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9"/>
  </p:handoutMasterIdLst>
  <p:sldIdLst>
    <p:sldId id="256" r:id="rId2"/>
    <p:sldId id="259" r:id="rId3"/>
    <p:sldId id="260" r:id="rId4"/>
    <p:sldId id="261" r:id="rId5"/>
    <p:sldId id="264" r:id="rId6"/>
    <p:sldId id="263" r:id="rId7"/>
    <p:sldId id="265" r:id="rId8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15D"/>
    <a:srgbClr val="728FA5"/>
    <a:srgbClr val="003399"/>
    <a:srgbClr val="0021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604" y="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D687A-215B-4053-8D9D-C306C2FF0CF9}" type="datetimeFigureOut">
              <a:rPr lang="it-IT" smtClean="0"/>
              <a:t>18/09/2023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F2FE9-4A00-41A8-A3A6-2697E51A53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78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ttangolo 167"/>
          <p:cNvSpPr/>
          <p:nvPr userDrawn="1"/>
        </p:nvSpPr>
        <p:spPr>
          <a:xfrm>
            <a:off x="0" y="0"/>
            <a:ext cx="12192000" cy="1847850"/>
          </a:xfrm>
          <a:prstGeom prst="rect">
            <a:avLst/>
          </a:prstGeom>
          <a:solidFill>
            <a:srgbClr val="1A41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grpSp>
        <p:nvGrpSpPr>
          <p:cNvPr id="371" name="Gruppo 370"/>
          <p:cNvGrpSpPr/>
          <p:nvPr userDrawn="1"/>
        </p:nvGrpSpPr>
        <p:grpSpPr>
          <a:xfrm>
            <a:off x="48007" y="1654176"/>
            <a:ext cx="12143993" cy="180000"/>
            <a:chOff x="1218340" y="275867"/>
            <a:chExt cx="17715122" cy="567843"/>
          </a:xfrm>
        </p:grpSpPr>
        <p:cxnSp>
          <p:nvCxnSpPr>
            <p:cNvPr id="372" name="Connettore 1 169"/>
            <p:cNvCxnSpPr/>
            <p:nvPr userDrawn="1"/>
          </p:nvCxnSpPr>
          <p:spPr>
            <a:xfrm>
              <a:off x="12183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Connettore 1 170"/>
            <p:cNvCxnSpPr/>
            <p:nvPr userDrawn="1"/>
          </p:nvCxnSpPr>
          <p:spPr>
            <a:xfrm>
              <a:off x="13672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Connettore 1 171"/>
            <p:cNvCxnSpPr/>
            <p:nvPr userDrawn="1"/>
          </p:nvCxnSpPr>
          <p:spPr>
            <a:xfrm>
              <a:off x="15160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Connettore 1 172"/>
            <p:cNvCxnSpPr/>
            <p:nvPr userDrawn="1"/>
          </p:nvCxnSpPr>
          <p:spPr>
            <a:xfrm>
              <a:off x="16649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Connettore 1 173"/>
            <p:cNvCxnSpPr/>
            <p:nvPr userDrawn="1"/>
          </p:nvCxnSpPr>
          <p:spPr>
            <a:xfrm>
              <a:off x="18138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Connettore 1 174"/>
            <p:cNvCxnSpPr/>
            <p:nvPr userDrawn="1"/>
          </p:nvCxnSpPr>
          <p:spPr>
            <a:xfrm>
              <a:off x="19626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Connettore 1 175"/>
            <p:cNvCxnSpPr/>
            <p:nvPr userDrawn="1"/>
          </p:nvCxnSpPr>
          <p:spPr>
            <a:xfrm>
              <a:off x="21115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Connettore 1 176"/>
            <p:cNvCxnSpPr/>
            <p:nvPr userDrawn="1"/>
          </p:nvCxnSpPr>
          <p:spPr>
            <a:xfrm>
              <a:off x="22604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Connettore 1 177"/>
            <p:cNvCxnSpPr/>
            <p:nvPr userDrawn="1"/>
          </p:nvCxnSpPr>
          <p:spPr>
            <a:xfrm>
              <a:off x="24092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Connettore 1 178"/>
            <p:cNvCxnSpPr/>
            <p:nvPr userDrawn="1"/>
          </p:nvCxnSpPr>
          <p:spPr>
            <a:xfrm>
              <a:off x="25581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Connettore 1 179"/>
            <p:cNvCxnSpPr/>
            <p:nvPr userDrawn="1"/>
          </p:nvCxnSpPr>
          <p:spPr>
            <a:xfrm>
              <a:off x="27070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Connettore 1 180"/>
            <p:cNvCxnSpPr/>
            <p:nvPr userDrawn="1"/>
          </p:nvCxnSpPr>
          <p:spPr>
            <a:xfrm>
              <a:off x="28558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Connettore 1 181"/>
            <p:cNvCxnSpPr/>
            <p:nvPr userDrawn="1"/>
          </p:nvCxnSpPr>
          <p:spPr>
            <a:xfrm>
              <a:off x="30047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Connettore 1 182"/>
            <p:cNvCxnSpPr/>
            <p:nvPr userDrawn="1"/>
          </p:nvCxnSpPr>
          <p:spPr>
            <a:xfrm>
              <a:off x="31536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Connettore 1 183"/>
            <p:cNvCxnSpPr/>
            <p:nvPr userDrawn="1"/>
          </p:nvCxnSpPr>
          <p:spPr>
            <a:xfrm>
              <a:off x="33024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Connettore 1 184"/>
            <p:cNvCxnSpPr/>
            <p:nvPr userDrawn="1"/>
          </p:nvCxnSpPr>
          <p:spPr>
            <a:xfrm>
              <a:off x="34513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Connettore 1 185"/>
            <p:cNvCxnSpPr/>
            <p:nvPr userDrawn="1"/>
          </p:nvCxnSpPr>
          <p:spPr>
            <a:xfrm>
              <a:off x="36002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Connettore 1 186"/>
            <p:cNvCxnSpPr/>
            <p:nvPr userDrawn="1"/>
          </p:nvCxnSpPr>
          <p:spPr>
            <a:xfrm>
              <a:off x="37490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Connettore 1 187"/>
            <p:cNvCxnSpPr/>
            <p:nvPr userDrawn="1"/>
          </p:nvCxnSpPr>
          <p:spPr>
            <a:xfrm>
              <a:off x="38979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Connettore 1 188"/>
            <p:cNvCxnSpPr/>
            <p:nvPr userDrawn="1"/>
          </p:nvCxnSpPr>
          <p:spPr>
            <a:xfrm>
              <a:off x="404681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Connettore 1 189"/>
            <p:cNvCxnSpPr/>
            <p:nvPr userDrawn="1"/>
          </p:nvCxnSpPr>
          <p:spPr>
            <a:xfrm>
              <a:off x="419568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Connettore 1 190"/>
            <p:cNvCxnSpPr/>
            <p:nvPr userDrawn="1"/>
          </p:nvCxnSpPr>
          <p:spPr>
            <a:xfrm>
              <a:off x="434454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Connettore 1 191"/>
            <p:cNvCxnSpPr/>
            <p:nvPr userDrawn="1"/>
          </p:nvCxnSpPr>
          <p:spPr>
            <a:xfrm>
              <a:off x="449341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Connettore 1 192"/>
            <p:cNvCxnSpPr/>
            <p:nvPr userDrawn="1"/>
          </p:nvCxnSpPr>
          <p:spPr>
            <a:xfrm>
              <a:off x="464228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Connettore 1 193"/>
            <p:cNvCxnSpPr/>
            <p:nvPr userDrawn="1"/>
          </p:nvCxnSpPr>
          <p:spPr>
            <a:xfrm>
              <a:off x="479114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Connettore 1 194"/>
            <p:cNvCxnSpPr/>
            <p:nvPr userDrawn="1"/>
          </p:nvCxnSpPr>
          <p:spPr>
            <a:xfrm>
              <a:off x="494001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Connettore 1 195"/>
            <p:cNvCxnSpPr/>
            <p:nvPr userDrawn="1"/>
          </p:nvCxnSpPr>
          <p:spPr>
            <a:xfrm>
              <a:off x="508888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Connettore 1 196"/>
            <p:cNvCxnSpPr/>
            <p:nvPr userDrawn="1"/>
          </p:nvCxnSpPr>
          <p:spPr>
            <a:xfrm>
              <a:off x="523774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Connettore 1 197"/>
            <p:cNvCxnSpPr/>
            <p:nvPr userDrawn="1"/>
          </p:nvCxnSpPr>
          <p:spPr>
            <a:xfrm>
              <a:off x="538661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Connettore 1 198"/>
            <p:cNvCxnSpPr/>
            <p:nvPr userDrawn="1"/>
          </p:nvCxnSpPr>
          <p:spPr>
            <a:xfrm>
              <a:off x="553548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Connettore 1 199"/>
            <p:cNvCxnSpPr/>
            <p:nvPr userDrawn="1"/>
          </p:nvCxnSpPr>
          <p:spPr>
            <a:xfrm>
              <a:off x="568435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Connettore 1 200"/>
            <p:cNvCxnSpPr/>
            <p:nvPr userDrawn="1"/>
          </p:nvCxnSpPr>
          <p:spPr>
            <a:xfrm>
              <a:off x="583321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Connettore 1 201"/>
            <p:cNvCxnSpPr/>
            <p:nvPr userDrawn="1"/>
          </p:nvCxnSpPr>
          <p:spPr>
            <a:xfrm>
              <a:off x="598208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Connettore 1 202"/>
            <p:cNvCxnSpPr/>
            <p:nvPr userDrawn="1"/>
          </p:nvCxnSpPr>
          <p:spPr>
            <a:xfrm>
              <a:off x="613095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Connettore 1 203"/>
            <p:cNvCxnSpPr/>
            <p:nvPr userDrawn="1"/>
          </p:nvCxnSpPr>
          <p:spPr>
            <a:xfrm>
              <a:off x="627981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Connettore 1 204"/>
            <p:cNvCxnSpPr/>
            <p:nvPr userDrawn="1"/>
          </p:nvCxnSpPr>
          <p:spPr>
            <a:xfrm>
              <a:off x="642868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Connettore 1 205"/>
            <p:cNvCxnSpPr/>
            <p:nvPr userDrawn="1"/>
          </p:nvCxnSpPr>
          <p:spPr>
            <a:xfrm>
              <a:off x="657755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Connettore 1 206"/>
            <p:cNvCxnSpPr/>
            <p:nvPr userDrawn="1"/>
          </p:nvCxnSpPr>
          <p:spPr>
            <a:xfrm>
              <a:off x="672641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Connettore 1 207"/>
            <p:cNvCxnSpPr/>
            <p:nvPr userDrawn="1"/>
          </p:nvCxnSpPr>
          <p:spPr>
            <a:xfrm>
              <a:off x="687528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Connettore 1 208"/>
            <p:cNvCxnSpPr/>
            <p:nvPr userDrawn="1"/>
          </p:nvCxnSpPr>
          <p:spPr>
            <a:xfrm>
              <a:off x="702415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Connettore 1 209"/>
            <p:cNvCxnSpPr/>
            <p:nvPr userDrawn="1"/>
          </p:nvCxnSpPr>
          <p:spPr>
            <a:xfrm>
              <a:off x="717302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Connettore 1 210"/>
            <p:cNvCxnSpPr/>
            <p:nvPr userDrawn="1"/>
          </p:nvCxnSpPr>
          <p:spPr>
            <a:xfrm>
              <a:off x="732188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Connettore 1 211"/>
            <p:cNvCxnSpPr/>
            <p:nvPr userDrawn="1"/>
          </p:nvCxnSpPr>
          <p:spPr>
            <a:xfrm>
              <a:off x="747075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Connettore 1 212"/>
            <p:cNvCxnSpPr/>
            <p:nvPr userDrawn="1"/>
          </p:nvCxnSpPr>
          <p:spPr>
            <a:xfrm>
              <a:off x="761962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Connettore 1 213"/>
            <p:cNvCxnSpPr/>
            <p:nvPr userDrawn="1"/>
          </p:nvCxnSpPr>
          <p:spPr>
            <a:xfrm>
              <a:off x="776848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Connettore 1 214"/>
            <p:cNvCxnSpPr/>
            <p:nvPr userDrawn="1"/>
          </p:nvCxnSpPr>
          <p:spPr>
            <a:xfrm>
              <a:off x="791735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Connettore 1 215"/>
            <p:cNvCxnSpPr/>
            <p:nvPr userDrawn="1"/>
          </p:nvCxnSpPr>
          <p:spPr>
            <a:xfrm>
              <a:off x="806622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Connettore 1 216"/>
            <p:cNvCxnSpPr/>
            <p:nvPr userDrawn="1"/>
          </p:nvCxnSpPr>
          <p:spPr>
            <a:xfrm>
              <a:off x="821508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Connettore 1 217"/>
            <p:cNvCxnSpPr/>
            <p:nvPr userDrawn="1"/>
          </p:nvCxnSpPr>
          <p:spPr>
            <a:xfrm>
              <a:off x="836395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Connettore 1 218"/>
            <p:cNvCxnSpPr/>
            <p:nvPr userDrawn="1"/>
          </p:nvCxnSpPr>
          <p:spPr>
            <a:xfrm>
              <a:off x="851282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Connettore 1 219"/>
            <p:cNvCxnSpPr/>
            <p:nvPr userDrawn="1"/>
          </p:nvCxnSpPr>
          <p:spPr>
            <a:xfrm>
              <a:off x="866169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Connettore 1 220"/>
            <p:cNvCxnSpPr/>
            <p:nvPr userDrawn="1"/>
          </p:nvCxnSpPr>
          <p:spPr>
            <a:xfrm>
              <a:off x="881055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Connettore 1 221"/>
            <p:cNvCxnSpPr/>
            <p:nvPr userDrawn="1"/>
          </p:nvCxnSpPr>
          <p:spPr>
            <a:xfrm>
              <a:off x="895942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Connettore 1 222"/>
            <p:cNvCxnSpPr/>
            <p:nvPr userDrawn="1"/>
          </p:nvCxnSpPr>
          <p:spPr>
            <a:xfrm>
              <a:off x="910829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Connettore 1 223"/>
            <p:cNvCxnSpPr/>
            <p:nvPr userDrawn="1"/>
          </p:nvCxnSpPr>
          <p:spPr>
            <a:xfrm>
              <a:off x="925715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Connettore 1 224"/>
            <p:cNvCxnSpPr/>
            <p:nvPr userDrawn="1"/>
          </p:nvCxnSpPr>
          <p:spPr>
            <a:xfrm>
              <a:off x="940602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Connettore 1 225"/>
            <p:cNvCxnSpPr/>
            <p:nvPr userDrawn="1"/>
          </p:nvCxnSpPr>
          <p:spPr>
            <a:xfrm>
              <a:off x="955489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Connettore 1 226"/>
            <p:cNvCxnSpPr/>
            <p:nvPr userDrawn="1"/>
          </p:nvCxnSpPr>
          <p:spPr>
            <a:xfrm>
              <a:off x="970375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Connettore 1 227"/>
            <p:cNvCxnSpPr/>
            <p:nvPr userDrawn="1"/>
          </p:nvCxnSpPr>
          <p:spPr>
            <a:xfrm>
              <a:off x="985262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Connettore 1 228"/>
            <p:cNvCxnSpPr/>
            <p:nvPr userDrawn="1"/>
          </p:nvCxnSpPr>
          <p:spPr>
            <a:xfrm>
              <a:off x="1000149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Connettore 1 229"/>
            <p:cNvCxnSpPr/>
            <p:nvPr userDrawn="1"/>
          </p:nvCxnSpPr>
          <p:spPr>
            <a:xfrm>
              <a:off x="1015036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Connettore 1 230"/>
            <p:cNvCxnSpPr/>
            <p:nvPr userDrawn="1"/>
          </p:nvCxnSpPr>
          <p:spPr>
            <a:xfrm>
              <a:off x="1029922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Connettore 1 231"/>
            <p:cNvCxnSpPr/>
            <p:nvPr userDrawn="1"/>
          </p:nvCxnSpPr>
          <p:spPr>
            <a:xfrm>
              <a:off x="1044809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Connettore 1 232"/>
            <p:cNvCxnSpPr/>
            <p:nvPr userDrawn="1"/>
          </p:nvCxnSpPr>
          <p:spPr>
            <a:xfrm>
              <a:off x="1059696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Connettore 1 233"/>
            <p:cNvCxnSpPr/>
            <p:nvPr userDrawn="1"/>
          </p:nvCxnSpPr>
          <p:spPr>
            <a:xfrm>
              <a:off x="1074582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Connettore 1 234"/>
            <p:cNvCxnSpPr/>
            <p:nvPr userDrawn="1"/>
          </p:nvCxnSpPr>
          <p:spPr>
            <a:xfrm>
              <a:off x="1089469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Connettore 1 235"/>
            <p:cNvCxnSpPr/>
            <p:nvPr userDrawn="1"/>
          </p:nvCxnSpPr>
          <p:spPr>
            <a:xfrm>
              <a:off x="110435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Connettore 1 236"/>
            <p:cNvCxnSpPr/>
            <p:nvPr userDrawn="1"/>
          </p:nvCxnSpPr>
          <p:spPr>
            <a:xfrm>
              <a:off x="1119242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Connettore 1 237"/>
            <p:cNvCxnSpPr/>
            <p:nvPr userDrawn="1"/>
          </p:nvCxnSpPr>
          <p:spPr>
            <a:xfrm>
              <a:off x="1134129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Connettore 1 238"/>
            <p:cNvCxnSpPr/>
            <p:nvPr userDrawn="1"/>
          </p:nvCxnSpPr>
          <p:spPr>
            <a:xfrm>
              <a:off x="1149016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Connettore 1 239"/>
            <p:cNvCxnSpPr/>
            <p:nvPr userDrawn="1"/>
          </p:nvCxnSpPr>
          <p:spPr>
            <a:xfrm>
              <a:off x="1163903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Connettore 1 240"/>
            <p:cNvCxnSpPr/>
            <p:nvPr userDrawn="1"/>
          </p:nvCxnSpPr>
          <p:spPr>
            <a:xfrm>
              <a:off x="1178789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Connettore 1 241"/>
            <p:cNvCxnSpPr/>
            <p:nvPr userDrawn="1"/>
          </p:nvCxnSpPr>
          <p:spPr>
            <a:xfrm>
              <a:off x="1193676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Connettore 1 242"/>
            <p:cNvCxnSpPr/>
            <p:nvPr userDrawn="1"/>
          </p:nvCxnSpPr>
          <p:spPr>
            <a:xfrm>
              <a:off x="1208563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Connettore 1 243"/>
            <p:cNvCxnSpPr/>
            <p:nvPr userDrawn="1"/>
          </p:nvCxnSpPr>
          <p:spPr>
            <a:xfrm>
              <a:off x="1223449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Connettore 1 244"/>
            <p:cNvCxnSpPr/>
            <p:nvPr userDrawn="1"/>
          </p:nvCxnSpPr>
          <p:spPr>
            <a:xfrm>
              <a:off x="1238336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Connettore 1 245"/>
            <p:cNvCxnSpPr/>
            <p:nvPr userDrawn="1"/>
          </p:nvCxnSpPr>
          <p:spPr>
            <a:xfrm>
              <a:off x="1253223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Connettore 1 246"/>
            <p:cNvCxnSpPr/>
            <p:nvPr userDrawn="1"/>
          </p:nvCxnSpPr>
          <p:spPr>
            <a:xfrm>
              <a:off x="1268109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Connettore 1 247"/>
            <p:cNvCxnSpPr/>
            <p:nvPr userDrawn="1"/>
          </p:nvCxnSpPr>
          <p:spPr>
            <a:xfrm>
              <a:off x="1282996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Connettore 1 248"/>
            <p:cNvCxnSpPr/>
            <p:nvPr userDrawn="1"/>
          </p:nvCxnSpPr>
          <p:spPr>
            <a:xfrm>
              <a:off x="1297883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Connettore 1 249"/>
            <p:cNvCxnSpPr/>
            <p:nvPr userDrawn="1"/>
          </p:nvCxnSpPr>
          <p:spPr>
            <a:xfrm>
              <a:off x="1312770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Connettore 1 250"/>
            <p:cNvCxnSpPr/>
            <p:nvPr userDrawn="1"/>
          </p:nvCxnSpPr>
          <p:spPr>
            <a:xfrm>
              <a:off x="1327656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Connettore 1 251"/>
            <p:cNvCxnSpPr/>
            <p:nvPr userDrawn="1"/>
          </p:nvCxnSpPr>
          <p:spPr>
            <a:xfrm>
              <a:off x="1342543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Connettore 1 252"/>
            <p:cNvCxnSpPr/>
            <p:nvPr userDrawn="1"/>
          </p:nvCxnSpPr>
          <p:spPr>
            <a:xfrm>
              <a:off x="1357430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Connettore 1 253"/>
            <p:cNvCxnSpPr/>
            <p:nvPr userDrawn="1"/>
          </p:nvCxnSpPr>
          <p:spPr>
            <a:xfrm>
              <a:off x="1372316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Connettore 1 254"/>
            <p:cNvCxnSpPr/>
            <p:nvPr userDrawn="1"/>
          </p:nvCxnSpPr>
          <p:spPr>
            <a:xfrm>
              <a:off x="1387203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Connettore 1 255"/>
            <p:cNvCxnSpPr/>
            <p:nvPr userDrawn="1"/>
          </p:nvCxnSpPr>
          <p:spPr>
            <a:xfrm>
              <a:off x="1402090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Connettore 1 256"/>
            <p:cNvCxnSpPr/>
            <p:nvPr userDrawn="1"/>
          </p:nvCxnSpPr>
          <p:spPr>
            <a:xfrm>
              <a:off x="1416976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Connettore 1 257"/>
            <p:cNvCxnSpPr/>
            <p:nvPr userDrawn="1"/>
          </p:nvCxnSpPr>
          <p:spPr>
            <a:xfrm>
              <a:off x="1431863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Connettore 1 258"/>
            <p:cNvCxnSpPr/>
            <p:nvPr userDrawn="1"/>
          </p:nvCxnSpPr>
          <p:spPr>
            <a:xfrm>
              <a:off x="1446750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Connettore 1 259"/>
            <p:cNvCxnSpPr/>
            <p:nvPr userDrawn="1"/>
          </p:nvCxnSpPr>
          <p:spPr>
            <a:xfrm>
              <a:off x="1461637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Connettore 1 260"/>
            <p:cNvCxnSpPr/>
            <p:nvPr userDrawn="1"/>
          </p:nvCxnSpPr>
          <p:spPr>
            <a:xfrm>
              <a:off x="1476523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Connettore 1 261"/>
            <p:cNvCxnSpPr/>
            <p:nvPr userDrawn="1"/>
          </p:nvCxnSpPr>
          <p:spPr>
            <a:xfrm>
              <a:off x="1491410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Connettore 1 262"/>
            <p:cNvCxnSpPr/>
            <p:nvPr userDrawn="1"/>
          </p:nvCxnSpPr>
          <p:spPr>
            <a:xfrm>
              <a:off x="1506297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Connettore 1 263"/>
            <p:cNvCxnSpPr/>
            <p:nvPr userDrawn="1"/>
          </p:nvCxnSpPr>
          <p:spPr>
            <a:xfrm>
              <a:off x="1521183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Connettore 1 264"/>
            <p:cNvCxnSpPr/>
            <p:nvPr userDrawn="1"/>
          </p:nvCxnSpPr>
          <p:spPr>
            <a:xfrm>
              <a:off x="1536070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Connettore 1 265"/>
            <p:cNvCxnSpPr/>
            <p:nvPr userDrawn="1"/>
          </p:nvCxnSpPr>
          <p:spPr>
            <a:xfrm>
              <a:off x="1550957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Connettore 1 266"/>
            <p:cNvCxnSpPr/>
            <p:nvPr userDrawn="1"/>
          </p:nvCxnSpPr>
          <p:spPr>
            <a:xfrm>
              <a:off x="1565843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Connettore 1 267"/>
            <p:cNvCxnSpPr/>
            <p:nvPr userDrawn="1"/>
          </p:nvCxnSpPr>
          <p:spPr>
            <a:xfrm>
              <a:off x="1580730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Connettore 1 268"/>
            <p:cNvCxnSpPr/>
            <p:nvPr userDrawn="1"/>
          </p:nvCxnSpPr>
          <p:spPr>
            <a:xfrm>
              <a:off x="1595617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Connettore 1 269"/>
            <p:cNvCxnSpPr/>
            <p:nvPr userDrawn="1"/>
          </p:nvCxnSpPr>
          <p:spPr>
            <a:xfrm>
              <a:off x="161050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Connettore 1 270"/>
            <p:cNvCxnSpPr/>
            <p:nvPr userDrawn="1"/>
          </p:nvCxnSpPr>
          <p:spPr>
            <a:xfrm>
              <a:off x="162539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Connettore 1 271"/>
            <p:cNvCxnSpPr/>
            <p:nvPr userDrawn="1"/>
          </p:nvCxnSpPr>
          <p:spPr>
            <a:xfrm>
              <a:off x="164027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Connettore 1 272"/>
            <p:cNvCxnSpPr/>
            <p:nvPr userDrawn="1"/>
          </p:nvCxnSpPr>
          <p:spPr>
            <a:xfrm>
              <a:off x="165516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Connettore 1 273"/>
            <p:cNvCxnSpPr/>
            <p:nvPr userDrawn="1"/>
          </p:nvCxnSpPr>
          <p:spPr>
            <a:xfrm>
              <a:off x="167005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Connettore 1 274"/>
            <p:cNvCxnSpPr/>
            <p:nvPr userDrawn="1"/>
          </p:nvCxnSpPr>
          <p:spPr>
            <a:xfrm>
              <a:off x="168493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Connettore 1 275"/>
            <p:cNvCxnSpPr/>
            <p:nvPr userDrawn="1"/>
          </p:nvCxnSpPr>
          <p:spPr>
            <a:xfrm>
              <a:off x="169982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Connettore 1 276"/>
            <p:cNvCxnSpPr/>
            <p:nvPr userDrawn="1"/>
          </p:nvCxnSpPr>
          <p:spPr>
            <a:xfrm>
              <a:off x="171471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Connettore 1 277"/>
            <p:cNvCxnSpPr/>
            <p:nvPr userDrawn="1"/>
          </p:nvCxnSpPr>
          <p:spPr>
            <a:xfrm>
              <a:off x="172959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Connettore 1 278"/>
            <p:cNvCxnSpPr/>
            <p:nvPr userDrawn="1"/>
          </p:nvCxnSpPr>
          <p:spPr>
            <a:xfrm>
              <a:off x="174448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Connettore 1 279"/>
            <p:cNvCxnSpPr/>
            <p:nvPr userDrawn="1"/>
          </p:nvCxnSpPr>
          <p:spPr>
            <a:xfrm>
              <a:off x="175937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Connettore 1 280"/>
            <p:cNvCxnSpPr/>
            <p:nvPr userDrawn="1"/>
          </p:nvCxnSpPr>
          <p:spPr>
            <a:xfrm>
              <a:off x="177425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Connettore 1 281"/>
            <p:cNvCxnSpPr/>
            <p:nvPr userDrawn="1"/>
          </p:nvCxnSpPr>
          <p:spPr>
            <a:xfrm>
              <a:off x="178914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Connettore 1 282"/>
            <p:cNvCxnSpPr/>
            <p:nvPr userDrawn="1"/>
          </p:nvCxnSpPr>
          <p:spPr>
            <a:xfrm>
              <a:off x="180403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Connettore 1 283"/>
            <p:cNvCxnSpPr/>
            <p:nvPr userDrawn="1"/>
          </p:nvCxnSpPr>
          <p:spPr>
            <a:xfrm>
              <a:off x="181891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Connettore 1 284"/>
            <p:cNvCxnSpPr/>
            <p:nvPr userDrawn="1"/>
          </p:nvCxnSpPr>
          <p:spPr>
            <a:xfrm>
              <a:off x="183380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Connettore 1 285"/>
            <p:cNvCxnSpPr/>
            <p:nvPr userDrawn="1"/>
          </p:nvCxnSpPr>
          <p:spPr>
            <a:xfrm>
              <a:off x="184869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Connettore 1 286"/>
            <p:cNvCxnSpPr/>
            <p:nvPr userDrawn="1"/>
          </p:nvCxnSpPr>
          <p:spPr>
            <a:xfrm>
              <a:off x="186357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Connettore 1 287"/>
            <p:cNvCxnSpPr/>
            <p:nvPr userDrawn="1"/>
          </p:nvCxnSpPr>
          <p:spPr>
            <a:xfrm>
              <a:off x="187846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Connettore 1 288"/>
            <p:cNvCxnSpPr/>
            <p:nvPr userDrawn="1"/>
          </p:nvCxnSpPr>
          <p:spPr>
            <a:xfrm>
              <a:off x="189334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92" name="Picture 6" descr="Y:\IMMAGINE _COORDINATA_2014\PPT\loghi_PNG\01_polimi_centrato_BN_negativo_outlin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574" y="275290"/>
            <a:ext cx="1442830" cy="110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81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55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6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1098301" cy="4525963"/>
          </a:xfrm>
        </p:spPr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29" name="Rettangolo 128"/>
          <p:cNvSpPr/>
          <p:nvPr userDrawn="1"/>
        </p:nvSpPr>
        <p:spPr>
          <a:xfrm>
            <a:off x="0" y="6229351"/>
            <a:ext cx="12192000" cy="638175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31" name="Picture 3" descr="Y:\IMMAGINE _COORDINATA_2014\PPT\loghi_PNG\03_Polimi_bandiera-1riga_BN_negativo_outlin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8" y="6262075"/>
            <a:ext cx="3380261" cy="57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384695" y="139166"/>
            <a:ext cx="11441391" cy="840400"/>
          </a:xfrm>
          <a:noFill/>
        </p:spPr>
        <p:txBody>
          <a:bodyPr/>
          <a:lstStyle/>
          <a:p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8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92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0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18/09/2023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95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18/09/2023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44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18/09/2023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97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58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06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84695" y="139166"/>
            <a:ext cx="11441391" cy="840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8579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1961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indent="0" algn="l" defTabSz="457200" rtl="0" eaLnBrk="1" latinLnBrk="0" hangingPunct="1">
        <a:spcBef>
          <a:spcPct val="0"/>
        </a:spcBef>
        <a:buNone/>
        <a:defRPr sz="2200" b="1" kern="1200">
          <a:solidFill>
            <a:srgbClr val="003399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Wingdings" charset="2"/>
        <a:buNone/>
        <a:defRPr sz="2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pinoff@polimi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2251259" y="4135665"/>
            <a:ext cx="7772400" cy="968375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solidFill>
                  <a:schemeClr val="tx2"/>
                </a:solidFill>
              </a:rPr>
              <a:t>Procedura Accreditamento Spin-Off</a:t>
            </a:r>
          </a:p>
        </p:txBody>
      </p:sp>
      <p:sp>
        <p:nvSpPr>
          <p:cNvPr id="11" name="Sottotitolo 10"/>
          <p:cNvSpPr>
            <a:spLocks noGrp="1"/>
          </p:cNvSpPr>
          <p:nvPr>
            <p:ph type="subTitle" idx="4294967295"/>
          </p:nvPr>
        </p:nvSpPr>
        <p:spPr>
          <a:xfrm>
            <a:off x="2165534" y="5118100"/>
            <a:ext cx="7772400" cy="1333500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Milano, XX mese 20XX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6376A00-E124-424A-A969-C957A2027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508" y="2542328"/>
            <a:ext cx="3983901" cy="133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27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9529" y="5159469"/>
            <a:ext cx="11098301" cy="546572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728FA5"/>
                </a:solidFill>
              </a:rPr>
              <a:t>Che requisiti servono per diventare una SPIN-OFF del Politecnico di Milano?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CRITERI DI ACCREDITAMENTO</a:t>
            </a:r>
          </a:p>
        </p:txBody>
      </p:sp>
      <p:sp>
        <p:nvSpPr>
          <p:cNvPr id="5" name="Oval 12"/>
          <p:cNvSpPr/>
          <p:nvPr/>
        </p:nvSpPr>
        <p:spPr>
          <a:xfrm>
            <a:off x="2644708" y="1467880"/>
            <a:ext cx="982760" cy="98276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9" name="TextBox 48"/>
          <p:cNvSpPr txBox="1"/>
          <p:nvPr/>
        </p:nvSpPr>
        <p:spPr>
          <a:xfrm>
            <a:off x="2101371" y="2577012"/>
            <a:ext cx="2097510" cy="134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PRODOTTI</a:t>
            </a:r>
          </a:p>
          <a:p>
            <a:pPr lvl="0" algn="ctr"/>
            <a:r>
              <a:rPr lang="it-IT" sz="1200" dirty="0"/>
              <a:t>comprendere lo sviluppo di prodotti e/o soluzioni tecnologiche e/o software (ancorché veicolati “</a:t>
            </a:r>
            <a:r>
              <a:rPr lang="it-IT" sz="1200" dirty="0" err="1"/>
              <a:t>as</a:t>
            </a:r>
            <a:r>
              <a:rPr lang="it-IT" sz="1200" dirty="0"/>
              <a:t> a service”)</a:t>
            </a:r>
            <a:endParaRPr lang="en-US" sz="1200" dirty="0"/>
          </a:p>
        </p:txBody>
      </p:sp>
      <p:sp>
        <p:nvSpPr>
          <p:cNvPr id="6" name="Oval 13"/>
          <p:cNvSpPr/>
          <p:nvPr/>
        </p:nvSpPr>
        <p:spPr>
          <a:xfrm>
            <a:off x="4587302" y="1467880"/>
            <a:ext cx="982760" cy="98276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0" name="TextBox 49"/>
          <p:cNvSpPr txBox="1"/>
          <p:nvPr/>
        </p:nvSpPr>
        <p:spPr>
          <a:xfrm>
            <a:off x="4198881" y="2577012"/>
            <a:ext cx="1790894" cy="134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INNOVAZIONE</a:t>
            </a:r>
          </a:p>
          <a:p>
            <a:pPr lvl="0" algn="ctr"/>
            <a:r>
              <a:rPr lang="it-IT" sz="1200" dirty="0"/>
              <a:t>essere basate su un’innovazione chiaramente identificata e derivata dai risultati di ricerca del Politecnico</a:t>
            </a:r>
            <a:endParaRPr lang="en-US" sz="1200" dirty="0"/>
          </a:p>
        </p:txBody>
      </p:sp>
      <p:sp>
        <p:nvSpPr>
          <p:cNvPr id="7" name="Oval 15"/>
          <p:cNvSpPr/>
          <p:nvPr/>
        </p:nvSpPr>
        <p:spPr>
          <a:xfrm>
            <a:off x="6504809" y="1467880"/>
            <a:ext cx="982760" cy="98276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TextBox 50"/>
          <p:cNvSpPr txBox="1"/>
          <p:nvPr/>
        </p:nvSpPr>
        <p:spPr>
          <a:xfrm>
            <a:off x="6124750" y="2577012"/>
            <a:ext cx="1752465" cy="97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IMMAGINE</a:t>
            </a:r>
          </a:p>
          <a:p>
            <a:pPr lvl="0" algn="ctr"/>
            <a:r>
              <a:rPr lang="it-IT" sz="1200" dirty="0"/>
              <a:t>non essere lesive dell’immagine dell’Ateneo</a:t>
            </a:r>
            <a:endParaRPr lang="en-US" sz="1200" dirty="0"/>
          </a:p>
        </p:txBody>
      </p:sp>
      <p:sp>
        <p:nvSpPr>
          <p:cNvPr id="9" name="Oval 17"/>
          <p:cNvSpPr/>
          <p:nvPr/>
        </p:nvSpPr>
        <p:spPr>
          <a:xfrm>
            <a:off x="10364910" y="1466982"/>
            <a:ext cx="982760" cy="98276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3" name="TextBox 52"/>
          <p:cNvSpPr txBox="1"/>
          <p:nvPr/>
        </p:nvSpPr>
        <p:spPr>
          <a:xfrm>
            <a:off x="9777986" y="2576114"/>
            <a:ext cx="2101522" cy="2226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PROPRIETA’ INTELLETTUALE</a:t>
            </a:r>
          </a:p>
          <a:p>
            <a:pPr lvl="0" algn="ctr"/>
            <a:r>
              <a:rPr lang="it-IT" sz="1200" dirty="0"/>
              <a:t>Nel caso di proprietà intellettuale proteggibile, prevedere l’intestazione di detta proprietà intellettuale al Politecnico che ne assegnerà i diritti di sfruttamento alla società sulla base di apposita licenza</a:t>
            </a:r>
            <a:endParaRPr lang="en-US" sz="1200" dirty="0"/>
          </a:p>
        </p:txBody>
      </p:sp>
      <p:sp>
        <p:nvSpPr>
          <p:cNvPr id="4" name="Oval 11"/>
          <p:cNvSpPr/>
          <p:nvPr/>
        </p:nvSpPr>
        <p:spPr>
          <a:xfrm>
            <a:off x="820504" y="1438672"/>
            <a:ext cx="982760" cy="98276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TextBox 47"/>
          <p:cNvSpPr txBox="1"/>
          <p:nvPr/>
        </p:nvSpPr>
        <p:spPr>
          <a:xfrm>
            <a:off x="377002" y="2547804"/>
            <a:ext cx="1817674" cy="1528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PERSONALE </a:t>
            </a:r>
            <a:r>
              <a:rPr lang="it-IT" sz="1200" dirty="0"/>
              <a:t>essere promosse da dipendenti del Politecnico e/o da interni non dipendenti (studenti, dottorandi, assegnisti di ricerca) e/o da ex-studenti</a:t>
            </a:r>
            <a:endParaRPr lang="en-US" sz="1200" dirty="0"/>
          </a:p>
        </p:txBody>
      </p:sp>
      <p:sp>
        <p:nvSpPr>
          <p:cNvPr id="8" name="Oval 16"/>
          <p:cNvSpPr/>
          <p:nvPr/>
        </p:nvSpPr>
        <p:spPr>
          <a:xfrm>
            <a:off x="8422317" y="1467880"/>
            <a:ext cx="982760" cy="98276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22" name="TextBox 51"/>
          <p:cNvSpPr txBox="1"/>
          <p:nvPr/>
        </p:nvSpPr>
        <p:spPr>
          <a:xfrm>
            <a:off x="7890546" y="2577012"/>
            <a:ext cx="1925870" cy="97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CONCORRENZA</a:t>
            </a:r>
          </a:p>
          <a:p>
            <a:pPr lvl="0" algn="ctr"/>
            <a:r>
              <a:rPr lang="it-IT" sz="1200" dirty="0"/>
              <a:t>non essere in concorrenza con le attività svolte dai Dipartimenti del Politecnico</a:t>
            </a:r>
            <a:endParaRPr lang="en-US" sz="1200" dirty="0"/>
          </a:p>
        </p:txBody>
      </p:sp>
      <p:cxnSp>
        <p:nvCxnSpPr>
          <p:cNvPr id="98" name="Connettore diritto 97"/>
          <p:cNvCxnSpPr/>
          <p:nvPr/>
        </p:nvCxnSpPr>
        <p:spPr>
          <a:xfrm flipV="1">
            <a:off x="1294561" y="5051054"/>
            <a:ext cx="9528238" cy="424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45"/>
          <p:cNvCxnSpPr/>
          <p:nvPr/>
        </p:nvCxnSpPr>
        <p:spPr>
          <a:xfrm flipV="1">
            <a:off x="10822799" y="4784050"/>
            <a:ext cx="1" cy="278508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45"/>
          <p:cNvCxnSpPr/>
          <p:nvPr/>
        </p:nvCxnSpPr>
        <p:spPr>
          <a:xfrm flipH="1" flipV="1">
            <a:off x="1285839" y="4317013"/>
            <a:ext cx="8722" cy="79287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45"/>
          <p:cNvCxnSpPr>
            <a:cxnSpLocks/>
            <a:endCxn id="19" idx="2"/>
          </p:cNvCxnSpPr>
          <p:nvPr/>
        </p:nvCxnSpPr>
        <p:spPr>
          <a:xfrm flipV="1">
            <a:off x="3150126" y="3920906"/>
            <a:ext cx="0" cy="1172632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45"/>
          <p:cNvCxnSpPr>
            <a:endCxn id="20" idx="2"/>
          </p:cNvCxnSpPr>
          <p:nvPr/>
        </p:nvCxnSpPr>
        <p:spPr>
          <a:xfrm flipV="1">
            <a:off x="5094328" y="3920906"/>
            <a:ext cx="0" cy="1172632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45"/>
          <p:cNvCxnSpPr>
            <a:endCxn id="21" idx="2"/>
          </p:cNvCxnSpPr>
          <p:nvPr/>
        </p:nvCxnSpPr>
        <p:spPr>
          <a:xfrm flipV="1">
            <a:off x="6999939" y="3551574"/>
            <a:ext cx="1044" cy="1502330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45"/>
          <p:cNvCxnSpPr>
            <a:endCxn id="22" idx="2"/>
          </p:cNvCxnSpPr>
          <p:nvPr/>
        </p:nvCxnSpPr>
        <p:spPr>
          <a:xfrm flipV="1">
            <a:off x="8835884" y="3551574"/>
            <a:ext cx="17597" cy="15109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Freeform 36"/>
          <p:cNvSpPr>
            <a:spLocks noEditPoints="1"/>
          </p:cNvSpPr>
          <p:nvPr/>
        </p:nvSpPr>
        <p:spPr bwMode="auto">
          <a:xfrm>
            <a:off x="931789" y="1557096"/>
            <a:ext cx="745421" cy="721963"/>
          </a:xfrm>
          <a:custGeom>
            <a:avLst/>
            <a:gdLst>
              <a:gd name="T0" fmla="*/ 367 w 484"/>
              <a:gd name="T1" fmla="*/ 1 h 469"/>
              <a:gd name="T2" fmla="*/ 367 w 484"/>
              <a:gd name="T3" fmla="*/ 10 h 469"/>
              <a:gd name="T4" fmla="*/ 331 w 484"/>
              <a:gd name="T5" fmla="*/ 45 h 469"/>
              <a:gd name="T6" fmla="*/ 162 w 484"/>
              <a:gd name="T7" fmla="*/ 44 h 469"/>
              <a:gd name="T8" fmla="*/ 118 w 484"/>
              <a:gd name="T9" fmla="*/ 89 h 469"/>
              <a:gd name="T10" fmla="*/ 118 w 484"/>
              <a:gd name="T11" fmla="*/ 79 h 469"/>
              <a:gd name="T12" fmla="*/ 482 w 484"/>
              <a:gd name="T13" fmla="*/ 263 h 469"/>
              <a:gd name="T14" fmla="*/ 436 w 484"/>
              <a:gd name="T15" fmla="*/ 127 h 469"/>
              <a:gd name="T16" fmla="*/ 256 w 484"/>
              <a:gd name="T17" fmla="*/ 246 h 469"/>
              <a:gd name="T18" fmla="*/ 263 w 484"/>
              <a:gd name="T19" fmla="*/ 283 h 469"/>
              <a:gd name="T20" fmla="*/ 307 w 484"/>
              <a:gd name="T21" fmla="*/ 220 h 469"/>
              <a:gd name="T22" fmla="*/ 291 w 484"/>
              <a:gd name="T23" fmla="*/ 347 h 469"/>
              <a:gd name="T24" fmla="*/ 310 w 484"/>
              <a:gd name="T25" fmla="*/ 451 h 469"/>
              <a:gd name="T26" fmla="*/ 365 w 484"/>
              <a:gd name="T27" fmla="*/ 347 h 469"/>
              <a:gd name="T28" fmla="*/ 402 w 484"/>
              <a:gd name="T29" fmla="*/ 469 h 469"/>
              <a:gd name="T30" fmla="*/ 423 w 484"/>
              <a:gd name="T31" fmla="*/ 450 h 469"/>
              <a:gd name="T32" fmla="*/ 446 w 484"/>
              <a:gd name="T33" fmla="*/ 343 h 469"/>
              <a:gd name="T34" fmla="*/ 449 w 484"/>
              <a:gd name="T35" fmla="*/ 274 h 469"/>
              <a:gd name="T36" fmla="*/ 470 w 484"/>
              <a:gd name="T37" fmla="*/ 283 h 469"/>
              <a:gd name="T38" fmla="*/ 464 w 484"/>
              <a:gd name="T39" fmla="*/ 274 h 469"/>
              <a:gd name="T40" fmla="*/ 419 w 484"/>
              <a:gd name="T41" fmla="*/ 179 h 469"/>
              <a:gd name="T42" fmla="*/ 436 w 484"/>
              <a:gd name="T43" fmla="*/ 338 h 469"/>
              <a:gd name="T44" fmla="*/ 411 w 484"/>
              <a:gd name="T45" fmla="*/ 343 h 469"/>
              <a:gd name="T46" fmla="*/ 414 w 484"/>
              <a:gd name="T47" fmla="*/ 450 h 469"/>
              <a:gd name="T48" fmla="*/ 402 w 484"/>
              <a:gd name="T49" fmla="*/ 464 h 469"/>
              <a:gd name="T50" fmla="*/ 377 w 484"/>
              <a:gd name="T51" fmla="*/ 342 h 469"/>
              <a:gd name="T52" fmla="*/ 356 w 484"/>
              <a:gd name="T53" fmla="*/ 342 h 469"/>
              <a:gd name="T54" fmla="*/ 319 w 484"/>
              <a:gd name="T55" fmla="*/ 450 h 469"/>
              <a:gd name="T56" fmla="*/ 320 w 484"/>
              <a:gd name="T57" fmla="*/ 433 h 469"/>
              <a:gd name="T58" fmla="*/ 321 w 484"/>
              <a:gd name="T59" fmla="*/ 340 h 469"/>
              <a:gd name="T60" fmla="*/ 323 w 484"/>
              <a:gd name="T61" fmla="*/ 182 h 469"/>
              <a:gd name="T62" fmla="*/ 276 w 484"/>
              <a:gd name="T63" fmla="*/ 270 h 469"/>
              <a:gd name="T64" fmla="*/ 260 w 484"/>
              <a:gd name="T65" fmla="*/ 265 h 469"/>
              <a:gd name="T66" fmla="*/ 305 w 484"/>
              <a:gd name="T67" fmla="*/ 131 h 469"/>
              <a:gd name="T68" fmla="*/ 468 w 484"/>
              <a:gd name="T69" fmla="*/ 248 h 469"/>
              <a:gd name="T70" fmla="*/ 473 w 484"/>
              <a:gd name="T71" fmla="*/ 265 h 469"/>
              <a:gd name="T72" fmla="*/ 228 w 484"/>
              <a:gd name="T73" fmla="*/ 246 h 469"/>
              <a:gd name="T74" fmla="*/ 48 w 484"/>
              <a:gd name="T75" fmla="*/ 127 h 469"/>
              <a:gd name="T76" fmla="*/ 2 w 484"/>
              <a:gd name="T77" fmla="*/ 263 h 469"/>
              <a:gd name="T78" fmla="*/ 36 w 484"/>
              <a:gd name="T79" fmla="*/ 274 h 469"/>
              <a:gd name="T80" fmla="*/ 61 w 484"/>
              <a:gd name="T81" fmla="*/ 451 h 469"/>
              <a:gd name="T82" fmla="*/ 118 w 484"/>
              <a:gd name="T83" fmla="*/ 332 h 469"/>
              <a:gd name="T84" fmla="*/ 153 w 484"/>
              <a:gd name="T85" fmla="*/ 469 h 469"/>
              <a:gd name="T86" fmla="*/ 168 w 484"/>
              <a:gd name="T87" fmla="*/ 204 h 469"/>
              <a:gd name="T88" fmla="*/ 222 w 484"/>
              <a:gd name="T89" fmla="*/ 283 h 469"/>
              <a:gd name="T90" fmla="*/ 219 w 484"/>
              <a:gd name="T91" fmla="*/ 274 h 469"/>
              <a:gd name="T92" fmla="*/ 162 w 484"/>
              <a:gd name="T93" fmla="*/ 176 h 469"/>
              <a:gd name="T94" fmla="*/ 164 w 484"/>
              <a:gd name="T95" fmla="*/ 408 h 469"/>
              <a:gd name="T96" fmla="*/ 165 w 484"/>
              <a:gd name="T97" fmla="*/ 450 h 469"/>
              <a:gd name="T98" fmla="*/ 153 w 484"/>
              <a:gd name="T99" fmla="*/ 459 h 469"/>
              <a:gd name="T100" fmla="*/ 118 w 484"/>
              <a:gd name="T101" fmla="*/ 287 h 469"/>
              <a:gd name="T102" fmla="*/ 83 w 484"/>
              <a:gd name="T103" fmla="*/ 459 h 469"/>
              <a:gd name="T104" fmla="*/ 71 w 484"/>
              <a:gd name="T105" fmla="*/ 439 h 469"/>
              <a:gd name="T106" fmla="*/ 77 w 484"/>
              <a:gd name="T107" fmla="*/ 181 h 469"/>
              <a:gd name="T108" fmla="*/ 27 w 484"/>
              <a:gd name="T109" fmla="*/ 270 h 469"/>
              <a:gd name="T110" fmla="*/ 11 w 484"/>
              <a:gd name="T111" fmla="*/ 265 h 469"/>
              <a:gd name="T112" fmla="*/ 17 w 484"/>
              <a:gd name="T113" fmla="*/ 249 h 469"/>
              <a:gd name="T114" fmla="*/ 179 w 484"/>
              <a:gd name="T115" fmla="*/ 131 h 469"/>
              <a:gd name="T116" fmla="*/ 225 w 484"/>
              <a:gd name="T117" fmla="*/ 265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4" h="469">
                <a:moveTo>
                  <a:pt x="367" y="90"/>
                </a:moveTo>
                <a:cubicBezTo>
                  <a:pt x="391" y="90"/>
                  <a:pt x="411" y="70"/>
                  <a:pt x="411" y="45"/>
                </a:cubicBezTo>
                <a:cubicBezTo>
                  <a:pt x="411" y="21"/>
                  <a:pt x="391" y="1"/>
                  <a:pt x="367" y="1"/>
                </a:cubicBezTo>
                <a:cubicBezTo>
                  <a:pt x="342" y="1"/>
                  <a:pt x="322" y="21"/>
                  <a:pt x="322" y="45"/>
                </a:cubicBezTo>
                <a:cubicBezTo>
                  <a:pt x="322" y="70"/>
                  <a:pt x="342" y="90"/>
                  <a:pt x="367" y="90"/>
                </a:cubicBezTo>
                <a:close/>
                <a:moveTo>
                  <a:pt x="367" y="10"/>
                </a:moveTo>
                <a:cubicBezTo>
                  <a:pt x="386" y="10"/>
                  <a:pt x="402" y="26"/>
                  <a:pt x="402" y="45"/>
                </a:cubicBezTo>
                <a:cubicBezTo>
                  <a:pt x="402" y="64"/>
                  <a:pt x="386" y="80"/>
                  <a:pt x="367" y="80"/>
                </a:cubicBezTo>
                <a:cubicBezTo>
                  <a:pt x="347" y="80"/>
                  <a:pt x="331" y="64"/>
                  <a:pt x="331" y="45"/>
                </a:cubicBezTo>
                <a:cubicBezTo>
                  <a:pt x="331" y="26"/>
                  <a:pt x="347" y="10"/>
                  <a:pt x="367" y="10"/>
                </a:cubicBezTo>
                <a:close/>
                <a:moveTo>
                  <a:pt x="118" y="89"/>
                </a:moveTo>
                <a:cubicBezTo>
                  <a:pt x="142" y="89"/>
                  <a:pt x="162" y="69"/>
                  <a:pt x="162" y="44"/>
                </a:cubicBezTo>
                <a:cubicBezTo>
                  <a:pt x="162" y="20"/>
                  <a:pt x="142" y="0"/>
                  <a:pt x="118" y="0"/>
                </a:cubicBezTo>
                <a:cubicBezTo>
                  <a:pt x="93" y="0"/>
                  <a:pt x="74" y="20"/>
                  <a:pt x="74" y="44"/>
                </a:cubicBezTo>
                <a:cubicBezTo>
                  <a:pt x="74" y="69"/>
                  <a:pt x="93" y="89"/>
                  <a:pt x="118" y="89"/>
                </a:cubicBezTo>
                <a:close/>
                <a:moveTo>
                  <a:pt x="118" y="9"/>
                </a:moveTo>
                <a:cubicBezTo>
                  <a:pt x="137" y="9"/>
                  <a:pt x="153" y="25"/>
                  <a:pt x="153" y="44"/>
                </a:cubicBezTo>
                <a:cubicBezTo>
                  <a:pt x="153" y="64"/>
                  <a:pt x="137" y="79"/>
                  <a:pt x="118" y="79"/>
                </a:cubicBezTo>
                <a:cubicBezTo>
                  <a:pt x="99" y="79"/>
                  <a:pt x="83" y="64"/>
                  <a:pt x="83" y="44"/>
                </a:cubicBezTo>
                <a:cubicBezTo>
                  <a:pt x="83" y="25"/>
                  <a:pt x="99" y="9"/>
                  <a:pt x="118" y="9"/>
                </a:cubicBezTo>
                <a:close/>
                <a:moveTo>
                  <a:pt x="482" y="263"/>
                </a:moveTo>
                <a:cubicBezTo>
                  <a:pt x="482" y="262"/>
                  <a:pt x="482" y="262"/>
                  <a:pt x="482" y="262"/>
                </a:cubicBezTo>
                <a:cubicBezTo>
                  <a:pt x="481" y="261"/>
                  <a:pt x="479" y="254"/>
                  <a:pt x="477" y="246"/>
                </a:cubicBezTo>
                <a:cubicBezTo>
                  <a:pt x="465" y="211"/>
                  <a:pt x="442" y="140"/>
                  <a:pt x="436" y="127"/>
                </a:cubicBezTo>
                <a:cubicBezTo>
                  <a:pt x="427" y="107"/>
                  <a:pt x="406" y="99"/>
                  <a:pt x="367" y="99"/>
                </a:cubicBezTo>
                <a:cubicBezTo>
                  <a:pt x="327" y="99"/>
                  <a:pt x="306" y="107"/>
                  <a:pt x="297" y="127"/>
                </a:cubicBezTo>
                <a:cubicBezTo>
                  <a:pt x="291" y="140"/>
                  <a:pt x="268" y="211"/>
                  <a:pt x="256" y="246"/>
                </a:cubicBezTo>
                <a:cubicBezTo>
                  <a:pt x="254" y="254"/>
                  <a:pt x="252" y="261"/>
                  <a:pt x="251" y="262"/>
                </a:cubicBezTo>
                <a:cubicBezTo>
                  <a:pt x="251" y="262"/>
                  <a:pt x="251" y="262"/>
                  <a:pt x="251" y="263"/>
                </a:cubicBezTo>
                <a:cubicBezTo>
                  <a:pt x="249" y="271"/>
                  <a:pt x="254" y="280"/>
                  <a:pt x="263" y="283"/>
                </a:cubicBezTo>
                <a:cubicBezTo>
                  <a:pt x="265" y="283"/>
                  <a:pt x="267" y="284"/>
                  <a:pt x="269" y="284"/>
                </a:cubicBezTo>
                <a:cubicBezTo>
                  <a:pt x="276" y="284"/>
                  <a:pt x="282" y="280"/>
                  <a:pt x="284" y="274"/>
                </a:cubicBezTo>
                <a:cubicBezTo>
                  <a:pt x="307" y="220"/>
                  <a:pt x="307" y="220"/>
                  <a:pt x="307" y="220"/>
                </a:cubicBezTo>
                <a:cubicBezTo>
                  <a:pt x="287" y="342"/>
                  <a:pt x="287" y="342"/>
                  <a:pt x="287" y="342"/>
                </a:cubicBezTo>
                <a:cubicBezTo>
                  <a:pt x="287" y="343"/>
                  <a:pt x="287" y="345"/>
                  <a:pt x="288" y="346"/>
                </a:cubicBezTo>
                <a:cubicBezTo>
                  <a:pt x="289" y="347"/>
                  <a:pt x="290" y="347"/>
                  <a:pt x="291" y="347"/>
                </a:cubicBezTo>
                <a:cubicBezTo>
                  <a:pt x="313" y="347"/>
                  <a:pt x="313" y="347"/>
                  <a:pt x="313" y="347"/>
                </a:cubicBezTo>
                <a:cubicBezTo>
                  <a:pt x="312" y="379"/>
                  <a:pt x="310" y="446"/>
                  <a:pt x="310" y="450"/>
                </a:cubicBezTo>
                <a:cubicBezTo>
                  <a:pt x="310" y="450"/>
                  <a:pt x="310" y="450"/>
                  <a:pt x="310" y="451"/>
                </a:cubicBezTo>
                <a:cubicBezTo>
                  <a:pt x="311" y="461"/>
                  <a:pt x="320" y="469"/>
                  <a:pt x="331" y="469"/>
                </a:cubicBezTo>
                <a:cubicBezTo>
                  <a:pt x="342" y="469"/>
                  <a:pt x="352" y="461"/>
                  <a:pt x="353" y="451"/>
                </a:cubicBezTo>
                <a:cubicBezTo>
                  <a:pt x="365" y="347"/>
                  <a:pt x="365" y="347"/>
                  <a:pt x="365" y="347"/>
                </a:cubicBezTo>
                <a:cubicBezTo>
                  <a:pt x="368" y="347"/>
                  <a:pt x="368" y="347"/>
                  <a:pt x="368" y="347"/>
                </a:cubicBezTo>
                <a:cubicBezTo>
                  <a:pt x="380" y="451"/>
                  <a:pt x="380" y="451"/>
                  <a:pt x="380" y="451"/>
                </a:cubicBezTo>
                <a:cubicBezTo>
                  <a:pt x="381" y="461"/>
                  <a:pt x="391" y="469"/>
                  <a:pt x="402" y="469"/>
                </a:cubicBezTo>
                <a:cubicBezTo>
                  <a:pt x="402" y="469"/>
                  <a:pt x="402" y="469"/>
                  <a:pt x="402" y="469"/>
                </a:cubicBezTo>
                <a:cubicBezTo>
                  <a:pt x="413" y="469"/>
                  <a:pt x="422" y="461"/>
                  <a:pt x="423" y="451"/>
                </a:cubicBezTo>
                <a:cubicBezTo>
                  <a:pt x="423" y="450"/>
                  <a:pt x="423" y="450"/>
                  <a:pt x="423" y="450"/>
                </a:cubicBezTo>
                <a:cubicBezTo>
                  <a:pt x="423" y="446"/>
                  <a:pt x="421" y="379"/>
                  <a:pt x="420" y="347"/>
                </a:cubicBezTo>
                <a:cubicBezTo>
                  <a:pt x="442" y="347"/>
                  <a:pt x="442" y="347"/>
                  <a:pt x="442" y="347"/>
                </a:cubicBezTo>
                <a:cubicBezTo>
                  <a:pt x="444" y="347"/>
                  <a:pt x="446" y="345"/>
                  <a:pt x="446" y="343"/>
                </a:cubicBezTo>
                <a:cubicBezTo>
                  <a:pt x="446" y="342"/>
                  <a:pt x="446" y="342"/>
                  <a:pt x="446" y="341"/>
                </a:cubicBezTo>
                <a:cubicBezTo>
                  <a:pt x="426" y="220"/>
                  <a:pt x="426" y="220"/>
                  <a:pt x="426" y="220"/>
                </a:cubicBezTo>
                <a:cubicBezTo>
                  <a:pt x="449" y="274"/>
                  <a:pt x="449" y="274"/>
                  <a:pt x="449" y="274"/>
                </a:cubicBezTo>
                <a:cubicBezTo>
                  <a:pt x="451" y="280"/>
                  <a:pt x="457" y="284"/>
                  <a:pt x="464" y="284"/>
                </a:cubicBezTo>
                <a:cubicBezTo>
                  <a:pt x="464" y="284"/>
                  <a:pt x="464" y="284"/>
                  <a:pt x="464" y="284"/>
                </a:cubicBezTo>
                <a:cubicBezTo>
                  <a:pt x="466" y="284"/>
                  <a:pt x="468" y="283"/>
                  <a:pt x="470" y="283"/>
                </a:cubicBezTo>
                <a:cubicBezTo>
                  <a:pt x="479" y="280"/>
                  <a:pt x="484" y="271"/>
                  <a:pt x="482" y="263"/>
                </a:cubicBezTo>
                <a:close/>
                <a:moveTo>
                  <a:pt x="467" y="274"/>
                </a:moveTo>
                <a:cubicBezTo>
                  <a:pt x="466" y="274"/>
                  <a:pt x="465" y="274"/>
                  <a:pt x="464" y="274"/>
                </a:cubicBezTo>
                <a:cubicBezTo>
                  <a:pt x="464" y="274"/>
                  <a:pt x="464" y="274"/>
                  <a:pt x="464" y="274"/>
                </a:cubicBezTo>
                <a:cubicBezTo>
                  <a:pt x="461" y="274"/>
                  <a:pt x="458" y="273"/>
                  <a:pt x="457" y="270"/>
                </a:cubicBezTo>
                <a:cubicBezTo>
                  <a:pt x="419" y="179"/>
                  <a:pt x="419" y="179"/>
                  <a:pt x="419" y="179"/>
                </a:cubicBezTo>
                <a:cubicBezTo>
                  <a:pt x="418" y="177"/>
                  <a:pt x="415" y="176"/>
                  <a:pt x="413" y="176"/>
                </a:cubicBezTo>
                <a:cubicBezTo>
                  <a:pt x="411" y="177"/>
                  <a:pt x="409" y="179"/>
                  <a:pt x="410" y="182"/>
                </a:cubicBezTo>
                <a:cubicBezTo>
                  <a:pt x="436" y="338"/>
                  <a:pt x="436" y="338"/>
                  <a:pt x="436" y="338"/>
                </a:cubicBezTo>
                <a:cubicBezTo>
                  <a:pt x="416" y="338"/>
                  <a:pt x="416" y="338"/>
                  <a:pt x="416" y="338"/>
                </a:cubicBezTo>
                <a:cubicBezTo>
                  <a:pt x="414" y="338"/>
                  <a:pt x="413" y="339"/>
                  <a:pt x="412" y="340"/>
                </a:cubicBezTo>
                <a:cubicBezTo>
                  <a:pt x="411" y="340"/>
                  <a:pt x="411" y="342"/>
                  <a:pt x="411" y="343"/>
                </a:cubicBezTo>
                <a:cubicBezTo>
                  <a:pt x="411" y="343"/>
                  <a:pt x="412" y="370"/>
                  <a:pt x="412" y="397"/>
                </a:cubicBezTo>
                <a:cubicBezTo>
                  <a:pt x="413" y="410"/>
                  <a:pt x="413" y="423"/>
                  <a:pt x="413" y="433"/>
                </a:cubicBezTo>
                <a:cubicBezTo>
                  <a:pt x="414" y="443"/>
                  <a:pt x="414" y="447"/>
                  <a:pt x="414" y="450"/>
                </a:cubicBezTo>
                <a:cubicBezTo>
                  <a:pt x="414" y="450"/>
                  <a:pt x="414" y="450"/>
                  <a:pt x="414" y="450"/>
                </a:cubicBezTo>
                <a:cubicBezTo>
                  <a:pt x="413" y="455"/>
                  <a:pt x="408" y="459"/>
                  <a:pt x="402" y="459"/>
                </a:cubicBezTo>
                <a:cubicBezTo>
                  <a:pt x="402" y="464"/>
                  <a:pt x="402" y="464"/>
                  <a:pt x="402" y="464"/>
                </a:cubicBezTo>
                <a:cubicBezTo>
                  <a:pt x="402" y="459"/>
                  <a:pt x="402" y="459"/>
                  <a:pt x="402" y="459"/>
                </a:cubicBezTo>
                <a:cubicBezTo>
                  <a:pt x="396" y="459"/>
                  <a:pt x="390" y="455"/>
                  <a:pt x="390" y="450"/>
                </a:cubicBezTo>
                <a:cubicBezTo>
                  <a:pt x="377" y="342"/>
                  <a:pt x="377" y="342"/>
                  <a:pt x="377" y="342"/>
                </a:cubicBezTo>
                <a:cubicBezTo>
                  <a:pt x="377" y="340"/>
                  <a:pt x="375" y="338"/>
                  <a:pt x="372" y="338"/>
                </a:cubicBezTo>
                <a:cubicBezTo>
                  <a:pt x="361" y="338"/>
                  <a:pt x="361" y="338"/>
                  <a:pt x="361" y="338"/>
                </a:cubicBezTo>
                <a:cubicBezTo>
                  <a:pt x="358" y="338"/>
                  <a:pt x="356" y="340"/>
                  <a:pt x="356" y="342"/>
                </a:cubicBezTo>
                <a:cubicBezTo>
                  <a:pt x="343" y="450"/>
                  <a:pt x="343" y="450"/>
                  <a:pt x="343" y="450"/>
                </a:cubicBezTo>
                <a:cubicBezTo>
                  <a:pt x="343" y="455"/>
                  <a:pt x="338" y="459"/>
                  <a:pt x="331" y="459"/>
                </a:cubicBezTo>
                <a:cubicBezTo>
                  <a:pt x="325" y="459"/>
                  <a:pt x="320" y="455"/>
                  <a:pt x="319" y="450"/>
                </a:cubicBezTo>
                <a:cubicBezTo>
                  <a:pt x="319" y="450"/>
                  <a:pt x="319" y="450"/>
                  <a:pt x="319" y="450"/>
                </a:cubicBezTo>
                <a:cubicBezTo>
                  <a:pt x="319" y="449"/>
                  <a:pt x="319" y="447"/>
                  <a:pt x="319" y="446"/>
                </a:cubicBezTo>
                <a:cubicBezTo>
                  <a:pt x="319" y="443"/>
                  <a:pt x="320" y="439"/>
                  <a:pt x="320" y="433"/>
                </a:cubicBezTo>
                <a:cubicBezTo>
                  <a:pt x="320" y="423"/>
                  <a:pt x="320" y="410"/>
                  <a:pt x="321" y="397"/>
                </a:cubicBezTo>
                <a:cubicBezTo>
                  <a:pt x="321" y="370"/>
                  <a:pt x="322" y="343"/>
                  <a:pt x="322" y="343"/>
                </a:cubicBezTo>
                <a:cubicBezTo>
                  <a:pt x="322" y="342"/>
                  <a:pt x="322" y="340"/>
                  <a:pt x="321" y="340"/>
                </a:cubicBezTo>
                <a:cubicBezTo>
                  <a:pt x="320" y="339"/>
                  <a:pt x="319" y="338"/>
                  <a:pt x="317" y="338"/>
                </a:cubicBezTo>
                <a:cubicBezTo>
                  <a:pt x="297" y="338"/>
                  <a:pt x="297" y="338"/>
                  <a:pt x="297" y="338"/>
                </a:cubicBezTo>
                <a:cubicBezTo>
                  <a:pt x="323" y="182"/>
                  <a:pt x="323" y="182"/>
                  <a:pt x="323" y="182"/>
                </a:cubicBezTo>
                <a:cubicBezTo>
                  <a:pt x="324" y="179"/>
                  <a:pt x="322" y="177"/>
                  <a:pt x="320" y="176"/>
                </a:cubicBezTo>
                <a:cubicBezTo>
                  <a:pt x="318" y="176"/>
                  <a:pt x="315" y="177"/>
                  <a:pt x="314" y="179"/>
                </a:cubicBezTo>
                <a:cubicBezTo>
                  <a:pt x="276" y="270"/>
                  <a:pt x="276" y="270"/>
                  <a:pt x="276" y="270"/>
                </a:cubicBezTo>
                <a:cubicBezTo>
                  <a:pt x="274" y="273"/>
                  <a:pt x="270" y="275"/>
                  <a:pt x="266" y="274"/>
                </a:cubicBezTo>
                <a:cubicBezTo>
                  <a:pt x="262" y="272"/>
                  <a:pt x="259" y="268"/>
                  <a:pt x="260" y="265"/>
                </a:cubicBezTo>
                <a:cubicBezTo>
                  <a:pt x="260" y="265"/>
                  <a:pt x="260" y="265"/>
                  <a:pt x="260" y="265"/>
                </a:cubicBezTo>
                <a:cubicBezTo>
                  <a:pt x="260" y="264"/>
                  <a:pt x="261" y="263"/>
                  <a:pt x="261" y="261"/>
                </a:cubicBezTo>
                <a:cubicBezTo>
                  <a:pt x="262" y="258"/>
                  <a:pt x="264" y="254"/>
                  <a:pt x="265" y="249"/>
                </a:cubicBezTo>
                <a:cubicBezTo>
                  <a:pt x="276" y="217"/>
                  <a:pt x="300" y="143"/>
                  <a:pt x="305" y="131"/>
                </a:cubicBezTo>
                <a:cubicBezTo>
                  <a:pt x="311" y="120"/>
                  <a:pt x="322" y="108"/>
                  <a:pt x="367" y="108"/>
                </a:cubicBezTo>
                <a:cubicBezTo>
                  <a:pt x="411" y="108"/>
                  <a:pt x="422" y="120"/>
                  <a:pt x="428" y="131"/>
                </a:cubicBezTo>
                <a:cubicBezTo>
                  <a:pt x="433" y="143"/>
                  <a:pt x="457" y="217"/>
                  <a:pt x="468" y="248"/>
                </a:cubicBezTo>
                <a:cubicBezTo>
                  <a:pt x="469" y="254"/>
                  <a:pt x="471" y="258"/>
                  <a:pt x="472" y="261"/>
                </a:cubicBezTo>
                <a:cubicBezTo>
                  <a:pt x="472" y="262"/>
                  <a:pt x="473" y="264"/>
                  <a:pt x="473" y="265"/>
                </a:cubicBezTo>
                <a:cubicBezTo>
                  <a:pt x="473" y="265"/>
                  <a:pt x="473" y="265"/>
                  <a:pt x="473" y="265"/>
                </a:cubicBezTo>
                <a:cubicBezTo>
                  <a:pt x="474" y="268"/>
                  <a:pt x="471" y="272"/>
                  <a:pt x="467" y="274"/>
                </a:cubicBezTo>
                <a:close/>
                <a:moveTo>
                  <a:pt x="233" y="262"/>
                </a:moveTo>
                <a:cubicBezTo>
                  <a:pt x="233" y="261"/>
                  <a:pt x="231" y="254"/>
                  <a:pt x="228" y="246"/>
                </a:cubicBezTo>
                <a:cubicBezTo>
                  <a:pt x="217" y="211"/>
                  <a:pt x="194" y="140"/>
                  <a:pt x="188" y="127"/>
                </a:cubicBezTo>
                <a:cubicBezTo>
                  <a:pt x="178" y="107"/>
                  <a:pt x="157" y="99"/>
                  <a:pt x="118" y="99"/>
                </a:cubicBezTo>
                <a:cubicBezTo>
                  <a:pt x="79" y="99"/>
                  <a:pt x="58" y="107"/>
                  <a:pt x="48" y="127"/>
                </a:cubicBezTo>
                <a:cubicBezTo>
                  <a:pt x="42" y="140"/>
                  <a:pt x="19" y="211"/>
                  <a:pt x="8" y="246"/>
                </a:cubicBezTo>
                <a:cubicBezTo>
                  <a:pt x="5" y="254"/>
                  <a:pt x="3" y="261"/>
                  <a:pt x="3" y="262"/>
                </a:cubicBezTo>
                <a:cubicBezTo>
                  <a:pt x="2" y="262"/>
                  <a:pt x="2" y="262"/>
                  <a:pt x="2" y="263"/>
                </a:cubicBezTo>
                <a:cubicBezTo>
                  <a:pt x="0" y="271"/>
                  <a:pt x="5" y="280"/>
                  <a:pt x="14" y="283"/>
                </a:cubicBezTo>
                <a:cubicBezTo>
                  <a:pt x="16" y="283"/>
                  <a:pt x="18" y="284"/>
                  <a:pt x="20" y="284"/>
                </a:cubicBezTo>
                <a:cubicBezTo>
                  <a:pt x="27" y="284"/>
                  <a:pt x="33" y="280"/>
                  <a:pt x="36" y="274"/>
                </a:cubicBezTo>
                <a:cubicBezTo>
                  <a:pt x="68" y="204"/>
                  <a:pt x="68" y="204"/>
                  <a:pt x="68" y="204"/>
                </a:cubicBezTo>
                <a:cubicBezTo>
                  <a:pt x="65" y="298"/>
                  <a:pt x="62" y="443"/>
                  <a:pt x="61" y="450"/>
                </a:cubicBezTo>
                <a:cubicBezTo>
                  <a:pt x="61" y="450"/>
                  <a:pt x="61" y="450"/>
                  <a:pt x="61" y="451"/>
                </a:cubicBezTo>
                <a:cubicBezTo>
                  <a:pt x="62" y="461"/>
                  <a:pt x="71" y="469"/>
                  <a:pt x="83" y="469"/>
                </a:cubicBezTo>
                <a:cubicBezTo>
                  <a:pt x="94" y="469"/>
                  <a:pt x="103" y="461"/>
                  <a:pt x="104" y="451"/>
                </a:cubicBezTo>
                <a:cubicBezTo>
                  <a:pt x="118" y="332"/>
                  <a:pt x="118" y="332"/>
                  <a:pt x="118" y="332"/>
                </a:cubicBezTo>
                <a:cubicBezTo>
                  <a:pt x="132" y="451"/>
                  <a:pt x="132" y="451"/>
                  <a:pt x="132" y="451"/>
                </a:cubicBezTo>
                <a:cubicBezTo>
                  <a:pt x="133" y="461"/>
                  <a:pt x="142" y="469"/>
                  <a:pt x="153" y="469"/>
                </a:cubicBezTo>
                <a:cubicBezTo>
                  <a:pt x="153" y="469"/>
                  <a:pt x="153" y="469"/>
                  <a:pt x="153" y="469"/>
                </a:cubicBezTo>
                <a:cubicBezTo>
                  <a:pt x="165" y="469"/>
                  <a:pt x="174" y="461"/>
                  <a:pt x="175" y="451"/>
                </a:cubicBezTo>
                <a:cubicBezTo>
                  <a:pt x="175" y="450"/>
                  <a:pt x="175" y="450"/>
                  <a:pt x="175" y="450"/>
                </a:cubicBezTo>
                <a:cubicBezTo>
                  <a:pt x="174" y="443"/>
                  <a:pt x="171" y="298"/>
                  <a:pt x="168" y="204"/>
                </a:cubicBezTo>
                <a:cubicBezTo>
                  <a:pt x="200" y="274"/>
                  <a:pt x="200" y="274"/>
                  <a:pt x="200" y="274"/>
                </a:cubicBezTo>
                <a:cubicBezTo>
                  <a:pt x="203" y="280"/>
                  <a:pt x="209" y="284"/>
                  <a:pt x="216" y="284"/>
                </a:cubicBezTo>
                <a:cubicBezTo>
                  <a:pt x="218" y="284"/>
                  <a:pt x="220" y="283"/>
                  <a:pt x="222" y="283"/>
                </a:cubicBezTo>
                <a:cubicBezTo>
                  <a:pt x="230" y="280"/>
                  <a:pt x="236" y="271"/>
                  <a:pt x="234" y="263"/>
                </a:cubicBezTo>
                <a:cubicBezTo>
                  <a:pt x="234" y="262"/>
                  <a:pt x="233" y="262"/>
                  <a:pt x="233" y="262"/>
                </a:cubicBezTo>
                <a:close/>
                <a:moveTo>
                  <a:pt x="219" y="274"/>
                </a:moveTo>
                <a:cubicBezTo>
                  <a:pt x="215" y="275"/>
                  <a:pt x="210" y="274"/>
                  <a:pt x="209" y="270"/>
                </a:cubicBezTo>
                <a:cubicBezTo>
                  <a:pt x="167" y="179"/>
                  <a:pt x="167" y="179"/>
                  <a:pt x="167" y="179"/>
                </a:cubicBezTo>
                <a:cubicBezTo>
                  <a:pt x="167" y="177"/>
                  <a:pt x="164" y="176"/>
                  <a:pt x="162" y="176"/>
                </a:cubicBezTo>
                <a:cubicBezTo>
                  <a:pt x="160" y="177"/>
                  <a:pt x="158" y="179"/>
                  <a:pt x="158" y="181"/>
                </a:cubicBezTo>
                <a:cubicBezTo>
                  <a:pt x="158" y="181"/>
                  <a:pt x="160" y="248"/>
                  <a:pt x="162" y="316"/>
                </a:cubicBezTo>
                <a:cubicBezTo>
                  <a:pt x="163" y="349"/>
                  <a:pt x="163" y="383"/>
                  <a:pt x="164" y="408"/>
                </a:cubicBezTo>
                <a:cubicBezTo>
                  <a:pt x="164" y="421"/>
                  <a:pt x="165" y="431"/>
                  <a:pt x="165" y="439"/>
                </a:cubicBezTo>
                <a:cubicBezTo>
                  <a:pt x="165" y="444"/>
                  <a:pt x="165" y="448"/>
                  <a:pt x="165" y="450"/>
                </a:cubicBezTo>
                <a:cubicBezTo>
                  <a:pt x="165" y="450"/>
                  <a:pt x="165" y="450"/>
                  <a:pt x="165" y="450"/>
                </a:cubicBezTo>
                <a:cubicBezTo>
                  <a:pt x="165" y="455"/>
                  <a:pt x="160" y="459"/>
                  <a:pt x="153" y="459"/>
                </a:cubicBezTo>
                <a:cubicBezTo>
                  <a:pt x="153" y="464"/>
                  <a:pt x="153" y="464"/>
                  <a:pt x="153" y="464"/>
                </a:cubicBezTo>
                <a:cubicBezTo>
                  <a:pt x="153" y="459"/>
                  <a:pt x="153" y="459"/>
                  <a:pt x="153" y="459"/>
                </a:cubicBezTo>
                <a:cubicBezTo>
                  <a:pt x="147" y="459"/>
                  <a:pt x="142" y="455"/>
                  <a:pt x="141" y="450"/>
                </a:cubicBezTo>
                <a:cubicBezTo>
                  <a:pt x="123" y="292"/>
                  <a:pt x="123" y="292"/>
                  <a:pt x="123" y="292"/>
                </a:cubicBezTo>
                <a:cubicBezTo>
                  <a:pt x="122" y="289"/>
                  <a:pt x="120" y="287"/>
                  <a:pt x="118" y="287"/>
                </a:cubicBezTo>
                <a:cubicBezTo>
                  <a:pt x="116" y="287"/>
                  <a:pt x="114" y="289"/>
                  <a:pt x="113" y="292"/>
                </a:cubicBezTo>
                <a:cubicBezTo>
                  <a:pt x="95" y="450"/>
                  <a:pt x="95" y="450"/>
                  <a:pt x="95" y="450"/>
                </a:cubicBezTo>
                <a:cubicBezTo>
                  <a:pt x="94" y="455"/>
                  <a:pt x="89" y="459"/>
                  <a:pt x="83" y="459"/>
                </a:cubicBezTo>
                <a:cubicBezTo>
                  <a:pt x="76" y="459"/>
                  <a:pt x="71" y="455"/>
                  <a:pt x="71" y="450"/>
                </a:cubicBezTo>
                <a:cubicBezTo>
                  <a:pt x="71" y="449"/>
                  <a:pt x="71" y="448"/>
                  <a:pt x="71" y="447"/>
                </a:cubicBezTo>
                <a:cubicBezTo>
                  <a:pt x="71" y="445"/>
                  <a:pt x="71" y="442"/>
                  <a:pt x="71" y="439"/>
                </a:cubicBezTo>
                <a:cubicBezTo>
                  <a:pt x="71" y="431"/>
                  <a:pt x="71" y="421"/>
                  <a:pt x="72" y="408"/>
                </a:cubicBezTo>
                <a:cubicBezTo>
                  <a:pt x="72" y="383"/>
                  <a:pt x="73" y="349"/>
                  <a:pt x="74" y="316"/>
                </a:cubicBezTo>
                <a:cubicBezTo>
                  <a:pt x="76" y="248"/>
                  <a:pt x="77" y="181"/>
                  <a:pt x="77" y="181"/>
                </a:cubicBezTo>
                <a:cubicBezTo>
                  <a:pt x="78" y="179"/>
                  <a:pt x="76" y="177"/>
                  <a:pt x="74" y="176"/>
                </a:cubicBezTo>
                <a:cubicBezTo>
                  <a:pt x="72" y="176"/>
                  <a:pt x="69" y="177"/>
                  <a:pt x="68" y="179"/>
                </a:cubicBezTo>
                <a:cubicBezTo>
                  <a:pt x="27" y="270"/>
                  <a:pt x="27" y="270"/>
                  <a:pt x="27" y="270"/>
                </a:cubicBezTo>
                <a:cubicBezTo>
                  <a:pt x="26" y="273"/>
                  <a:pt x="23" y="274"/>
                  <a:pt x="20" y="274"/>
                </a:cubicBezTo>
                <a:cubicBezTo>
                  <a:pt x="19" y="274"/>
                  <a:pt x="18" y="274"/>
                  <a:pt x="17" y="274"/>
                </a:cubicBezTo>
                <a:cubicBezTo>
                  <a:pt x="13" y="272"/>
                  <a:pt x="11" y="268"/>
                  <a:pt x="11" y="265"/>
                </a:cubicBezTo>
                <a:cubicBezTo>
                  <a:pt x="11" y="265"/>
                  <a:pt x="11" y="265"/>
                  <a:pt x="11" y="265"/>
                </a:cubicBezTo>
                <a:cubicBezTo>
                  <a:pt x="12" y="264"/>
                  <a:pt x="12" y="263"/>
                  <a:pt x="13" y="261"/>
                </a:cubicBezTo>
                <a:cubicBezTo>
                  <a:pt x="14" y="258"/>
                  <a:pt x="15" y="254"/>
                  <a:pt x="17" y="249"/>
                </a:cubicBezTo>
                <a:cubicBezTo>
                  <a:pt x="27" y="217"/>
                  <a:pt x="51" y="143"/>
                  <a:pt x="57" y="131"/>
                </a:cubicBezTo>
                <a:cubicBezTo>
                  <a:pt x="62" y="120"/>
                  <a:pt x="74" y="108"/>
                  <a:pt x="118" y="108"/>
                </a:cubicBezTo>
                <a:cubicBezTo>
                  <a:pt x="162" y="108"/>
                  <a:pt x="174" y="120"/>
                  <a:pt x="179" y="131"/>
                </a:cubicBezTo>
                <a:cubicBezTo>
                  <a:pt x="185" y="143"/>
                  <a:pt x="209" y="217"/>
                  <a:pt x="219" y="249"/>
                </a:cubicBezTo>
                <a:cubicBezTo>
                  <a:pt x="221" y="254"/>
                  <a:pt x="222" y="258"/>
                  <a:pt x="223" y="261"/>
                </a:cubicBezTo>
                <a:cubicBezTo>
                  <a:pt x="224" y="262"/>
                  <a:pt x="224" y="264"/>
                  <a:pt x="225" y="265"/>
                </a:cubicBezTo>
                <a:cubicBezTo>
                  <a:pt x="224" y="265"/>
                  <a:pt x="224" y="265"/>
                  <a:pt x="224" y="265"/>
                </a:cubicBezTo>
                <a:cubicBezTo>
                  <a:pt x="225" y="268"/>
                  <a:pt x="223" y="272"/>
                  <a:pt x="219" y="27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113"/>
          <p:cNvSpPr>
            <a:spLocks noEditPoints="1"/>
          </p:cNvSpPr>
          <p:nvPr/>
        </p:nvSpPr>
        <p:spPr bwMode="auto">
          <a:xfrm>
            <a:off x="4794074" y="1672207"/>
            <a:ext cx="600508" cy="586676"/>
          </a:xfrm>
          <a:custGeom>
            <a:avLst/>
            <a:gdLst>
              <a:gd name="T0" fmla="*/ 530 w 582"/>
              <a:gd name="T1" fmla="*/ 0 h 569"/>
              <a:gd name="T2" fmla="*/ 237 w 582"/>
              <a:gd name="T3" fmla="*/ 196 h 569"/>
              <a:gd name="T4" fmla="*/ 44 w 582"/>
              <a:gd name="T5" fmla="*/ 285 h 569"/>
              <a:gd name="T6" fmla="*/ 52 w 582"/>
              <a:gd name="T7" fmla="*/ 295 h 569"/>
              <a:gd name="T8" fmla="*/ 138 w 582"/>
              <a:gd name="T9" fmla="*/ 305 h 569"/>
              <a:gd name="T10" fmla="*/ 109 w 582"/>
              <a:gd name="T11" fmla="*/ 362 h 569"/>
              <a:gd name="T12" fmla="*/ 197 w 582"/>
              <a:gd name="T13" fmla="*/ 466 h 569"/>
              <a:gd name="T14" fmla="*/ 238 w 582"/>
              <a:gd name="T15" fmla="*/ 432 h 569"/>
              <a:gd name="T16" fmla="*/ 265 w 582"/>
              <a:gd name="T17" fmla="*/ 432 h 569"/>
              <a:gd name="T18" fmla="*/ 275 w 582"/>
              <a:gd name="T19" fmla="*/ 518 h 569"/>
              <a:gd name="T20" fmla="*/ 282 w 582"/>
              <a:gd name="T21" fmla="*/ 527 h 569"/>
              <a:gd name="T22" fmla="*/ 366 w 582"/>
              <a:gd name="T23" fmla="*/ 454 h 569"/>
              <a:gd name="T24" fmla="*/ 481 w 582"/>
              <a:gd name="T25" fmla="*/ 235 h 569"/>
              <a:gd name="T26" fmla="*/ 63 w 582"/>
              <a:gd name="T27" fmla="*/ 278 h 569"/>
              <a:gd name="T28" fmla="*/ 225 w 582"/>
              <a:gd name="T29" fmla="*/ 210 h 569"/>
              <a:gd name="T30" fmla="*/ 63 w 582"/>
              <a:gd name="T31" fmla="*/ 278 h 569"/>
              <a:gd name="T32" fmla="*/ 149 w 582"/>
              <a:gd name="T33" fmla="*/ 421 h 569"/>
              <a:gd name="T34" fmla="*/ 145 w 582"/>
              <a:gd name="T35" fmla="*/ 345 h 569"/>
              <a:gd name="T36" fmla="*/ 225 w 582"/>
              <a:gd name="T37" fmla="*/ 425 h 569"/>
              <a:gd name="T38" fmla="*/ 353 w 582"/>
              <a:gd name="T39" fmla="*/ 449 h 569"/>
              <a:gd name="T40" fmla="*/ 285 w 582"/>
              <a:gd name="T41" fmla="*/ 414 h 569"/>
              <a:gd name="T42" fmla="*/ 353 w 582"/>
              <a:gd name="T43" fmla="*/ 449 h 569"/>
              <a:gd name="T44" fmla="*/ 271 w 582"/>
              <a:gd name="T45" fmla="*/ 407 h 569"/>
              <a:gd name="T46" fmla="*/ 254 w 582"/>
              <a:gd name="T47" fmla="*/ 422 h 569"/>
              <a:gd name="T48" fmla="*/ 149 w 582"/>
              <a:gd name="T49" fmla="*/ 314 h 569"/>
              <a:gd name="T50" fmla="*/ 163 w 582"/>
              <a:gd name="T51" fmla="*/ 298 h 569"/>
              <a:gd name="T52" fmla="*/ 530 w 582"/>
              <a:gd name="T53" fmla="*/ 14 h 569"/>
              <a:gd name="T54" fmla="*/ 472 w 582"/>
              <a:gd name="T55" fmla="*/ 225 h 569"/>
              <a:gd name="T56" fmla="*/ 396 w 582"/>
              <a:gd name="T57" fmla="*/ 126 h 569"/>
              <a:gd name="T58" fmla="*/ 363 w 582"/>
              <a:gd name="T59" fmla="*/ 207 h 569"/>
              <a:gd name="T60" fmla="*/ 430 w 582"/>
              <a:gd name="T61" fmla="*/ 207 h 569"/>
              <a:gd name="T62" fmla="*/ 396 w 582"/>
              <a:gd name="T63" fmla="*/ 126 h 569"/>
              <a:gd name="T64" fmla="*/ 396 w 582"/>
              <a:gd name="T65" fmla="*/ 207 h 569"/>
              <a:gd name="T66" fmla="*/ 373 w 582"/>
              <a:gd name="T67" fmla="*/ 150 h 569"/>
              <a:gd name="T68" fmla="*/ 420 w 582"/>
              <a:gd name="T69" fmla="*/ 150 h 569"/>
              <a:gd name="T70" fmla="*/ 149 w 582"/>
              <a:gd name="T71" fmla="*/ 468 h 569"/>
              <a:gd name="T72" fmla="*/ 53 w 582"/>
              <a:gd name="T73" fmla="*/ 560 h 569"/>
              <a:gd name="T74" fmla="*/ 8 w 582"/>
              <a:gd name="T75" fmla="*/ 569 h 569"/>
              <a:gd name="T76" fmla="*/ 1 w 582"/>
              <a:gd name="T77" fmla="*/ 560 h 569"/>
              <a:gd name="T78" fmla="*/ 38 w 582"/>
              <a:gd name="T79" fmla="*/ 442 h 569"/>
              <a:gd name="T80" fmla="*/ 107 w 582"/>
              <a:gd name="T81" fmla="*/ 430 h 569"/>
              <a:gd name="T82" fmla="*/ 48 w 582"/>
              <a:gd name="T83" fmla="*/ 452 h 569"/>
              <a:gd name="T84" fmla="*/ 18 w 582"/>
              <a:gd name="T85" fmla="*/ 552 h 569"/>
              <a:gd name="T86" fmla="*/ 118 w 582"/>
              <a:gd name="T87" fmla="*/ 522 h 569"/>
              <a:gd name="T88" fmla="*/ 140 w 582"/>
              <a:gd name="T89" fmla="*/ 463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582" h="569">
                <a:moveTo>
                  <a:pt x="562" y="8"/>
                </a:moveTo>
                <a:cubicBezTo>
                  <a:pt x="556" y="3"/>
                  <a:pt x="546" y="0"/>
                  <a:pt x="530" y="0"/>
                </a:cubicBezTo>
                <a:cubicBezTo>
                  <a:pt x="493" y="0"/>
                  <a:pt x="405" y="19"/>
                  <a:pt x="335" y="89"/>
                </a:cubicBezTo>
                <a:cubicBezTo>
                  <a:pt x="237" y="196"/>
                  <a:pt x="237" y="196"/>
                  <a:pt x="237" y="196"/>
                </a:cubicBezTo>
                <a:cubicBezTo>
                  <a:pt x="221" y="195"/>
                  <a:pt x="153" y="191"/>
                  <a:pt x="117" y="205"/>
                </a:cubicBezTo>
                <a:cubicBezTo>
                  <a:pt x="74" y="220"/>
                  <a:pt x="45" y="283"/>
                  <a:pt x="44" y="285"/>
                </a:cubicBezTo>
                <a:cubicBezTo>
                  <a:pt x="42" y="288"/>
                  <a:pt x="43" y="291"/>
                  <a:pt x="45" y="293"/>
                </a:cubicBezTo>
                <a:cubicBezTo>
                  <a:pt x="46" y="295"/>
                  <a:pt x="49" y="296"/>
                  <a:pt x="52" y="295"/>
                </a:cubicBezTo>
                <a:cubicBezTo>
                  <a:pt x="90" y="283"/>
                  <a:pt x="128" y="292"/>
                  <a:pt x="145" y="297"/>
                </a:cubicBezTo>
                <a:cubicBezTo>
                  <a:pt x="138" y="305"/>
                  <a:pt x="138" y="305"/>
                  <a:pt x="138" y="305"/>
                </a:cubicBezTo>
                <a:cubicBezTo>
                  <a:pt x="133" y="311"/>
                  <a:pt x="134" y="321"/>
                  <a:pt x="138" y="332"/>
                </a:cubicBezTo>
                <a:cubicBezTo>
                  <a:pt x="109" y="362"/>
                  <a:pt x="109" y="362"/>
                  <a:pt x="109" y="362"/>
                </a:cubicBezTo>
                <a:cubicBezTo>
                  <a:pt x="96" y="376"/>
                  <a:pt x="115" y="407"/>
                  <a:pt x="139" y="431"/>
                </a:cubicBezTo>
                <a:cubicBezTo>
                  <a:pt x="158" y="449"/>
                  <a:pt x="181" y="466"/>
                  <a:pt x="197" y="466"/>
                </a:cubicBezTo>
                <a:cubicBezTo>
                  <a:pt x="201" y="466"/>
                  <a:pt x="205" y="464"/>
                  <a:pt x="208" y="461"/>
                </a:cubicBezTo>
                <a:cubicBezTo>
                  <a:pt x="238" y="432"/>
                  <a:pt x="238" y="432"/>
                  <a:pt x="238" y="432"/>
                </a:cubicBezTo>
                <a:cubicBezTo>
                  <a:pt x="244" y="434"/>
                  <a:pt x="250" y="436"/>
                  <a:pt x="254" y="436"/>
                </a:cubicBezTo>
                <a:cubicBezTo>
                  <a:pt x="260" y="436"/>
                  <a:pt x="263" y="433"/>
                  <a:pt x="265" y="432"/>
                </a:cubicBezTo>
                <a:cubicBezTo>
                  <a:pt x="274" y="424"/>
                  <a:pt x="274" y="424"/>
                  <a:pt x="274" y="424"/>
                </a:cubicBezTo>
                <a:cubicBezTo>
                  <a:pt x="279" y="442"/>
                  <a:pt x="287" y="480"/>
                  <a:pt x="275" y="518"/>
                </a:cubicBezTo>
                <a:cubicBezTo>
                  <a:pt x="275" y="521"/>
                  <a:pt x="275" y="524"/>
                  <a:pt x="277" y="526"/>
                </a:cubicBezTo>
                <a:cubicBezTo>
                  <a:pt x="279" y="527"/>
                  <a:pt x="280" y="527"/>
                  <a:pt x="282" y="527"/>
                </a:cubicBezTo>
                <a:cubicBezTo>
                  <a:pt x="283" y="527"/>
                  <a:pt x="284" y="527"/>
                  <a:pt x="285" y="527"/>
                </a:cubicBezTo>
                <a:cubicBezTo>
                  <a:pt x="288" y="526"/>
                  <a:pt x="350" y="496"/>
                  <a:pt x="366" y="454"/>
                </a:cubicBezTo>
                <a:cubicBezTo>
                  <a:pt x="379" y="417"/>
                  <a:pt x="375" y="349"/>
                  <a:pt x="374" y="333"/>
                </a:cubicBezTo>
                <a:cubicBezTo>
                  <a:pt x="481" y="235"/>
                  <a:pt x="481" y="235"/>
                  <a:pt x="481" y="235"/>
                </a:cubicBezTo>
                <a:cubicBezTo>
                  <a:pt x="565" y="151"/>
                  <a:pt x="582" y="28"/>
                  <a:pt x="562" y="8"/>
                </a:cubicBezTo>
                <a:close/>
                <a:moveTo>
                  <a:pt x="63" y="278"/>
                </a:moveTo>
                <a:cubicBezTo>
                  <a:pt x="74" y="259"/>
                  <a:pt x="95" y="227"/>
                  <a:pt x="121" y="218"/>
                </a:cubicBezTo>
                <a:cubicBezTo>
                  <a:pt x="150" y="207"/>
                  <a:pt x="200" y="208"/>
                  <a:pt x="225" y="210"/>
                </a:cubicBezTo>
                <a:cubicBezTo>
                  <a:pt x="156" y="286"/>
                  <a:pt x="156" y="286"/>
                  <a:pt x="156" y="286"/>
                </a:cubicBezTo>
                <a:cubicBezTo>
                  <a:pt x="143" y="281"/>
                  <a:pt x="105" y="270"/>
                  <a:pt x="63" y="278"/>
                </a:cubicBezTo>
                <a:close/>
                <a:moveTo>
                  <a:pt x="199" y="451"/>
                </a:moveTo>
                <a:cubicBezTo>
                  <a:pt x="195" y="454"/>
                  <a:pt x="174" y="446"/>
                  <a:pt x="149" y="421"/>
                </a:cubicBezTo>
                <a:cubicBezTo>
                  <a:pt x="124" y="396"/>
                  <a:pt x="116" y="375"/>
                  <a:pt x="119" y="372"/>
                </a:cubicBezTo>
                <a:cubicBezTo>
                  <a:pt x="145" y="345"/>
                  <a:pt x="145" y="345"/>
                  <a:pt x="145" y="345"/>
                </a:cubicBezTo>
                <a:cubicBezTo>
                  <a:pt x="155" y="361"/>
                  <a:pt x="169" y="377"/>
                  <a:pt x="181" y="389"/>
                </a:cubicBezTo>
                <a:cubicBezTo>
                  <a:pt x="196" y="404"/>
                  <a:pt x="212" y="417"/>
                  <a:pt x="225" y="425"/>
                </a:cubicBezTo>
                <a:lnTo>
                  <a:pt x="199" y="451"/>
                </a:lnTo>
                <a:close/>
                <a:moveTo>
                  <a:pt x="353" y="449"/>
                </a:moveTo>
                <a:cubicBezTo>
                  <a:pt x="343" y="475"/>
                  <a:pt x="311" y="496"/>
                  <a:pt x="293" y="507"/>
                </a:cubicBezTo>
                <a:cubicBezTo>
                  <a:pt x="301" y="465"/>
                  <a:pt x="290" y="427"/>
                  <a:pt x="285" y="414"/>
                </a:cubicBezTo>
                <a:cubicBezTo>
                  <a:pt x="361" y="345"/>
                  <a:pt x="361" y="345"/>
                  <a:pt x="361" y="345"/>
                </a:cubicBezTo>
                <a:cubicBezTo>
                  <a:pt x="362" y="370"/>
                  <a:pt x="363" y="421"/>
                  <a:pt x="353" y="449"/>
                </a:cubicBezTo>
                <a:close/>
                <a:moveTo>
                  <a:pt x="273" y="406"/>
                </a:moveTo>
                <a:cubicBezTo>
                  <a:pt x="272" y="406"/>
                  <a:pt x="272" y="407"/>
                  <a:pt x="271" y="407"/>
                </a:cubicBezTo>
                <a:cubicBezTo>
                  <a:pt x="256" y="421"/>
                  <a:pt x="256" y="421"/>
                  <a:pt x="256" y="421"/>
                </a:cubicBezTo>
                <a:cubicBezTo>
                  <a:pt x="256" y="421"/>
                  <a:pt x="255" y="422"/>
                  <a:pt x="254" y="422"/>
                </a:cubicBezTo>
                <a:cubicBezTo>
                  <a:pt x="244" y="422"/>
                  <a:pt x="219" y="407"/>
                  <a:pt x="191" y="379"/>
                </a:cubicBezTo>
                <a:cubicBezTo>
                  <a:pt x="158" y="346"/>
                  <a:pt x="146" y="319"/>
                  <a:pt x="149" y="314"/>
                </a:cubicBezTo>
                <a:cubicBezTo>
                  <a:pt x="162" y="299"/>
                  <a:pt x="162" y="299"/>
                  <a:pt x="162" y="299"/>
                </a:cubicBezTo>
                <a:cubicBezTo>
                  <a:pt x="163" y="299"/>
                  <a:pt x="163" y="299"/>
                  <a:pt x="163" y="298"/>
                </a:cubicBezTo>
                <a:cubicBezTo>
                  <a:pt x="345" y="98"/>
                  <a:pt x="345" y="98"/>
                  <a:pt x="345" y="98"/>
                </a:cubicBezTo>
                <a:cubicBezTo>
                  <a:pt x="407" y="37"/>
                  <a:pt x="490" y="14"/>
                  <a:pt x="530" y="14"/>
                </a:cubicBezTo>
                <a:cubicBezTo>
                  <a:pt x="544" y="14"/>
                  <a:pt x="550" y="17"/>
                  <a:pt x="552" y="18"/>
                </a:cubicBezTo>
                <a:cubicBezTo>
                  <a:pt x="565" y="31"/>
                  <a:pt x="552" y="144"/>
                  <a:pt x="472" y="225"/>
                </a:cubicBezTo>
                <a:lnTo>
                  <a:pt x="273" y="406"/>
                </a:lnTo>
                <a:close/>
                <a:moveTo>
                  <a:pt x="396" y="126"/>
                </a:moveTo>
                <a:cubicBezTo>
                  <a:pt x="384" y="126"/>
                  <a:pt x="372" y="131"/>
                  <a:pt x="363" y="140"/>
                </a:cubicBezTo>
                <a:cubicBezTo>
                  <a:pt x="344" y="158"/>
                  <a:pt x="344" y="189"/>
                  <a:pt x="363" y="207"/>
                </a:cubicBezTo>
                <a:cubicBezTo>
                  <a:pt x="372" y="216"/>
                  <a:pt x="384" y="221"/>
                  <a:pt x="396" y="221"/>
                </a:cubicBezTo>
                <a:cubicBezTo>
                  <a:pt x="409" y="221"/>
                  <a:pt x="421" y="216"/>
                  <a:pt x="430" y="207"/>
                </a:cubicBezTo>
                <a:cubicBezTo>
                  <a:pt x="449" y="189"/>
                  <a:pt x="449" y="158"/>
                  <a:pt x="430" y="140"/>
                </a:cubicBezTo>
                <a:cubicBezTo>
                  <a:pt x="421" y="131"/>
                  <a:pt x="409" y="126"/>
                  <a:pt x="396" y="126"/>
                </a:cubicBezTo>
                <a:close/>
                <a:moveTo>
                  <a:pt x="420" y="197"/>
                </a:moveTo>
                <a:cubicBezTo>
                  <a:pt x="414" y="204"/>
                  <a:pt x="405" y="207"/>
                  <a:pt x="396" y="207"/>
                </a:cubicBezTo>
                <a:cubicBezTo>
                  <a:pt x="387" y="207"/>
                  <a:pt x="379" y="204"/>
                  <a:pt x="373" y="197"/>
                </a:cubicBezTo>
                <a:cubicBezTo>
                  <a:pt x="359" y="184"/>
                  <a:pt x="359" y="163"/>
                  <a:pt x="373" y="150"/>
                </a:cubicBezTo>
                <a:cubicBezTo>
                  <a:pt x="379" y="143"/>
                  <a:pt x="387" y="140"/>
                  <a:pt x="396" y="140"/>
                </a:cubicBezTo>
                <a:cubicBezTo>
                  <a:pt x="405" y="140"/>
                  <a:pt x="414" y="143"/>
                  <a:pt x="420" y="150"/>
                </a:cubicBezTo>
                <a:cubicBezTo>
                  <a:pt x="433" y="163"/>
                  <a:pt x="433" y="184"/>
                  <a:pt x="420" y="197"/>
                </a:cubicBezTo>
                <a:close/>
                <a:moveTo>
                  <a:pt x="149" y="468"/>
                </a:moveTo>
                <a:cubicBezTo>
                  <a:pt x="154" y="490"/>
                  <a:pt x="147" y="513"/>
                  <a:pt x="128" y="532"/>
                </a:cubicBezTo>
                <a:cubicBezTo>
                  <a:pt x="108" y="552"/>
                  <a:pt x="80" y="556"/>
                  <a:pt x="53" y="560"/>
                </a:cubicBezTo>
                <a:cubicBezTo>
                  <a:pt x="38" y="562"/>
                  <a:pt x="23" y="564"/>
                  <a:pt x="10" y="569"/>
                </a:cubicBezTo>
                <a:cubicBezTo>
                  <a:pt x="9" y="569"/>
                  <a:pt x="9" y="569"/>
                  <a:pt x="8" y="569"/>
                </a:cubicBezTo>
                <a:cubicBezTo>
                  <a:pt x="6" y="569"/>
                  <a:pt x="4" y="569"/>
                  <a:pt x="3" y="567"/>
                </a:cubicBezTo>
                <a:cubicBezTo>
                  <a:pt x="1" y="566"/>
                  <a:pt x="0" y="563"/>
                  <a:pt x="1" y="560"/>
                </a:cubicBezTo>
                <a:cubicBezTo>
                  <a:pt x="4" y="549"/>
                  <a:pt x="6" y="536"/>
                  <a:pt x="8" y="523"/>
                </a:cubicBezTo>
                <a:cubicBezTo>
                  <a:pt x="13" y="494"/>
                  <a:pt x="17" y="463"/>
                  <a:pt x="38" y="442"/>
                </a:cubicBezTo>
                <a:cubicBezTo>
                  <a:pt x="57" y="423"/>
                  <a:pt x="80" y="416"/>
                  <a:pt x="102" y="422"/>
                </a:cubicBezTo>
                <a:cubicBezTo>
                  <a:pt x="105" y="423"/>
                  <a:pt x="108" y="426"/>
                  <a:pt x="107" y="430"/>
                </a:cubicBezTo>
                <a:cubicBezTo>
                  <a:pt x="106" y="434"/>
                  <a:pt x="102" y="436"/>
                  <a:pt x="98" y="435"/>
                </a:cubicBezTo>
                <a:cubicBezTo>
                  <a:pt x="81" y="431"/>
                  <a:pt x="64" y="436"/>
                  <a:pt x="48" y="452"/>
                </a:cubicBezTo>
                <a:cubicBezTo>
                  <a:pt x="30" y="470"/>
                  <a:pt x="26" y="498"/>
                  <a:pt x="22" y="525"/>
                </a:cubicBezTo>
                <a:cubicBezTo>
                  <a:pt x="21" y="534"/>
                  <a:pt x="19" y="543"/>
                  <a:pt x="18" y="552"/>
                </a:cubicBezTo>
                <a:cubicBezTo>
                  <a:pt x="29" y="549"/>
                  <a:pt x="40" y="547"/>
                  <a:pt x="51" y="546"/>
                </a:cubicBezTo>
                <a:cubicBezTo>
                  <a:pt x="77" y="542"/>
                  <a:pt x="101" y="538"/>
                  <a:pt x="118" y="522"/>
                </a:cubicBezTo>
                <a:cubicBezTo>
                  <a:pt x="134" y="506"/>
                  <a:pt x="140" y="489"/>
                  <a:pt x="135" y="472"/>
                </a:cubicBezTo>
                <a:cubicBezTo>
                  <a:pt x="134" y="468"/>
                  <a:pt x="136" y="464"/>
                  <a:pt x="140" y="463"/>
                </a:cubicBezTo>
                <a:cubicBezTo>
                  <a:pt x="144" y="462"/>
                  <a:pt x="148" y="465"/>
                  <a:pt x="149" y="46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36"/>
          <p:cNvSpPr>
            <a:spLocks noEditPoints="1"/>
          </p:cNvSpPr>
          <p:nvPr/>
        </p:nvSpPr>
        <p:spPr bwMode="auto">
          <a:xfrm>
            <a:off x="10624685" y="1571961"/>
            <a:ext cx="463209" cy="733415"/>
          </a:xfrm>
          <a:custGeom>
            <a:avLst/>
            <a:gdLst>
              <a:gd name="T0" fmla="*/ 225 w 449"/>
              <a:gd name="T1" fmla="*/ 0 h 710"/>
              <a:gd name="T2" fmla="*/ 0 w 449"/>
              <a:gd name="T3" fmla="*/ 225 h 710"/>
              <a:gd name="T4" fmla="*/ 68 w 449"/>
              <a:gd name="T5" fmla="*/ 395 h 710"/>
              <a:gd name="T6" fmla="*/ 108 w 449"/>
              <a:gd name="T7" fmla="*/ 545 h 710"/>
              <a:gd name="T8" fmla="*/ 108 w 449"/>
              <a:gd name="T9" fmla="*/ 621 h 710"/>
              <a:gd name="T10" fmla="*/ 142 w 449"/>
              <a:gd name="T11" fmla="*/ 655 h 710"/>
              <a:gd name="T12" fmla="*/ 159 w 449"/>
              <a:gd name="T13" fmla="*/ 655 h 710"/>
              <a:gd name="T14" fmla="*/ 225 w 449"/>
              <a:gd name="T15" fmla="*/ 710 h 710"/>
              <a:gd name="T16" fmla="*/ 290 w 449"/>
              <a:gd name="T17" fmla="*/ 655 h 710"/>
              <a:gd name="T18" fmla="*/ 307 w 449"/>
              <a:gd name="T19" fmla="*/ 655 h 710"/>
              <a:gd name="T20" fmla="*/ 341 w 449"/>
              <a:gd name="T21" fmla="*/ 621 h 710"/>
              <a:gd name="T22" fmla="*/ 341 w 449"/>
              <a:gd name="T23" fmla="*/ 545 h 710"/>
              <a:gd name="T24" fmla="*/ 381 w 449"/>
              <a:gd name="T25" fmla="*/ 395 h 710"/>
              <a:gd name="T26" fmla="*/ 449 w 449"/>
              <a:gd name="T27" fmla="*/ 225 h 710"/>
              <a:gd name="T28" fmla="*/ 225 w 449"/>
              <a:gd name="T29" fmla="*/ 0 h 710"/>
              <a:gd name="T30" fmla="*/ 225 w 449"/>
              <a:gd name="T31" fmla="*/ 696 h 710"/>
              <a:gd name="T32" fmla="*/ 173 w 449"/>
              <a:gd name="T33" fmla="*/ 655 h 710"/>
              <a:gd name="T34" fmla="*/ 276 w 449"/>
              <a:gd name="T35" fmla="*/ 655 h 710"/>
              <a:gd name="T36" fmla="*/ 225 w 449"/>
              <a:gd name="T37" fmla="*/ 696 h 710"/>
              <a:gd name="T38" fmla="*/ 307 w 449"/>
              <a:gd name="T39" fmla="*/ 641 h 710"/>
              <a:gd name="T40" fmla="*/ 142 w 449"/>
              <a:gd name="T41" fmla="*/ 641 h 710"/>
              <a:gd name="T42" fmla="*/ 122 w 449"/>
              <a:gd name="T43" fmla="*/ 621 h 710"/>
              <a:gd name="T44" fmla="*/ 122 w 449"/>
              <a:gd name="T45" fmla="*/ 552 h 710"/>
              <a:gd name="T46" fmla="*/ 327 w 449"/>
              <a:gd name="T47" fmla="*/ 552 h 710"/>
              <a:gd name="T48" fmla="*/ 327 w 449"/>
              <a:gd name="T49" fmla="*/ 621 h 710"/>
              <a:gd name="T50" fmla="*/ 307 w 449"/>
              <a:gd name="T51" fmla="*/ 641 h 710"/>
              <a:gd name="T52" fmla="*/ 371 w 449"/>
              <a:gd name="T53" fmla="*/ 385 h 710"/>
              <a:gd name="T54" fmla="*/ 327 w 449"/>
              <a:gd name="T55" fmla="*/ 538 h 710"/>
              <a:gd name="T56" fmla="*/ 232 w 449"/>
              <a:gd name="T57" fmla="*/ 538 h 710"/>
              <a:gd name="T58" fmla="*/ 232 w 449"/>
              <a:gd name="T59" fmla="*/ 306 h 710"/>
              <a:gd name="T60" fmla="*/ 295 w 449"/>
              <a:gd name="T61" fmla="*/ 262 h 710"/>
              <a:gd name="T62" fmla="*/ 314 w 449"/>
              <a:gd name="T63" fmla="*/ 219 h 710"/>
              <a:gd name="T64" fmla="*/ 309 w 449"/>
              <a:gd name="T65" fmla="*/ 210 h 710"/>
              <a:gd name="T66" fmla="*/ 300 w 449"/>
              <a:gd name="T67" fmla="*/ 215 h 710"/>
              <a:gd name="T68" fmla="*/ 225 w 449"/>
              <a:gd name="T69" fmla="*/ 292 h 710"/>
              <a:gd name="T70" fmla="*/ 149 w 449"/>
              <a:gd name="T71" fmla="*/ 215 h 710"/>
              <a:gd name="T72" fmla="*/ 141 w 449"/>
              <a:gd name="T73" fmla="*/ 210 h 710"/>
              <a:gd name="T74" fmla="*/ 135 w 449"/>
              <a:gd name="T75" fmla="*/ 219 h 710"/>
              <a:gd name="T76" fmla="*/ 154 w 449"/>
              <a:gd name="T77" fmla="*/ 262 h 710"/>
              <a:gd name="T78" fmla="*/ 218 w 449"/>
              <a:gd name="T79" fmla="*/ 306 h 710"/>
              <a:gd name="T80" fmla="*/ 218 w 449"/>
              <a:gd name="T81" fmla="*/ 538 h 710"/>
              <a:gd name="T82" fmla="*/ 122 w 449"/>
              <a:gd name="T83" fmla="*/ 538 h 710"/>
              <a:gd name="T84" fmla="*/ 78 w 449"/>
              <a:gd name="T85" fmla="*/ 385 h 710"/>
              <a:gd name="T86" fmla="*/ 14 w 449"/>
              <a:gd name="T87" fmla="*/ 225 h 710"/>
              <a:gd name="T88" fmla="*/ 225 w 449"/>
              <a:gd name="T89" fmla="*/ 14 h 710"/>
              <a:gd name="T90" fmla="*/ 435 w 449"/>
              <a:gd name="T91" fmla="*/ 225 h 710"/>
              <a:gd name="T92" fmla="*/ 371 w 449"/>
              <a:gd name="T93" fmla="*/ 385 h 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49" h="710">
                <a:moveTo>
                  <a:pt x="225" y="0"/>
                </a:moveTo>
                <a:cubicBezTo>
                  <a:pt x="101" y="0"/>
                  <a:pt x="0" y="101"/>
                  <a:pt x="0" y="225"/>
                </a:cubicBezTo>
                <a:cubicBezTo>
                  <a:pt x="0" y="287"/>
                  <a:pt x="25" y="348"/>
                  <a:pt x="68" y="395"/>
                </a:cubicBezTo>
                <a:cubicBezTo>
                  <a:pt x="80" y="407"/>
                  <a:pt x="108" y="447"/>
                  <a:pt x="108" y="545"/>
                </a:cubicBezTo>
                <a:cubicBezTo>
                  <a:pt x="108" y="621"/>
                  <a:pt x="108" y="621"/>
                  <a:pt x="108" y="621"/>
                </a:cubicBezTo>
                <a:cubicBezTo>
                  <a:pt x="108" y="639"/>
                  <a:pt x="123" y="655"/>
                  <a:pt x="142" y="655"/>
                </a:cubicBezTo>
                <a:cubicBezTo>
                  <a:pt x="159" y="655"/>
                  <a:pt x="159" y="655"/>
                  <a:pt x="159" y="655"/>
                </a:cubicBezTo>
                <a:cubicBezTo>
                  <a:pt x="162" y="686"/>
                  <a:pt x="190" y="710"/>
                  <a:pt x="225" y="710"/>
                </a:cubicBezTo>
                <a:cubicBezTo>
                  <a:pt x="259" y="710"/>
                  <a:pt x="287" y="686"/>
                  <a:pt x="290" y="655"/>
                </a:cubicBezTo>
                <a:cubicBezTo>
                  <a:pt x="307" y="655"/>
                  <a:pt x="307" y="655"/>
                  <a:pt x="307" y="655"/>
                </a:cubicBezTo>
                <a:cubicBezTo>
                  <a:pt x="326" y="655"/>
                  <a:pt x="341" y="639"/>
                  <a:pt x="341" y="621"/>
                </a:cubicBezTo>
                <a:cubicBezTo>
                  <a:pt x="341" y="545"/>
                  <a:pt x="341" y="545"/>
                  <a:pt x="341" y="545"/>
                </a:cubicBezTo>
                <a:cubicBezTo>
                  <a:pt x="341" y="447"/>
                  <a:pt x="369" y="407"/>
                  <a:pt x="381" y="395"/>
                </a:cubicBezTo>
                <a:cubicBezTo>
                  <a:pt x="424" y="348"/>
                  <a:pt x="449" y="287"/>
                  <a:pt x="449" y="225"/>
                </a:cubicBezTo>
                <a:cubicBezTo>
                  <a:pt x="449" y="101"/>
                  <a:pt x="349" y="0"/>
                  <a:pt x="225" y="0"/>
                </a:cubicBezTo>
                <a:close/>
                <a:moveTo>
                  <a:pt x="225" y="696"/>
                </a:moveTo>
                <a:cubicBezTo>
                  <a:pt x="198" y="696"/>
                  <a:pt x="176" y="678"/>
                  <a:pt x="173" y="655"/>
                </a:cubicBezTo>
                <a:cubicBezTo>
                  <a:pt x="276" y="655"/>
                  <a:pt x="276" y="655"/>
                  <a:pt x="276" y="655"/>
                </a:cubicBezTo>
                <a:cubicBezTo>
                  <a:pt x="273" y="678"/>
                  <a:pt x="251" y="696"/>
                  <a:pt x="225" y="696"/>
                </a:cubicBezTo>
                <a:close/>
                <a:moveTo>
                  <a:pt x="307" y="641"/>
                </a:moveTo>
                <a:cubicBezTo>
                  <a:pt x="142" y="641"/>
                  <a:pt x="142" y="641"/>
                  <a:pt x="142" y="641"/>
                </a:cubicBezTo>
                <a:cubicBezTo>
                  <a:pt x="131" y="641"/>
                  <a:pt x="122" y="632"/>
                  <a:pt x="122" y="621"/>
                </a:cubicBezTo>
                <a:cubicBezTo>
                  <a:pt x="122" y="552"/>
                  <a:pt x="122" y="552"/>
                  <a:pt x="122" y="552"/>
                </a:cubicBezTo>
                <a:cubicBezTo>
                  <a:pt x="327" y="552"/>
                  <a:pt x="327" y="552"/>
                  <a:pt x="327" y="552"/>
                </a:cubicBezTo>
                <a:cubicBezTo>
                  <a:pt x="327" y="621"/>
                  <a:pt x="327" y="621"/>
                  <a:pt x="327" y="621"/>
                </a:cubicBezTo>
                <a:cubicBezTo>
                  <a:pt x="327" y="632"/>
                  <a:pt x="318" y="641"/>
                  <a:pt x="307" y="641"/>
                </a:cubicBezTo>
                <a:close/>
                <a:moveTo>
                  <a:pt x="371" y="385"/>
                </a:moveTo>
                <a:cubicBezTo>
                  <a:pt x="355" y="402"/>
                  <a:pt x="329" y="444"/>
                  <a:pt x="327" y="538"/>
                </a:cubicBezTo>
                <a:cubicBezTo>
                  <a:pt x="232" y="538"/>
                  <a:pt x="232" y="538"/>
                  <a:pt x="232" y="538"/>
                </a:cubicBezTo>
                <a:cubicBezTo>
                  <a:pt x="232" y="306"/>
                  <a:pt x="232" y="306"/>
                  <a:pt x="232" y="306"/>
                </a:cubicBezTo>
                <a:cubicBezTo>
                  <a:pt x="257" y="304"/>
                  <a:pt x="279" y="289"/>
                  <a:pt x="295" y="262"/>
                </a:cubicBezTo>
                <a:cubicBezTo>
                  <a:pt x="309" y="241"/>
                  <a:pt x="314" y="219"/>
                  <a:pt x="314" y="219"/>
                </a:cubicBezTo>
                <a:cubicBezTo>
                  <a:pt x="315" y="215"/>
                  <a:pt x="312" y="211"/>
                  <a:pt x="309" y="210"/>
                </a:cubicBezTo>
                <a:cubicBezTo>
                  <a:pt x="305" y="209"/>
                  <a:pt x="301" y="212"/>
                  <a:pt x="300" y="215"/>
                </a:cubicBezTo>
                <a:cubicBezTo>
                  <a:pt x="300" y="216"/>
                  <a:pt x="281" y="292"/>
                  <a:pt x="225" y="292"/>
                </a:cubicBezTo>
                <a:cubicBezTo>
                  <a:pt x="168" y="292"/>
                  <a:pt x="149" y="216"/>
                  <a:pt x="149" y="215"/>
                </a:cubicBezTo>
                <a:cubicBezTo>
                  <a:pt x="148" y="212"/>
                  <a:pt x="144" y="209"/>
                  <a:pt x="141" y="210"/>
                </a:cubicBezTo>
                <a:cubicBezTo>
                  <a:pt x="137" y="211"/>
                  <a:pt x="134" y="215"/>
                  <a:pt x="135" y="219"/>
                </a:cubicBezTo>
                <a:cubicBezTo>
                  <a:pt x="136" y="219"/>
                  <a:pt x="141" y="241"/>
                  <a:pt x="154" y="262"/>
                </a:cubicBezTo>
                <a:cubicBezTo>
                  <a:pt x="170" y="289"/>
                  <a:pt x="192" y="304"/>
                  <a:pt x="218" y="306"/>
                </a:cubicBezTo>
                <a:cubicBezTo>
                  <a:pt x="218" y="538"/>
                  <a:pt x="218" y="538"/>
                  <a:pt x="218" y="538"/>
                </a:cubicBezTo>
                <a:cubicBezTo>
                  <a:pt x="122" y="538"/>
                  <a:pt x="122" y="538"/>
                  <a:pt x="122" y="538"/>
                </a:cubicBezTo>
                <a:cubicBezTo>
                  <a:pt x="121" y="444"/>
                  <a:pt x="94" y="402"/>
                  <a:pt x="78" y="385"/>
                </a:cubicBezTo>
                <a:cubicBezTo>
                  <a:pt x="37" y="341"/>
                  <a:pt x="14" y="283"/>
                  <a:pt x="14" y="225"/>
                </a:cubicBezTo>
                <a:cubicBezTo>
                  <a:pt x="14" y="109"/>
                  <a:pt x="108" y="14"/>
                  <a:pt x="225" y="14"/>
                </a:cubicBezTo>
                <a:cubicBezTo>
                  <a:pt x="341" y="14"/>
                  <a:pt x="435" y="109"/>
                  <a:pt x="435" y="225"/>
                </a:cubicBezTo>
                <a:cubicBezTo>
                  <a:pt x="435" y="283"/>
                  <a:pt x="412" y="341"/>
                  <a:pt x="371" y="38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34"/>
          <p:cNvSpPr>
            <a:spLocks noEditPoints="1"/>
          </p:cNvSpPr>
          <p:nvPr/>
        </p:nvSpPr>
        <p:spPr bwMode="auto">
          <a:xfrm>
            <a:off x="2738011" y="1685230"/>
            <a:ext cx="743319" cy="713166"/>
          </a:xfrm>
          <a:custGeom>
            <a:avLst/>
            <a:gdLst>
              <a:gd name="T0" fmla="*/ 641 w 720"/>
              <a:gd name="T1" fmla="*/ 515 h 691"/>
              <a:gd name="T2" fmla="*/ 440 w 720"/>
              <a:gd name="T3" fmla="*/ 623 h 691"/>
              <a:gd name="T4" fmla="*/ 434 w 720"/>
              <a:gd name="T5" fmla="*/ 619 h 691"/>
              <a:gd name="T6" fmla="*/ 102 w 720"/>
              <a:gd name="T7" fmla="*/ 28 h 691"/>
              <a:gd name="T8" fmla="*/ 11 w 720"/>
              <a:gd name="T9" fmla="*/ 65 h 691"/>
              <a:gd name="T10" fmla="*/ 4 w 720"/>
              <a:gd name="T11" fmla="*/ 53 h 691"/>
              <a:gd name="T12" fmla="*/ 106 w 720"/>
              <a:gd name="T13" fmla="*/ 15 h 691"/>
              <a:gd name="T14" fmla="*/ 443 w 720"/>
              <a:gd name="T15" fmla="*/ 606 h 691"/>
              <a:gd name="T16" fmla="*/ 644 w 720"/>
              <a:gd name="T17" fmla="*/ 506 h 691"/>
              <a:gd name="T18" fmla="*/ 391 w 720"/>
              <a:gd name="T19" fmla="*/ 656 h 691"/>
              <a:gd name="T20" fmla="*/ 344 w 720"/>
              <a:gd name="T21" fmla="*/ 691 h 691"/>
              <a:gd name="T22" fmla="*/ 321 w 720"/>
              <a:gd name="T23" fmla="*/ 599 h 691"/>
              <a:gd name="T24" fmla="*/ 387 w 720"/>
              <a:gd name="T25" fmla="*/ 619 h 691"/>
              <a:gd name="T26" fmla="*/ 344 w 720"/>
              <a:gd name="T27" fmla="*/ 607 h 691"/>
              <a:gd name="T28" fmla="*/ 314 w 720"/>
              <a:gd name="T29" fmla="*/ 659 h 691"/>
              <a:gd name="T30" fmla="*/ 361 w 720"/>
              <a:gd name="T31" fmla="*/ 673 h 691"/>
              <a:gd name="T32" fmla="*/ 375 w 720"/>
              <a:gd name="T33" fmla="*/ 626 h 691"/>
              <a:gd name="T34" fmla="*/ 470 w 720"/>
              <a:gd name="T35" fmla="*/ 546 h 691"/>
              <a:gd name="T36" fmla="*/ 465 w 720"/>
              <a:gd name="T37" fmla="*/ 546 h 691"/>
              <a:gd name="T38" fmla="*/ 245 w 720"/>
              <a:gd name="T39" fmla="*/ 142 h 691"/>
              <a:gd name="T40" fmla="*/ 492 w 720"/>
              <a:gd name="T41" fmla="*/ 1 h 691"/>
              <a:gd name="T42" fmla="*/ 501 w 720"/>
              <a:gd name="T43" fmla="*/ 3 h 691"/>
              <a:gd name="T44" fmla="*/ 715 w 720"/>
              <a:gd name="T45" fmla="*/ 414 h 691"/>
              <a:gd name="T46" fmla="*/ 362 w 720"/>
              <a:gd name="T47" fmla="*/ 330 h 691"/>
              <a:gd name="T48" fmla="*/ 492 w 720"/>
              <a:gd name="T49" fmla="*/ 16 h 691"/>
              <a:gd name="T50" fmla="*/ 702 w 720"/>
              <a:gd name="T51" fmla="*/ 405 h 691"/>
              <a:gd name="T52" fmla="*/ 369 w 720"/>
              <a:gd name="T53" fmla="*/ 342 h 691"/>
              <a:gd name="T54" fmla="*/ 702 w 720"/>
              <a:gd name="T55" fmla="*/ 405 h 691"/>
              <a:gd name="T56" fmla="*/ 465 w 720"/>
              <a:gd name="T57" fmla="*/ 92 h 691"/>
              <a:gd name="T58" fmla="*/ 342 w 720"/>
              <a:gd name="T59" fmla="*/ 151 h 691"/>
              <a:gd name="T60" fmla="*/ 345 w 720"/>
              <a:gd name="T61" fmla="*/ 164 h 691"/>
              <a:gd name="T62" fmla="*/ 463 w 720"/>
              <a:gd name="T63" fmla="*/ 102 h 691"/>
              <a:gd name="T64" fmla="*/ 563 w 720"/>
              <a:gd name="T65" fmla="*/ 288 h 691"/>
              <a:gd name="T66" fmla="*/ 446 w 720"/>
              <a:gd name="T67" fmla="*/ 359 h 691"/>
              <a:gd name="T68" fmla="*/ 455 w 720"/>
              <a:gd name="T69" fmla="*/ 362 h 691"/>
              <a:gd name="T70" fmla="*/ 572 w 720"/>
              <a:gd name="T71" fmla="*/ 291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0" h="691">
                <a:moveTo>
                  <a:pt x="644" y="506"/>
                </a:moveTo>
                <a:cubicBezTo>
                  <a:pt x="646" y="509"/>
                  <a:pt x="645" y="513"/>
                  <a:pt x="641" y="515"/>
                </a:cubicBezTo>
                <a:cubicBezTo>
                  <a:pt x="443" y="622"/>
                  <a:pt x="443" y="622"/>
                  <a:pt x="443" y="622"/>
                </a:cubicBezTo>
                <a:cubicBezTo>
                  <a:pt x="442" y="622"/>
                  <a:pt x="441" y="623"/>
                  <a:pt x="440" y="623"/>
                </a:cubicBezTo>
                <a:cubicBezTo>
                  <a:pt x="439" y="623"/>
                  <a:pt x="439" y="623"/>
                  <a:pt x="438" y="622"/>
                </a:cubicBezTo>
                <a:cubicBezTo>
                  <a:pt x="436" y="622"/>
                  <a:pt x="435" y="621"/>
                  <a:pt x="434" y="619"/>
                </a:cubicBezTo>
                <a:cubicBezTo>
                  <a:pt x="125" y="47"/>
                  <a:pt x="125" y="47"/>
                  <a:pt x="125" y="47"/>
                </a:cubicBezTo>
                <a:cubicBezTo>
                  <a:pt x="120" y="38"/>
                  <a:pt x="112" y="31"/>
                  <a:pt x="102" y="28"/>
                </a:cubicBezTo>
                <a:cubicBezTo>
                  <a:pt x="93" y="25"/>
                  <a:pt x="82" y="26"/>
                  <a:pt x="73" y="31"/>
                </a:cubicBezTo>
                <a:cubicBezTo>
                  <a:pt x="11" y="65"/>
                  <a:pt x="11" y="65"/>
                  <a:pt x="11" y="65"/>
                </a:cubicBezTo>
                <a:cubicBezTo>
                  <a:pt x="7" y="67"/>
                  <a:pt x="3" y="66"/>
                  <a:pt x="1" y="62"/>
                </a:cubicBezTo>
                <a:cubicBezTo>
                  <a:pt x="0" y="59"/>
                  <a:pt x="1" y="55"/>
                  <a:pt x="4" y="53"/>
                </a:cubicBezTo>
                <a:cubicBezTo>
                  <a:pt x="67" y="19"/>
                  <a:pt x="67" y="19"/>
                  <a:pt x="67" y="19"/>
                </a:cubicBezTo>
                <a:cubicBezTo>
                  <a:pt x="79" y="12"/>
                  <a:pt x="93" y="11"/>
                  <a:pt x="106" y="15"/>
                </a:cubicBezTo>
                <a:cubicBezTo>
                  <a:pt x="120" y="19"/>
                  <a:pt x="131" y="28"/>
                  <a:pt x="137" y="40"/>
                </a:cubicBezTo>
                <a:cubicBezTo>
                  <a:pt x="443" y="606"/>
                  <a:pt x="443" y="606"/>
                  <a:pt x="443" y="606"/>
                </a:cubicBezTo>
                <a:cubicBezTo>
                  <a:pt x="634" y="503"/>
                  <a:pt x="634" y="503"/>
                  <a:pt x="634" y="503"/>
                </a:cubicBezTo>
                <a:cubicBezTo>
                  <a:pt x="638" y="501"/>
                  <a:pt x="642" y="502"/>
                  <a:pt x="644" y="506"/>
                </a:cubicBezTo>
                <a:close/>
                <a:moveTo>
                  <a:pt x="387" y="619"/>
                </a:moveTo>
                <a:cubicBezTo>
                  <a:pt x="394" y="630"/>
                  <a:pt x="395" y="644"/>
                  <a:pt x="391" y="656"/>
                </a:cubicBezTo>
                <a:cubicBezTo>
                  <a:pt x="387" y="669"/>
                  <a:pt x="379" y="679"/>
                  <a:pt x="368" y="685"/>
                </a:cubicBezTo>
                <a:cubicBezTo>
                  <a:pt x="360" y="689"/>
                  <a:pt x="352" y="691"/>
                  <a:pt x="344" y="691"/>
                </a:cubicBezTo>
                <a:cubicBezTo>
                  <a:pt x="326" y="691"/>
                  <a:pt x="310" y="681"/>
                  <a:pt x="301" y="665"/>
                </a:cubicBezTo>
                <a:cubicBezTo>
                  <a:pt x="289" y="642"/>
                  <a:pt x="297" y="612"/>
                  <a:pt x="321" y="599"/>
                </a:cubicBezTo>
                <a:cubicBezTo>
                  <a:pt x="328" y="595"/>
                  <a:pt x="336" y="593"/>
                  <a:pt x="344" y="593"/>
                </a:cubicBezTo>
                <a:cubicBezTo>
                  <a:pt x="362" y="593"/>
                  <a:pt x="379" y="603"/>
                  <a:pt x="387" y="619"/>
                </a:cubicBezTo>
                <a:close/>
                <a:moveTo>
                  <a:pt x="375" y="626"/>
                </a:moveTo>
                <a:cubicBezTo>
                  <a:pt x="369" y="614"/>
                  <a:pt x="357" y="607"/>
                  <a:pt x="344" y="607"/>
                </a:cubicBezTo>
                <a:cubicBezTo>
                  <a:pt x="339" y="607"/>
                  <a:pt x="333" y="609"/>
                  <a:pt x="328" y="612"/>
                </a:cubicBezTo>
                <a:cubicBezTo>
                  <a:pt x="311" y="621"/>
                  <a:pt x="305" y="642"/>
                  <a:pt x="314" y="659"/>
                </a:cubicBezTo>
                <a:cubicBezTo>
                  <a:pt x="320" y="670"/>
                  <a:pt x="332" y="677"/>
                  <a:pt x="344" y="677"/>
                </a:cubicBezTo>
                <a:cubicBezTo>
                  <a:pt x="350" y="677"/>
                  <a:pt x="356" y="676"/>
                  <a:pt x="361" y="673"/>
                </a:cubicBezTo>
                <a:cubicBezTo>
                  <a:pt x="369" y="668"/>
                  <a:pt x="375" y="661"/>
                  <a:pt x="378" y="652"/>
                </a:cubicBezTo>
                <a:cubicBezTo>
                  <a:pt x="380" y="643"/>
                  <a:pt x="379" y="634"/>
                  <a:pt x="375" y="626"/>
                </a:cubicBezTo>
                <a:close/>
                <a:moveTo>
                  <a:pt x="715" y="414"/>
                </a:moveTo>
                <a:cubicBezTo>
                  <a:pt x="470" y="546"/>
                  <a:pt x="470" y="546"/>
                  <a:pt x="470" y="546"/>
                </a:cubicBezTo>
                <a:cubicBezTo>
                  <a:pt x="469" y="546"/>
                  <a:pt x="468" y="546"/>
                  <a:pt x="467" y="546"/>
                </a:cubicBezTo>
                <a:cubicBezTo>
                  <a:pt x="467" y="546"/>
                  <a:pt x="466" y="546"/>
                  <a:pt x="465" y="546"/>
                </a:cubicBezTo>
                <a:cubicBezTo>
                  <a:pt x="463" y="546"/>
                  <a:pt x="462" y="544"/>
                  <a:pt x="461" y="543"/>
                </a:cubicBezTo>
                <a:cubicBezTo>
                  <a:pt x="245" y="142"/>
                  <a:pt x="245" y="142"/>
                  <a:pt x="245" y="142"/>
                </a:cubicBezTo>
                <a:cubicBezTo>
                  <a:pt x="243" y="139"/>
                  <a:pt x="244" y="134"/>
                  <a:pt x="248" y="133"/>
                </a:cubicBezTo>
                <a:cubicBezTo>
                  <a:pt x="492" y="1"/>
                  <a:pt x="492" y="1"/>
                  <a:pt x="492" y="1"/>
                </a:cubicBezTo>
                <a:cubicBezTo>
                  <a:pt x="494" y="0"/>
                  <a:pt x="496" y="0"/>
                  <a:pt x="497" y="0"/>
                </a:cubicBezTo>
                <a:cubicBezTo>
                  <a:pt x="499" y="1"/>
                  <a:pt x="501" y="2"/>
                  <a:pt x="501" y="3"/>
                </a:cubicBezTo>
                <a:cubicBezTo>
                  <a:pt x="718" y="404"/>
                  <a:pt x="718" y="404"/>
                  <a:pt x="718" y="404"/>
                </a:cubicBezTo>
                <a:cubicBezTo>
                  <a:pt x="720" y="408"/>
                  <a:pt x="718" y="412"/>
                  <a:pt x="715" y="414"/>
                </a:cubicBezTo>
                <a:close/>
                <a:moveTo>
                  <a:pt x="260" y="142"/>
                </a:moveTo>
                <a:cubicBezTo>
                  <a:pt x="362" y="330"/>
                  <a:pt x="362" y="330"/>
                  <a:pt x="362" y="330"/>
                </a:cubicBezTo>
                <a:cubicBezTo>
                  <a:pt x="594" y="204"/>
                  <a:pt x="594" y="204"/>
                  <a:pt x="594" y="204"/>
                </a:cubicBezTo>
                <a:cubicBezTo>
                  <a:pt x="492" y="16"/>
                  <a:pt x="492" y="16"/>
                  <a:pt x="492" y="16"/>
                </a:cubicBezTo>
                <a:lnTo>
                  <a:pt x="260" y="142"/>
                </a:lnTo>
                <a:close/>
                <a:moveTo>
                  <a:pt x="702" y="405"/>
                </a:moveTo>
                <a:cubicBezTo>
                  <a:pt x="601" y="217"/>
                  <a:pt x="601" y="217"/>
                  <a:pt x="601" y="217"/>
                </a:cubicBezTo>
                <a:cubicBezTo>
                  <a:pt x="369" y="342"/>
                  <a:pt x="369" y="342"/>
                  <a:pt x="369" y="342"/>
                </a:cubicBezTo>
                <a:cubicBezTo>
                  <a:pt x="470" y="530"/>
                  <a:pt x="470" y="530"/>
                  <a:pt x="470" y="530"/>
                </a:cubicBezTo>
                <a:lnTo>
                  <a:pt x="702" y="405"/>
                </a:lnTo>
                <a:close/>
                <a:moveTo>
                  <a:pt x="463" y="102"/>
                </a:moveTo>
                <a:cubicBezTo>
                  <a:pt x="466" y="100"/>
                  <a:pt x="467" y="96"/>
                  <a:pt x="465" y="92"/>
                </a:cubicBezTo>
                <a:cubicBezTo>
                  <a:pt x="464" y="89"/>
                  <a:pt x="459" y="88"/>
                  <a:pt x="456" y="89"/>
                </a:cubicBezTo>
                <a:cubicBezTo>
                  <a:pt x="342" y="151"/>
                  <a:pt x="342" y="151"/>
                  <a:pt x="342" y="151"/>
                </a:cubicBezTo>
                <a:cubicBezTo>
                  <a:pt x="338" y="153"/>
                  <a:pt x="337" y="157"/>
                  <a:pt x="339" y="161"/>
                </a:cubicBezTo>
                <a:cubicBezTo>
                  <a:pt x="340" y="163"/>
                  <a:pt x="342" y="164"/>
                  <a:pt x="345" y="164"/>
                </a:cubicBezTo>
                <a:cubicBezTo>
                  <a:pt x="346" y="164"/>
                  <a:pt x="347" y="164"/>
                  <a:pt x="348" y="163"/>
                </a:cubicBezTo>
                <a:lnTo>
                  <a:pt x="463" y="102"/>
                </a:lnTo>
                <a:close/>
                <a:moveTo>
                  <a:pt x="572" y="291"/>
                </a:moveTo>
                <a:cubicBezTo>
                  <a:pt x="571" y="287"/>
                  <a:pt x="566" y="286"/>
                  <a:pt x="563" y="288"/>
                </a:cubicBezTo>
                <a:cubicBezTo>
                  <a:pt x="449" y="349"/>
                  <a:pt x="449" y="349"/>
                  <a:pt x="449" y="349"/>
                </a:cubicBezTo>
                <a:cubicBezTo>
                  <a:pt x="445" y="351"/>
                  <a:pt x="444" y="356"/>
                  <a:pt x="446" y="359"/>
                </a:cubicBezTo>
                <a:cubicBezTo>
                  <a:pt x="447" y="361"/>
                  <a:pt x="449" y="363"/>
                  <a:pt x="452" y="363"/>
                </a:cubicBezTo>
                <a:cubicBezTo>
                  <a:pt x="453" y="363"/>
                  <a:pt x="454" y="362"/>
                  <a:pt x="455" y="362"/>
                </a:cubicBezTo>
                <a:cubicBezTo>
                  <a:pt x="570" y="300"/>
                  <a:pt x="570" y="300"/>
                  <a:pt x="570" y="300"/>
                </a:cubicBezTo>
                <a:cubicBezTo>
                  <a:pt x="573" y="298"/>
                  <a:pt x="574" y="294"/>
                  <a:pt x="572" y="29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153"/>
          <p:cNvSpPr>
            <a:spLocks noEditPoints="1"/>
          </p:cNvSpPr>
          <p:nvPr/>
        </p:nvSpPr>
        <p:spPr bwMode="auto">
          <a:xfrm>
            <a:off x="6664367" y="1634271"/>
            <a:ext cx="648826" cy="534328"/>
          </a:xfrm>
          <a:custGeom>
            <a:avLst/>
            <a:gdLst>
              <a:gd name="T0" fmla="*/ 0 w 629"/>
              <a:gd name="T1" fmla="*/ 517 h 517"/>
              <a:gd name="T2" fmla="*/ 315 w 629"/>
              <a:gd name="T3" fmla="*/ 0 h 517"/>
              <a:gd name="T4" fmla="*/ 629 w 629"/>
              <a:gd name="T5" fmla="*/ 517 h 517"/>
              <a:gd name="T6" fmla="*/ 0 w 629"/>
              <a:gd name="T7" fmla="*/ 517 h 517"/>
              <a:gd name="T8" fmla="*/ 315 w 629"/>
              <a:gd name="T9" fmla="*/ 408 h 517"/>
              <a:gd name="T10" fmla="*/ 290 w 629"/>
              <a:gd name="T11" fmla="*/ 433 h 517"/>
              <a:gd name="T12" fmla="*/ 315 w 629"/>
              <a:gd name="T13" fmla="*/ 457 h 517"/>
              <a:gd name="T14" fmla="*/ 339 w 629"/>
              <a:gd name="T15" fmla="*/ 433 h 517"/>
              <a:gd name="T16" fmla="*/ 315 w 629"/>
              <a:gd name="T17" fmla="*/ 408 h 517"/>
              <a:gd name="T18" fmla="*/ 290 w 629"/>
              <a:gd name="T19" fmla="*/ 367 h 517"/>
              <a:gd name="T20" fmla="*/ 315 w 629"/>
              <a:gd name="T21" fmla="*/ 391 h 517"/>
              <a:gd name="T22" fmla="*/ 339 w 629"/>
              <a:gd name="T23" fmla="*/ 367 h 517"/>
              <a:gd name="T24" fmla="*/ 339 w 629"/>
              <a:gd name="T25" fmla="*/ 200 h 517"/>
              <a:gd name="T26" fmla="*/ 315 w 629"/>
              <a:gd name="T27" fmla="*/ 176 h 517"/>
              <a:gd name="T28" fmla="*/ 290 w 629"/>
              <a:gd name="T29" fmla="*/ 200 h 517"/>
              <a:gd name="T30" fmla="*/ 290 w 629"/>
              <a:gd name="T31" fmla="*/ 367 h 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29" h="517">
                <a:moveTo>
                  <a:pt x="0" y="517"/>
                </a:moveTo>
                <a:cubicBezTo>
                  <a:pt x="315" y="0"/>
                  <a:pt x="315" y="0"/>
                  <a:pt x="315" y="0"/>
                </a:cubicBezTo>
                <a:cubicBezTo>
                  <a:pt x="629" y="517"/>
                  <a:pt x="629" y="517"/>
                  <a:pt x="629" y="517"/>
                </a:cubicBezTo>
                <a:lnTo>
                  <a:pt x="0" y="517"/>
                </a:lnTo>
                <a:close/>
                <a:moveTo>
                  <a:pt x="315" y="408"/>
                </a:moveTo>
                <a:cubicBezTo>
                  <a:pt x="301" y="408"/>
                  <a:pt x="290" y="419"/>
                  <a:pt x="290" y="433"/>
                </a:cubicBezTo>
                <a:cubicBezTo>
                  <a:pt x="290" y="446"/>
                  <a:pt x="301" y="457"/>
                  <a:pt x="315" y="457"/>
                </a:cubicBezTo>
                <a:cubicBezTo>
                  <a:pt x="328" y="457"/>
                  <a:pt x="339" y="446"/>
                  <a:pt x="339" y="433"/>
                </a:cubicBezTo>
                <a:cubicBezTo>
                  <a:pt x="339" y="419"/>
                  <a:pt x="328" y="408"/>
                  <a:pt x="315" y="408"/>
                </a:cubicBezTo>
                <a:close/>
                <a:moveTo>
                  <a:pt x="290" y="367"/>
                </a:moveTo>
                <a:cubicBezTo>
                  <a:pt x="290" y="380"/>
                  <a:pt x="301" y="391"/>
                  <a:pt x="315" y="391"/>
                </a:cubicBezTo>
                <a:cubicBezTo>
                  <a:pt x="328" y="391"/>
                  <a:pt x="339" y="380"/>
                  <a:pt x="339" y="367"/>
                </a:cubicBezTo>
                <a:cubicBezTo>
                  <a:pt x="339" y="200"/>
                  <a:pt x="339" y="200"/>
                  <a:pt x="339" y="200"/>
                </a:cubicBezTo>
                <a:cubicBezTo>
                  <a:pt x="339" y="187"/>
                  <a:pt x="328" y="176"/>
                  <a:pt x="315" y="176"/>
                </a:cubicBezTo>
                <a:cubicBezTo>
                  <a:pt x="301" y="176"/>
                  <a:pt x="290" y="187"/>
                  <a:pt x="290" y="200"/>
                </a:cubicBezTo>
                <a:lnTo>
                  <a:pt x="290" y="367"/>
                </a:lnTo>
                <a:close/>
              </a:path>
            </a:pathLst>
          </a:custGeom>
          <a:noFill/>
          <a:ln w="19050" cap="rnd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109"/>
          <p:cNvSpPr>
            <a:spLocks noEditPoints="1"/>
          </p:cNvSpPr>
          <p:nvPr/>
        </p:nvSpPr>
        <p:spPr bwMode="auto">
          <a:xfrm>
            <a:off x="8556014" y="1627649"/>
            <a:ext cx="715366" cy="714615"/>
          </a:xfrm>
          <a:custGeom>
            <a:avLst/>
            <a:gdLst>
              <a:gd name="T0" fmla="*/ 431 w 692"/>
              <a:gd name="T1" fmla="*/ 165 h 693"/>
              <a:gd name="T2" fmla="*/ 350 w 692"/>
              <a:gd name="T3" fmla="*/ 245 h 693"/>
              <a:gd name="T4" fmla="*/ 349 w 692"/>
              <a:gd name="T5" fmla="*/ 246 h 693"/>
              <a:gd name="T6" fmla="*/ 348 w 692"/>
              <a:gd name="T7" fmla="*/ 246 h 693"/>
              <a:gd name="T8" fmla="*/ 345 w 692"/>
              <a:gd name="T9" fmla="*/ 246 h 693"/>
              <a:gd name="T10" fmla="*/ 343 w 692"/>
              <a:gd name="T11" fmla="*/ 246 h 693"/>
              <a:gd name="T12" fmla="*/ 342 w 692"/>
              <a:gd name="T13" fmla="*/ 245 h 693"/>
              <a:gd name="T14" fmla="*/ 262 w 692"/>
              <a:gd name="T15" fmla="*/ 165 h 693"/>
              <a:gd name="T16" fmla="*/ 272 w 692"/>
              <a:gd name="T17" fmla="*/ 155 h 693"/>
              <a:gd name="T18" fmla="*/ 339 w 692"/>
              <a:gd name="T19" fmla="*/ 7 h 693"/>
              <a:gd name="T20" fmla="*/ 353 w 692"/>
              <a:gd name="T21" fmla="*/ 7 h 693"/>
              <a:gd name="T22" fmla="*/ 421 w 692"/>
              <a:gd name="T23" fmla="*/ 155 h 693"/>
              <a:gd name="T24" fmla="*/ 351 w 692"/>
              <a:gd name="T25" fmla="*/ 449 h 693"/>
              <a:gd name="T26" fmla="*/ 341 w 692"/>
              <a:gd name="T27" fmla="*/ 449 h 693"/>
              <a:gd name="T28" fmla="*/ 262 w 692"/>
              <a:gd name="T29" fmla="*/ 539 h 693"/>
              <a:gd name="T30" fmla="*/ 339 w 692"/>
              <a:gd name="T31" fmla="*/ 471 h 693"/>
              <a:gd name="T32" fmla="*/ 346 w 692"/>
              <a:gd name="T33" fmla="*/ 693 h 693"/>
              <a:gd name="T34" fmla="*/ 353 w 692"/>
              <a:gd name="T35" fmla="*/ 471 h 693"/>
              <a:gd name="T36" fmla="*/ 426 w 692"/>
              <a:gd name="T37" fmla="*/ 541 h 693"/>
              <a:gd name="T38" fmla="*/ 431 w 692"/>
              <a:gd name="T39" fmla="*/ 529 h 693"/>
              <a:gd name="T40" fmla="*/ 685 w 692"/>
              <a:gd name="T41" fmla="*/ 340 h 693"/>
              <a:gd name="T42" fmla="*/ 538 w 692"/>
              <a:gd name="T43" fmla="*/ 272 h 693"/>
              <a:gd name="T44" fmla="*/ 528 w 692"/>
              <a:gd name="T45" fmla="*/ 262 h 693"/>
              <a:gd name="T46" fmla="*/ 448 w 692"/>
              <a:gd name="T47" fmla="*/ 343 h 693"/>
              <a:gd name="T48" fmla="*/ 447 w 692"/>
              <a:gd name="T49" fmla="*/ 344 h 693"/>
              <a:gd name="T50" fmla="*/ 447 w 692"/>
              <a:gd name="T51" fmla="*/ 345 h 693"/>
              <a:gd name="T52" fmla="*/ 447 w 692"/>
              <a:gd name="T53" fmla="*/ 348 h 693"/>
              <a:gd name="T54" fmla="*/ 447 w 692"/>
              <a:gd name="T55" fmla="*/ 349 h 693"/>
              <a:gd name="T56" fmla="*/ 448 w 692"/>
              <a:gd name="T57" fmla="*/ 351 h 693"/>
              <a:gd name="T58" fmla="*/ 528 w 692"/>
              <a:gd name="T59" fmla="*/ 431 h 693"/>
              <a:gd name="T60" fmla="*/ 538 w 692"/>
              <a:gd name="T61" fmla="*/ 431 h 693"/>
              <a:gd name="T62" fmla="*/ 471 w 692"/>
              <a:gd name="T63" fmla="*/ 354 h 693"/>
              <a:gd name="T64" fmla="*/ 692 w 692"/>
              <a:gd name="T65" fmla="*/ 347 h 693"/>
              <a:gd name="T66" fmla="*/ 245 w 692"/>
              <a:gd name="T67" fmla="*/ 349 h 693"/>
              <a:gd name="T68" fmla="*/ 246 w 692"/>
              <a:gd name="T69" fmla="*/ 348 h 693"/>
              <a:gd name="T70" fmla="*/ 246 w 692"/>
              <a:gd name="T71" fmla="*/ 345 h 693"/>
              <a:gd name="T72" fmla="*/ 245 w 692"/>
              <a:gd name="T73" fmla="*/ 344 h 693"/>
              <a:gd name="T74" fmla="*/ 244 w 692"/>
              <a:gd name="T75" fmla="*/ 343 h 693"/>
              <a:gd name="T76" fmla="*/ 164 w 692"/>
              <a:gd name="T77" fmla="*/ 262 h 693"/>
              <a:gd name="T78" fmla="*/ 154 w 692"/>
              <a:gd name="T79" fmla="*/ 272 h 693"/>
              <a:gd name="T80" fmla="*/ 7 w 692"/>
              <a:gd name="T81" fmla="*/ 340 h 693"/>
              <a:gd name="T82" fmla="*/ 7 w 692"/>
              <a:gd name="T83" fmla="*/ 354 h 693"/>
              <a:gd name="T84" fmla="*/ 154 w 692"/>
              <a:gd name="T85" fmla="*/ 421 h 693"/>
              <a:gd name="T86" fmla="*/ 159 w 692"/>
              <a:gd name="T87" fmla="*/ 433 h 693"/>
              <a:gd name="T88" fmla="*/ 244 w 692"/>
              <a:gd name="T89" fmla="*/ 352 h 693"/>
              <a:gd name="T90" fmla="*/ 245 w 692"/>
              <a:gd name="T91" fmla="*/ 350 h 693"/>
              <a:gd name="T92" fmla="*/ 346 w 692"/>
              <a:gd name="T93" fmla="*/ 371 h 693"/>
              <a:gd name="T94" fmla="*/ 346 w 692"/>
              <a:gd name="T95" fmla="*/ 323 h 693"/>
              <a:gd name="T96" fmla="*/ 346 w 692"/>
              <a:gd name="T97" fmla="*/ 371 h 693"/>
              <a:gd name="T98" fmla="*/ 356 w 692"/>
              <a:gd name="T99" fmla="*/ 347 h 693"/>
              <a:gd name="T100" fmla="*/ 336 w 692"/>
              <a:gd name="T101" fmla="*/ 347 h 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92" h="693">
                <a:moveTo>
                  <a:pt x="431" y="155"/>
                </a:moveTo>
                <a:cubicBezTo>
                  <a:pt x="433" y="158"/>
                  <a:pt x="433" y="162"/>
                  <a:pt x="431" y="165"/>
                </a:cubicBezTo>
                <a:cubicBezTo>
                  <a:pt x="351" y="244"/>
                  <a:pt x="351" y="244"/>
                  <a:pt x="351" y="244"/>
                </a:cubicBezTo>
                <a:cubicBezTo>
                  <a:pt x="351" y="245"/>
                  <a:pt x="350" y="245"/>
                  <a:pt x="350" y="245"/>
                </a:cubicBezTo>
                <a:cubicBezTo>
                  <a:pt x="350" y="245"/>
                  <a:pt x="350" y="245"/>
                  <a:pt x="350" y="245"/>
                </a:cubicBezTo>
                <a:cubicBezTo>
                  <a:pt x="349" y="246"/>
                  <a:pt x="349" y="246"/>
                  <a:pt x="349" y="246"/>
                </a:cubicBezTo>
                <a:cubicBezTo>
                  <a:pt x="349" y="246"/>
                  <a:pt x="348" y="246"/>
                  <a:pt x="348" y="246"/>
                </a:cubicBezTo>
                <a:cubicBezTo>
                  <a:pt x="348" y="246"/>
                  <a:pt x="348" y="246"/>
                  <a:pt x="348" y="246"/>
                </a:cubicBezTo>
                <a:cubicBezTo>
                  <a:pt x="347" y="246"/>
                  <a:pt x="347" y="246"/>
                  <a:pt x="346" y="246"/>
                </a:cubicBezTo>
                <a:cubicBezTo>
                  <a:pt x="346" y="246"/>
                  <a:pt x="345" y="246"/>
                  <a:pt x="345" y="246"/>
                </a:cubicBezTo>
                <a:cubicBezTo>
                  <a:pt x="345" y="246"/>
                  <a:pt x="344" y="246"/>
                  <a:pt x="344" y="246"/>
                </a:cubicBezTo>
                <a:cubicBezTo>
                  <a:pt x="344" y="246"/>
                  <a:pt x="344" y="246"/>
                  <a:pt x="343" y="246"/>
                </a:cubicBezTo>
                <a:cubicBezTo>
                  <a:pt x="343" y="246"/>
                  <a:pt x="343" y="246"/>
                  <a:pt x="343" y="245"/>
                </a:cubicBezTo>
                <a:cubicBezTo>
                  <a:pt x="343" y="245"/>
                  <a:pt x="342" y="245"/>
                  <a:pt x="342" y="245"/>
                </a:cubicBezTo>
                <a:cubicBezTo>
                  <a:pt x="342" y="245"/>
                  <a:pt x="342" y="245"/>
                  <a:pt x="341" y="244"/>
                </a:cubicBezTo>
                <a:cubicBezTo>
                  <a:pt x="262" y="165"/>
                  <a:pt x="262" y="165"/>
                  <a:pt x="262" y="165"/>
                </a:cubicBezTo>
                <a:cubicBezTo>
                  <a:pt x="259" y="162"/>
                  <a:pt x="259" y="158"/>
                  <a:pt x="262" y="155"/>
                </a:cubicBezTo>
                <a:cubicBezTo>
                  <a:pt x="264" y="152"/>
                  <a:pt x="269" y="152"/>
                  <a:pt x="272" y="155"/>
                </a:cubicBezTo>
                <a:cubicBezTo>
                  <a:pt x="339" y="222"/>
                  <a:pt x="339" y="222"/>
                  <a:pt x="339" y="222"/>
                </a:cubicBezTo>
                <a:cubicBezTo>
                  <a:pt x="339" y="7"/>
                  <a:pt x="339" y="7"/>
                  <a:pt x="339" y="7"/>
                </a:cubicBezTo>
                <a:cubicBezTo>
                  <a:pt x="339" y="4"/>
                  <a:pt x="342" y="0"/>
                  <a:pt x="346" y="0"/>
                </a:cubicBezTo>
                <a:cubicBezTo>
                  <a:pt x="350" y="0"/>
                  <a:pt x="353" y="4"/>
                  <a:pt x="353" y="7"/>
                </a:cubicBezTo>
                <a:cubicBezTo>
                  <a:pt x="353" y="222"/>
                  <a:pt x="353" y="222"/>
                  <a:pt x="353" y="222"/>
                </a:cubicBezTo>
                <a:cubicBezTo>
                  <a:pt x="421" y="155"/>
                  <a:pt x="421" y="155"/>
                  <a:pt x="421" y="155"/>
                </a:cubicBezTo>
                <a:cubicBezTo>
                  <a:pt x="423" y="152"/>
                  <a:pt x="428" y="152"/>
                  <a:pt x="431" y="155"/>
                </a:cubicBezTo>
                <a:close/>
                <a:moveTo>
                  <a:pt x="351" y="449"/>
                </a:moveTo>
                <a:cubicBezTo>
                  <a:pt x="350" y="448"/>
                  <a:pt x="348" y="447"/>
                  <a:pt x="346" y="447"/>
                </a:cubicBezTo>
                <a:cubicBezTo>
                  <a:pt x="344" y="447"/>
                  <a:pt x="342" y="448"/>
                  <a:pt x="341" y="449"/>
                </a:cubicBezTo>
                <a:cubicBezTo>
                  <a:pt x="262" y="529"/>
                  <a:pt x="262" y="529"/>
                  <a:pt x="262" y="529"/>
                </a:cubicBezTo>
                <a:cubicBezTo>
                  <a:pt x="259" y="532"/>
                  <a:pt x="259" y="536"/>
                  <a:pt x="262" y="539"/>
                </a:cubicBezTo>
                <a:cubicBezTo>
                  <a:pt x="264" y="542"/>
                  <a:pt x="269" y="542"/>
                  <a:pt x="272" y="539"/>
                </a:cubicBezTo>
                <a:cubicBezTo>
                  <a:pt x="339" y="471"/>
                  <a:pt x="339" y="471"/>
                  <a:pt x="339" y="471"/>
                </a:cubicBezTo>
                <a:cubicBezTo>
                  <a:pt x="339" y="686"/>
                  <a:pt x="339" y="686"/>
                  <a:pt x="339" y="686"/>
                </a:cubicBezTo>
                <a:cubicBezTo>
                  <a:pt x="339" y="690"/>
                  <a:pt x="342" y="693"/>
                  <a:pt x="346" y="693"/>
                </a:cubicBezTo>
                <a:cubicBezTo>
                  <a:pt x="350" y="693"/>
                  <a:pt x="353" y="690"/>
                  <a:pt x="353" y="686"/>
                </a:cubicBezTo>
                <a:cubicBezTo>
                  <a:pt x="353" y="471"/>
                  <a:pt x="353" y="471"/>
                  <a:pt x="353" y="471"/>
                </a:cubicBezTo>
                <a:cubicBezTo>
                  <a:pt x="421" y="539"/>
                  <a:pt x="421" y="539"/>
                  <a:pt x="421" y="539"/>
                </a:cubicBezTo>
                <a:cubicBezTo>
                  <a:pt x="422" y="540"/>
                  <a:pt x="424" y="541"/>
                  <a:pt x="426" y="541"/>
                </a:cubicBezTo>
                <a:cubicBezTo>
                  <a:pt x="427" y="541"/>
                  <a:pt x="429" y="540"/>
                  <a:pt x="431" y="539"/>
                </a:cubicBezTo>
                <a:cubicBezTo>
                  <a:pt x="433" y="536"/>
                  <a:pt x="433" y="532"/>
                  <a:pt x="431" y="529"/>
                </a:cubicBezTo>
                <a:lnTo>
                  <a:pt x="351" y="449"/>
                </a:lnTo>
                <a:close/>
                <a:moveTo>
                  <a:pt x="685" y="340"/>
                </a:moveTo>
                <a:cubicBezTo>
                  <a:pt x="471" y="340"/>
                  <a:pt x="471" y="340"/>
                  <a:pt x="471" y="340"/>
                </a:cubicBezTo>
                <a:cubicBezTo>
                  <a:pt x="538" y="272"/>
                  <a:pt x="538" y="272"/>
                  <a:pt x="538" y="272"/>
                </a:cubicBezTo>
                <a:cubicBezTo>
                  <a:pt x="541" y="269"/>
                  <a:pt x="541" y="265"/>
                  <a:pt x="538" y="262"/>
                </a:cubicBezTo>
                <a:cubicBezTo>
                  <a:pt x="535" y="260"/>
                  <a:pt x="531" y="260"/>
                  <a:pt x="528" y="262"/>
                </a:cubicBezTo>
                <a:cubicBezTo>
                  <a:pt x="449" y="342"/>
                  <a:pt x="449" y="342"/>
                  <a:pt x="449" y="342"/>
                </a:cubicBezTo>
                <a:cubicBezTo>
                  <a:pt x="448" y="342"/>
                  <a:pt x="448" y="343"/>
                  <a:pt x="448" y="343"/>
                </a:cubicBezTo>
                <a:cubicBezTo>
                  <a:pt x="448" y="343"/>
                  <a:pt x="448" y="343"/>
                  <a:pt x="448" y="343"/>
                </a:cubicBezTo>
                <a:cubicBezTo>
                  <a:pt x="448" y="343"/>
                  <a:pt x="447" y="344"/>
                  <a:pt x="447" y="344"/>
                </a:cubicBezTo>
                <a:cubicBezTo>
                  <a:pt x="447" y="344"/>
                  <a:pt x="447" y="344"/>
                  <a:pt x="447" y="344"/>
                </a:cubicBezTo>
                <a:cubicBezTo>
                  <a:pt x="447" y="345"/>
                  <a:pt x="447" y="345"/>
                  <a:pt x="447" y="345"/>
                </a:cubicBezTo>
                <a:cubicBezTo>
                  <a:pt x="447" y="346"/>
                  <a:pt x="447" y="346"/>
                  <a:pt x="447" y="347"/>
                </a:cubicBezTo>
                <a:cubicBezTo>
                  <a:pt x="447" y="347"/>
                  <a:pt x="447" y="348"/>
                  <a:pt x="447" y="348"/>
                </a:cubicBezTo>
                <a:cubicBezTo>
                  <a:pt x="447" y="349"/>
                  <a:pt x="447" y="349"/>
                  <a:pt x="447" y="349"/>
                </a:cubicBezTo>
                <a:cubicBezTo>
                  <a:pt x="447" y="349"/>
                  <a:pt x="447" y="349"/>
                  <a:pt x="447" y="349"/>
                </a:cubicBezTo>
                <a:cubicBezTo>
                  <a:pt x="447" y="350"/>
                  <a:pt x="448" y="350"/>
                  <a:pt x="448" y="351"/>
                </a:cubicBezTo>
                <a:cubicBezTo>
                  <a:pt x="448" y="351"/>
                  <a:pt x="448" y="351"/>
                  <a:pt x="448" y="351"/>
                </a:cubicBezTo>
                <a:cubicBezTo>
                  <a:pt x="448" y="351"/>
                  <a:pt x="448" y="351"/>
                  <a:pt x="449" y="352"/>
                </a:cubicBezTo>
                <a:cubicBezTo>
                  <a:pt x="528" y="431"/>
                  <a:pt x="528" y="431"/>
                  <a:pt x="528" y="431"/>
                </a:cubicBezTo>
                <a:cubicBezTo>
                  <a:pt x="530" y="433"/>
                  <a:pt x="531" y="433"/>
                  <a:pt x="533" y="433"/>
                </a:cubicBezTo>
                <a:cubicBezTo>
                  <a:pt x="535" y="433"/>
                  <a:pt x="537" y="433"/>
                  <a:pt x="538" y="431"/>
                </a:cubicBezTo>
                <a:cubicBezTo>
                  <a:pt x="541" y="429"/>
                  <a:pt x="541" y="424"/>
                  <a:pt x="538" y="421"/>
                </a:cubicBezTo>
                <a:cubicBezTo>
                  <a:pt x="471" y="354"/>
                  <a:pt x="471" y="354"/>
                  <a:pt x="471" y="354"/>
                </a:cubicBezTo>
                <a:cubicBezTo>
                  <a:pt x="685" y="354"/>
                  <a:pt x="685" y="354"/>
                  <a:pt x="685" y="354"/>
                </a:cubicBezTo>
                <a:cubicBezTo>
                  <a:pt x="689" y="354"/>
                  <a:pt x="692" y="351"/>
                  <a:pt x="692" y="347"/>
                </a:cubicBezTo>
                <a:cubicBezTo>
                  <a:pt x="692" y="343"/>
                  <a:pt x="689" y="340"/>
                  <a:pt x="685" y="340"/>
                </a:cubicBezTo>
                <a:close/>
                <a:moveTo>
                  <a:pt x="245" y="349"/>
                </a:moveTo>
                <a:cubicBezTo>
                  <a:pt x="245" y="349"/>
                  <a:pt x="245" y="349"/>
                  <a:pt x="245" y="349"/>
                </a:cubicBezTo>
                <a:cubicBezTo>
                  <a:pt x="245" y="349"/>
                  <a:pt x="245" y="349"/>
                  <a:pt x="246" y="348"/>
                </a:cubicBezTo>
                <a:cubicBezTo>
                  <a:pt x="246" y="348"/>
                  <a:pt x="246" y="347"/>
                  <a:pt x="246" y="347"/>
                </a:cubicBezTo>
                <a:cubicBezTo>
                  <a:pt x="246" y="346"/>
                  <a:pt x="246" y="346"/>
                  <a:pt x="246" y="345"/>
                </a:cubicBezTo>
                <a:cubicBezTo>
                  <a:pt x="245" y="345"/>
                  <a:pt x="245" y="345"/>
                  <a:pt x="245" y="344"/>
                </a:cubicBezTo>
                <a:cubicBezTo>
                  <a:pt x="245" y="344"/>
                  <a:pt x="245" y="344"/>
                  <a:pt x="245" y="344"/>
                </a:cubicBezTo>
                <a:cubicBezTo>
                  <a:pt x="245" y="344"/>
                  <a:pt x="245" y="343"/>
                  <a:pt x="245" y="343"/>
                </a:cubicBezTo>
                <a:cubicBezTo>
                  <a:pt x="245" y="343"/>
                  <a:pt x="245" y="343"/>
                  <a:pt x="244" y="343"/>
                </a:cubicBezTo>
                <a:cubicBezTo>
                  <a:pt x="244" y="343"/>
                  <a:pt x="244" y="342"/>
                  <a:pt x="244" y="342"/>
                </a:cubicBezTo>
                <a:cubicBezTo>
                  <a:pt x="164" y="262"/>
                  <a:pt x="164" y="262"/>
                  <a:pt x="164" y="262"/>
                </a:cubicBezTo>
                <a:cubicBezTo>
                  <a:pt x="161" y="260"/>
                  <a:pt x="157" y="260"/>
                  <a:pt x="154" y="262"/>
                </a:cubicBezTo>
                <a:cubicBezTo>
                  <a:pt x="151" y="265"/>
                  <a:pt x="151" y="269"/>
                  <a:pt x="154" y="272"/>
                </a:cubicBezTo>
                <a:cubicBezTo>
                  <a:pt x="222" y="340"/>
                  <a:pt x="222" y="340"/>
                  <a:pt x="222" y="340"/>
                </a:cubicBezTo>
                <a:cubicBezTo>
                  <a:pt x="7" y="340"/>
                  <a:pt x="7" y="340"/>
                  <a:pt x="7" y="340"/>
                </a:cubicBezTo>
                <a:cubicBezTo>
                  <a:pt x="3" y="340"/>
                  <a:pt x="0" y="343"/>
                  <a:pt x="0" y="347"/>
                </a:cubicBezTo>
                <a:cubicBezTo>
                  <a:pt x="0" y="351"/>
                  <a:pt x="3" y="354"/>
                  <a:pt x="7" y="354"/>
                </a:cubicBezTo>
                <a:cubicBezTo>
                  <a:pt x="222" y="354"/>
                  <a:pt x="222" y="354"/>
                  <a:pt x="222" y="354"/>
                </a:cubicBezTo>
                <a:cubicBezTo>
                  <a:pt x="154" y="421"/>
                  <a:pt x="154" y="421"/>
                  <a:pt x="154" y="421"/>
                </a:cubicBezTo>
                <a:cubicBezTo>
                  <a:pt x="151" y="424"/>
                  <a:pt x="151" y="429"/>
                  <a:pt x="154" y="431"/>
                </a:cubicBezTo>
                <a:cubicBezTo>
                  <a:pt x="156" y="433"/>
                  <a:pt x="157" y="433"/>
                  <a:pt x="159" y="433"/>
                </a:cubicBezTo>
                <a:cubicBezTo>
                  <a:pt x="161" y="433"/>
                  <a:pt x="163" y="433"/>
                  <a:pt x="164" y="431"/>
                </a:cubicBezTo>
                <a:cubicBezTo>
                  <a:pt x="244" y="352"/>
                  <a:pt x="244" y="352"/>
                  <a:pt x="244" y="352"/>
                </a:cubicBezTo>
                <a:cubicBezTo>
                  <a:pt x="244" y="351"/>
                  <a:pt x="244" y="351"/>
                  <a:pt x="244" y="351"/>
                </a:cubicBezTo>
                <a:cubicBezTo>
                  <a:pt x="245" y="351"/>
                  <a:pt x="245" y="351"/>
                  <a:pt x="245" y="350"/>
                </a:cubicBezTo>
                <a:cubicBezTo>
                  <a:pt x="245" y="350"/>
                  <a:pt x="245" y="350"/>
                  <a:pt x="245" y="349"/>
                </a:cubicBezTo>
                <a:close/>
                <a:moveTo>
                  <a:pt x="346" y="371"/>
                </a:moveTo>
                <a:cubicBezTo>
                  <a:pt x="333" y="371"/>
                  <a:pt x="322" y="360"/>
                  <a:pt x="322" y="347"/>
                </a:cubicBezTo>
                <a:cubicBezTo>
                  <a:pt x="322" y="333"/>
                  <a:pt x="333" y="323"/>
                  <a:pt x="346" y="323"/>
                </a:cubicBezTo>
                <a:cubicBezTo>
                  <a:pt x="359" y="323"/>
                  <a:pt x="370" y="333"/>
                  <a:pt x="370" y="347"/>
                </a:cubicBezTo>
                <a:cubicBezTo>
                  <a:pt x="370" y="360"/>
                  <a:pt x="359" y="371"/>
                  <a:pt x="346" y="371"/>
                </a:cubicBezTo>
                <a:close/>
                <a:moveTo>
                  <a:pt x="346" y="357"/>
                </a:moveTo>
                <a:cubicBezTo>
                  <a:pt x="352" y="357"/>
                  <a:pt x="356" y="352"/>
                  <a:pt x="356" y="347"/>
                </a:cubicBezTo>
                <a:cubicBezTo>
                  <a:pt x="356" y="341"/>
                  <a:pt x="352" y="337"/>
                  <a:pt x="346" y="337"/>
                </a:cubicBezTo>
                <a:cubicBezTo>
                  <a:pt x="341" y="337"/>
                  <a:pt x="336" y="341"/>
                  <a:pt x="336" y="347"/>
                </a:cubicBezTo>
                <a:cubicBezTo>
                  <a:pt x="336" y="352"/>
                  <a:pt x="341" y="357"/>
                  <a:pt x="346" y="35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8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12"/>
          <p:cNvCxnSpPr/>
          <p:nvPr/>
        </p:nvCxnSpPr>
        <p:spPr>
          <a:xfrm flipH="1">
            <a:off x="1294561" y="1648436"/>
            <a:ext cx="9528239" cy="29567"/>
          </a:xfrm>
          <a:prstGeom prst="line">
            <a:avLst/>
          </a:prstGeom>
          <a:ln w="6350" cmpd="sng">
            <a:solidFill>
              <a:schemeClr val="tx1">
                <a:lumMod val="65000"/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45"/>
          <p:cNvCxnSpPr/>
          <p:nvPr/>
        </p:nvCxnSpPr>
        <p:spPr>
          <a:xfrm flipH="1" flipV="1">
            <a:off x="1294560" y="1687599"/>
            <a:ext cx="2" cy="3749542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9529" y="5486721"/>
            <a:ext cx="11098301" cy="957581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728FA5"/>
                </a:solidFill>
              </a:rPr>
              <a:t>i file da compilati vanno inviati: </a:t>
            </a:r>
            <a:r>
              <a:rPr lang="it-IT" dirty="0">
                <a:solidFill>
                  <a:srgbClr val="728FA5"/>
                </a:solidFill>
                <a:hlinkClick r:id="rId2"/>
              </a:rPr>
              <a:t>barbara.colombo@polimi.it</a:t>
            </a:r>
            <a:r>
              <a:rPr lang="it-IT" dirty="0">
                <a:solidFill>
                  <a:srgbClr val="728FA5"/>
                </a:solidFill>
              </a:rPr>
              <a:t> 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DOCUMENTI</a:t>
            </a:r>
          </a:p>
        </p:txBody>
      </p:sp>
      <p:sp>
        <p:nvSpPr>
          <p:cNvPr id="4" name="Oval 11"/>
          <p:cNvSpPr/>
          <p:nvPr/>
        </p:nvSpPr>
        <p:spPr>
          <a:xfrm>
            <a:off x="527899" y="2633742"/>
            <a:ext cx="1741020" cy="174102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TextBox 47"/>
          <p:cNvSpPr txBox="1"/>
          <p:nvPr/>
        </p:nvSpPr>
        <p:spPr>
          <a:xfrm>
            <a:off x="404616" y="4538852"/>
            <a:ext cx="1817674" cy="7487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DISCLOSURE</a:t>
            </a:r>
          </a:p>
          <a:p>
            <a:pPr algn="ctr"/>
            <a:r>
              <a:rPr lang="it-IT" sz="2133" dirty="0"/>
              <a:t>FORM</a:t>
            </a:r>
            <a:endParaRPr lang="en-US" sz="1200" dirty="0"/>
          </a:p>
        </p:txBody>
      </p:sp>
      <p:cxnSp>
        <p:nvCxnSpPr>
          <p:cNvPr id="98" name="Connettore diritto 97"/>
          <p:cNvCxnSpPr/>
          <p:nvPr/>
        </p:nvCxnSpPr>
        <p:spPr>
          <a:xfrm flipV="1">
            <a:off x="1294561" y="5378307"/>
            <a:ext cx="9528238" cy="424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45"/>
          <p:cNvCxnSpPr/>
          <p:nvPr/>
        </p:nvCxnSpPr>
        <p:spPr>
          <a:xfrm flipV="1">
            <a:off x="10822799" y="1648436"/>
            <a:ext cx="9304" cy="3741375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7"/>
          <p:cNvSpPr txBox="1"/>
          <p:nvPr/>
        </p:nvSpPr>
        <p:spPr>
          <a:xfrm>
            <a:off x="9904375" y="4488567"/>
            <a:ext cx="1817674" cy="7487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133" dirty="0"/>
              <a:t>BUSINNES</a:t>
            </a:r>
          </a:p>
          <a:p>
            <a:pPr algn="ctr"/>
            <a:r>
              <a:rPr lang="it-IT" sz="2133" dirty="0"/>
              <a:t>PLAN</a:t>
            </a:r>
            <a:endParaRPr lang="en-US" sz="1200" dirty="0"/>
          </a:p>
        </p:txBody>
      </p:sp>
      <p:sp>
        <p:nvSpPr>
          <p:cNvPr id="32" name="Freeform 37"/>
          <p:cNvSpPr>
            <a:spLocks noEditPoints="1"/>
          </p:cNvSpPr>
          <p:nvPr/>
        </p:nvSpPr>
        <p:spPr bwMode="auto">
          <a:xfrm rot="16798192">
            <a:off x="934442" y="2943946"/>
            <a:ext cx="893286" cy="1095743"/>
          </a:xfrm>
          <a:custGeom>
            <a:avLst/>
            <a:gdLst>
              <a:gd name="T0" fmla="*/ 2 w 802"/>
              <a:gd name="T1" fmla="*/ 942 h 986"/>
              <a:gd name="T2" fmla="*/ 9 w 802"/>
              <a:gd name="T3" fmla="*/ 970 h 986"/>
              <a:gd name="T4" fmla="*/ 48 w 802"/>
              <a:gd name="T5" fmla="*/ 980 h 986"/>
              <a:gd name="T6" fmla="*/ 194 w 802"/>
              <a:gd name="T7" fmla="*/ 916 h 986"/>
              <a:gd name="T8" fmla="*/ 27 w 802"/>
              <a:gd name="T9" fmla="*/ 785 h 986"/>
              <a:gd name="T10" fmla="*/ 2 w 802"/>
              <a:gd name="T11" fmla="*/ 942 h 986"/>
              <a:gd name="T12" fmla="*/ 145 w 802"/>
              <a:gd name="T13" fmla="*/ 910 h 986"/>
              <a:gd name="T14" fmla="*/ 38 w 802"/>
              <a:gd name="T15" fmla="*/ 956 h 986"/>
              <a:gd name="T16" fmla="*/ 29 w 802"/>
              <a:gd name="T17" fmla="*/ 954 h 986"/>
              <a:gd name="T18" fmla="*/ 27 w 802"/>
              <a:gd name="T19" fmla="*/ 946 h 986"/>
              <a:gd name="T20" fmla="*/ 45 w 802"/>
              <a:gd name="T21" fmla="*/ 831 h 986"/>
              <a:gd name="T22" fmla="*/ 145 w 802"/>
              <a:gd name="T23" fmla="*/ 910 h 986"/>
              <a:gd name="T24" fmla="*/ 801 w 802"/>
              <a:gd name="T25" fmla="*/ 101 h 986"/>
              <a:gd name="T26" fmla="*/ 794 w 802"/>
              <a:gd name="T27" fmla="*/ 89 h 986"/>
              <a:gd name="T28" fmla="*/ 687 w 802"/>
              <a:gd name="T29" fmla="*/ 4 h 986"/>
              <a:gd name="T30" fmla="*/ 675 w 802"/>
              <a:gd name="T31" fmla="*/ 0 h 986"/>
              <a:gd name="T32" fmla="*/ 660 w 802"/>
              <a:gd name="T33" fmla="*/ 7 h 986"/>
              <a:gd name="T34" fmla="*/ 574 w 802"/>
              <a:gd name="T35" fmla="*/ 116 h 986"/>
              <a:gd name="T36" fmla="*/ 570 w 802"/>
              <a:gd name="T37" fmla="*/ 130 h 986"/>
              <a:gd name="T38" fmla="*/ 577 w 802"/>
              <a:gd name="T39" fmla="*/ 142 h 986"/>
              <a:gd name="T40" fmla="*/ 684 w 802"/>
              <a:gd name="T41" fmla="*/ 227 h 986"/>
              <a:gd name="T42" fmla="*/ 696 w 802"/>
              <a:gd name="T43" fmla="*/ 231 h 986"/>
              <a:gd name="T44" fmla="*/ 710 w 802"/>
              <a:gd name="T45" fmla="*/ 225 h 986"/>
              <a:gd name="T46" fmla="*/ 797 w 802"/>
              <a:gd name="T47" fmla="*/ 115 h 986"/>
              <a:gd name="T48" fmla="*/ 801 w 802"/>
              <a:gd name="T49" fmla="*/ 101 h 986"/>
              <a:gd name="T50" fmla="*/ 695 w 802"/>
              <a:gd name="T51" fmla="*/ 204 h 986"/>
              <a:gd name="T52" fmla="*/ 598 w 802"/>
              <a:gd name="T53" fmla="*/ 127 h 986"/>
              <a:gd name="T54" fmla="*/ 676 w 802"/>
              <a:gd name="T55" fmla="*/ 27 h 986"/>
              <a:gd name="T56" fmla="*/ 773 w 802"/>
              <a:gd name="T57" fmla="*/ 104 h 986"/>
              <a:gd name="T58" fmla="*/ 695 w 802"/>
              <a:gd name="T59" fmla="*/ 204 h 986"/>
              <a:gd name="T60" fmla="*/ 37 w 802"/>
              <a:gd name="T61" fmla="*/ 774 h 986"/>
              <a:gd name="T62" fmla="*/ 201 w 802"/>
              <a:gd name="T63" fmla="*/ 903 h 986"/>
              <a:gd name="T64" fmla="*/ 698 w 802"/>
              <a:gd name="T65" fmla="*/ 269 h 986"/>
              <a:gd name="T66" fmla="*/ 534 w 802"/>
              <a:gd name="T67" fmla="*/ 140 h 986"/>
              <a:gd name="T68" fmla="*/ 37 w 802"/>
              <a:gd name="T69" fmla="*/ 774 h 986"/>
              <a:gd name="T70" fmla="*/ 608 w 802"/>
              <a:gd name="T71" fmla="*/ 231 h 986"/>
              <a:gd name="T72" fmla="*/ 460 w 802"/>
              <a:gd name="T73" fmla="*/ 423 h 986"/>
              <a:gd name="T74" fmla="*/ 438 w 802"/>
              <a:gd name="T75" fmla="*/ 406 h 986"/>
              <a:gd name="T76" fmla="*/ 587 w 802"/>
              <a:gd name="T77" fmla="*/ 214 h 986"/>
              <a:gd name="T78" fmla="*/ 608 w 802"/>
              <a:gd name="T79" fmla="*/ 231 h 986"/>
              <a:gd name="T80" fmla="*/ 568 w 802"/>
              <a:gd name="T81" fmla="*/ 199 h 986"/>
              <a:gd name="T82" fmla="*/ 403 w 802"/>
              <a:gd name="T83" fmla="*/ 411 h 986"/>
              <a:gd name="T84" fmla="*/ 465 w 802"/>
              <a:gd name="T85" fmla="*/ 459 h 986"/>
              <a:gd name="T86" fmla="*/ 628 w 802"/>
              <a:gd name="T87" fmla="*/ 246 h 986"/>
              <a:gd name="T88" fmla="*/ 663 w 802"/>
              <a:gd name="T89" fmla="*/ 273 h 986"/>
              <a:gd name="T90" fmla="*/ 197 w 802"/>
              <a:gd name="T91" fmla="*/ 867 h 986"/>
              <a:gd name="T92" fmla="*/ 72 w 802"/>
              <a:gd name="T93" fmla="*/ 770 h 986"/>
              <a:gd name="T94" fmla="*/ 538 w 802"/>
              <a:gd name="T95" fmla="*/ 176 h 986"/>
              <a:gd name="T96" fmla="*/ 568 w 802"/>
              <a:gd name="T97" fmla="*/ 19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02" h="986">
                <a:moveTo>
                  <a:pt x="2" y="942"/>
                </a:moveTo>
                <a:cubicBezTo>
                  <a:pt x="0" y="952"/>
                  <a:pt x="3" y="962"/>
                  <a:pt x="9" y="970"/>
                </a:cubicBezTo>
                <a:cubicBezTo>
                  <a:pt x="21" y="986"/>
                  <a:pt x="40" y="983"/>
                  <a:pt x="48" y="980"/>
                </a:cubicBezTo>
                <a:cubicBezTo>
                  <a:pt x="194" y="916"/>
                  <a:pt x="194" y="916"/>
                  <a:pt x="194" y="916"/>
                </a:cubicBezTo>
                <a:cubicBezTo>
                  <a:pt x="27" y="785"/>
                  <a:pt x="27" y="785"/>
                  <a:pt x="27" y="785"/>
                </a:cubicBezTo>
                <a:lnTo>
                  <a:pt x="2" y="942"/>
                </a:lnTo>
                <a:close/>
                <a:moveTo>
                  <a:pt x="145" y="910"/>
                </a:moveTo>
                <a:cubicBezTo>
                  <a:pt x="38" y="956"/>
                  <a:pt x="38" y="956"/>
                  <a:pt x="38" y="956"/>
                </a:cubicBezTo>
                <a:cubicBezTo>
                  <a:pt x="37" y="957"/>
                  <a:pt x="33" y="958"/>
                  <a:pt x="29" y="954"/>
                </a:cubicBezTo>
                <a:cubicBezTo>
                  <a:pt x="27" y="952"/>
                  <a:pt x="26" y="950"/>
                  <a:pt x="27" y="946"/>
                </a:cubicBezTo>
                <a:cubicBezTo>
                  <a:pt x="45" y="831"/>
                  <a:pt x="45" y="831"/>
                  <a:pt x="45" y="831"/>
                </a:cubicBezTo>
                <a:lnTo>
                  <a:pt x="145" y="910"/>
                </a:lnTo>
                <a:close/>
                <a:moveTo>
                  <a:pt x="801" y="101"/>
                </a:moveTo>
                <a:cubicBezTo>
                  <a:pt x="801" y="96"/>
                  <a:pt x="798" y="92"/>
                  <a:pt x="794" y="89"/>
                </a:cubicBezTo>
                <a:cubicBezTo>
                  <a:pt x="687" y="4"/>
                  <a:pt x="687" y="4"/>
                  <a:pt x="687" y="4"/>
                </a:cubicBezTo>
                <a:cubicBezTo>
                  <a:pt x="684" y="1"/>
                  <a:pt x="679" y="0"/>
                  <a:pt x="675" y="0"/>
                </a:cubicBezTo>
                <a:cubicBezTo>
                  <a:pt x="669" y="0"/>
                  <a:pt x="664" y="2"/>
                  <a:pt x="660" y="7"/>
                </a:cubicBezTo>
                <a:cubicBezTo>
                  <a:pt x="574" y="116"/>
                  <a:pt x="574" y="116"/>
                  <a:pt x="574" y="116"/>
                </a:cubicBezTo>
                <a:cubicBezTo>
                  <a:pt x="571" y="120"/>
                  <a:pt x="569" y="125"/>
                  <a:pt x="570" y="130"/>
                </a:cubicBezTo>
                <a:cubicBezTo>
                  <a:pt x="570" y="135"/>
                  <a:pt x="573" y="139"/>
                  <a:pt x="577" y="142"/>
                </a:cubicBezTo>
                <a:cubicBezTo>
                  <a:pt x="684" y="227"/>
                  <a:pt x="684" y="227"/>
                  <a:pt x="684" y="227"/>
                </a:cubicBezTo>
                <a:cubicBezTo>
                  <a:pt x="687" y="230"/>
                  <a:pt x="691" y="231"/>
                  <a:pt x="696" y="231"/>
                </a:cubicBezTo>
                <a:cubicBezTo>
                  <a:pt x="701" y="231"/>
                  <a:pt x="707" y="229"/>
                  <a:pt x="710" y="225"/>
                </a:cubicBezTo>
                <a:cubicBezTo>
                  <a:pt x="797" y="115"/>
                  <a:pt x="797" y="115"/>
                  <a:pt x="797" y="115"/>
                </a:cubicBezTo>
                <a:cubicBezTo>
                  <a:pt x="800" y="112"/>
                  <a:pt x="802" y="107"/>
                  <a:pt x="801" y="101"/>
                </a:cubicBezTo>
                <a:close/>
                <a:moveTo>
                  <a:pt x="695" y="204"/>
                </a:moveTo>
                <a:cubicBezTo>
                  <a:pt x="598" y="127"/>
                  <a:pt x="598" y="127"/>
                  <a:pt x="598" y="127"/>
                </a:cubicBezTo>
                <a:cubicBezTo>
                  <a:pt x="676" y="27"/>
                  <a:pt x="676" y="27"/>
                  <a:pt x="676" y="27"/>
                </a:cubicBezTo>
                <a:cubicBezTo>
                  <a:pt x="773" y="104"/>
                  <a:pt x="773" y="104"/>
                  <a:pt x="773" y="104"/>
                </a:cubicBezTo>
                <a:lnTo>
                  <a:pt x="695" y="204"/>
                </a:lnTo>
                <a:close/>
                <a:moveTo>
                  <a:pt x="37" y="774"/>
                </a:moveTo>
                <a:cubicBezTo>
                  <a:pt x="201" y="903"/>
                  <a:pt x="201" y="903"/>
                  <a:pt x="201" y="903"/>
                </a:cubicBezTo>
                <a:cubicBezTo>
                  <a:pt x="698" y="269"/>
                  <a:pt x="698" y="269"/>
                  <a:pt x="698" y="269"/>
                </a:cubicBezTo>
                <a:cubicBezTo>
                  <a:pt x="534" y="140"/>
                  <a:pt x="534" y="140"/>
                  <a:pt x="534" y="140"/>
                </a:cubicBezTo>
                <a:lnTo>
                  <a:pt x="37" y="774"/>
                </a:lnTo>
                <a:close/>
                <a:moveTo>
                  <a:pt x="608" y="231"/>
                </a:moveTo>
                <a:cubicBezTo>
                  <a:pt x="460" y="423"/>
                  <a:pt x="460" y="423"/>
                  <a:pt x="460" y="423"/>
                </a:cubicBezTo>
                <a:cubicBezTo>
                  <a:pt x="438" y="406"/>
                  <a:pt x="438" y="406"/>
                  <a:pt x="438" y="406"/>
                </a:cubicBezTo>
                <a:cubicBezTo>
                  <a:pt x="587" y="214"/>
                  <a:pt x="587" y="214"/>
                  <a:pt x="587" y="214"/>
                </a:cubicBezTo>
                <a:lnTo>
                  <a:pt x="608" y="231"/>
                </a:lnTo>
                <a:close/>
                <a:moveTo>
                  <a:pt x="568" y="199"/>
                </a:moveTo>
                <a:cubicBezTo>
                  <a:pt x="403" y="411"/>
                  <a:pt x="403" y="411"/>
                  <a:pt x="403" y="411"/>
                </a:cubicBezTo>
                <a:cubicBezTo>
                  <a:pt x="465" y="459"/>
                  <a:pt x="465" y="459"/>
                  <a:pt x="465" y="459"/>
                </a:cubicBezTo>
                <a:cubicBezTo>
                  <a:pt x="628" y="246"/>
                  <a:pt x="628" y="246"/>
                  <a:pt x="628" y="246"/>
                </a:cubicBezTo>
                <a:cubicBezTo>
                  <a:pt x="663" y="273"/>
                  <a:pt x="663" y="273"/>
                  <a:pt x="663" y="273"/>
                </a:cubicBezTo>
                <a:cubicBezTo>
                  <a:pt x="197" y="867"/>
                  <a:pt x="197" y="867"/>
                  <a:pt x="197" y="867"/>
                </a:cubicBezTo>
                <a:cubicBezTo>
                  <a:pt x="72" y="770"/>
                  <a:pt x="72" y="770"/>
                  <a:pt x="72" y="770"/>
                </a:cubicBezTo>
                <a:cubicBezTo>
                  <a:pt x="538" y="176"/>
                  <a:pt x="538" y="176"/>
                  <a:pt x="538" y="176"/>
                </a:cubicBezTo>
                <a:lnTo>
                  <a:pt x="568" y="19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42" name="TextBox 56"/>
          <p:cNvSpPr txBox="1"/>
          <p:nvPr/>
        </p:nvSpPr>
        <p:spPr>
          <a:xfrm>
            <a:off x="2406034" y="2838857"/>
            <a:ext cx="3210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it-IT" sz="1400" i="1" dirty="0"/>
              <a:t>(DF spin-off) – </a:t>
            </a:r>
            <a:r>
              <a:rPr lang="it-IT" sz="1400" dirty="0"/>
              <a:t>modulo compilato dai proponenti necessario per la fase di istruttoria della richiesta di accreditamento; 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4485496" y="1450164"/>
            <a:ext cx="3200213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200" dirty="0">
                <a:solidFill>
                  <a:schemeClr val="bg2"/>
                </a:solidFill>
                <a:latin typeface="Arial"/>
                <a:cs typeface="Arial"/>
              </a:rPr>
              <a:t>DOCUMENTAZIONE</a:t>
            </a:r>
          </a:p>
        </p:txBody>
      </p:sp>
      <p:sp>
        <p:nvSpPr>
          <p:cNvPr id="9" name="Oval 17"/>
          <p:cNvSpPr/>
          <p:nvPr/>
        </p:nvSpPr>
        <p:spPr>
          <a:xfrm>
            <a:off x="9904375" y="2624355"/>
            <a:ext cx="1741020" cy="174102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6" name="Rettangolo 25"/>
          <p:cNvSpPr/>
          <p:nvPr/>
        </p:nvSpPr>
        <p:spPr>
          <a:xfrm>
            <a:off x="6509635" y="2420342"/>
            <a:ext cx="3367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400" dirty="0"/>
          </a:p>
          <a:p>
            <a:pPr algn="r"/>
            <a:r>
              <a:rPr lang="it-IT" sz="1400" dirty="0"/>
              <a:t> Il piano economico-finanziario che definisce e riassume il progetto imprenditoriale, le linee strategiche, gli obiettivi e la pianificazione patrimoniale, economica e finanziaria dell’impresa; relativo almeno ai primi 3 anni di attività della società spin-off o al numero ulteriore di anni necessari per arrivare a flussi di cassa positivi; </a:t>
            </a:r>
          </a:p>
        </p:txBody>
      </p:sp>
      <p:sp>
        <p:nvSpPr>
          <p:cNvPr id="50" name="Oval 17"/>
          <p:cNvSpPr/>
          <p:nvPr/>
        </p:nvSpPr>
        <p:spPr>
          <a:xfrm>
            <a:off x="7534794" y="1538719"/>
            <a:ext cx="278567" cy="278567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52" name="Oval 17"/>
          <p:cNvSpPr/>
          <p:nvPr/>
        </p:nvSpPr>
        <p:spPr>
          <a:xfrm>
            <a:off x="4346212" y="1556178"/>
            <a:ext cx="278567" cy="27856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ettangolo 26"/>
          <p:cNvSpPr/>
          <p:nvPr/>
        </p:nvSpPr>
        <p:spPr>
          <a:xfrm>
            <a:off x="888157" y="1070258"/>
            <a:ext cx="104695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>
                <a:solidFill>
                  <a:srgbClr val="728FA5"/>
                </a:solidFill>
                <a:latin typeface="Arial"/>
                <a:cs typeface="Arial"/>
              </a:rPr>
              <a:t>I criteri di accreditamento sono soddisfatti? Ecco la documentazione da preparare: </a:t>
            </a:r>
            <a:endParaRPr lang="en-US" sz="2200" dirty="0">
              <a:solidFill>
                <a:srgbClr val="728FA5"/>
              </a:solidFill>
              <a:latin typeface="Arial"/>
              <a:cs typeface="Arial"/>
            </a:endParaRPr>
          </a:p>
        </p:txBody>
      </p:sp>
      <p:sp>
        <p:nvSpPr>
          <p:cNvPr id="54" name="Freeform 33"/>
          <p:cNvSpPr>
            <a:spLocks noEditPoints="1"/>
          </p:cNvSpPr>
          <p:nvPr/>
        </p:nvSpPr>
        <p:spPr bwMode="auto">
          <a:xfrm>
            <a:off x="10420591" y="3115898"/>
            <a:ext cx="698929" cy="732905"/>
          </a:xfrm>
          <a:custGeom>
            <a:avLst/>
            <a:gdLst>
              <a:gd name="T0" fmla="*/ 787 w 800"/>
              <a:gd name="T1" fmla="*/ 260 h 839"/>
              <a:gd name="T2" fmla="*/ 569 w 800"/>
              <a:gd name="T3" fmla="*/ 260 h 839"/>
              <a:gd name="T4" fmla="*/ 556 w 800"/>
              <a:gd name="T5" fmla="*/ 273 h 839"/>
              <a:gd name="T6" fmla="*/ 556 w 800"/>
              <a:gd name="T7" fmla="*/ 827 h 839"/>
              <a:gd name="T8" fmla="*/ 569 w 800"/>
              <a:gd name="T9" fmla="*/ 839 h 839"/>
              <a:gd name="T10" fmla="*/ 787 w 800"/>
              <a:gd name="T11" fmla="*/ 839 h 839"/>
              <a:gd name="T12" fmla="*/ 800 w 800"/>
              <a:gd name="T13" fmla="*/ 827 h 839"/>
              <a:gd name="T14" fmla="*/ 800 w 800"/>
              <a:gd name="T15" fmla="*/ 273 h 839"/>
              <a:gd name="T16" fmla="*/ 787 w 800"/>
              <a:gd name="T17" fmla="*/ 260 h 839"/>
              <a:gd name="T18" fmla="*/ 775 w 800"/>
              <a:gd name="T19" fmla="*/ 814 h 839"/>
              <a:gd name="T20" fmla="*/ 581 w 800"/>
              <a:gd name="T21" fmla="*/ 814 h 839"/>
              <a:gd name="T22" fmla="*/ 581 w 800"/>
              <a:gd name="T23" fmla="*/ 285 h 839"/>
              <a:gd name="T24" fmla="*/ 775 w 800"/>
              <a:gd name="T25" fmla="*/ 285 h 839"/>
              <a:gd name="T26" fmla="*/ 775 w 800"/>
              <a:gd name="T27" fmla="*/ 814 h 839"/>
              <a:gd name="T28" fmla="*/ 509 w 800"/>
              <a:gd name="T29" fmla="*/ 0 h 839"/>
              <a:gd name="T30" fmla="*/ 291 w 800"/>
              <a:gd name="T31" fmla="*/ 0 h 839"/>
              <a:gd name="T32" fmla="*/ 278 w 800"/>
              <a:gd name="T33" fmla="*/ 12 h 839"/>
              <a:gd name="T34" fmla="*/ 278 w 800"/>
              <a:gd name="T35" fmla="*/ 827 h 839"/>
              <a:gd name="T36" fmla="*/ 291 w 800"/>
              <a:gd name="T37" fmla="*/ 839 h 839"/>
              <a:gd name="T38" fmla="*/ 509 w 800"/>
              <a:gd name="T39" fmla="*/ 839 h 839"/>
              <a:gd name="T40" fmla="*/ 521 w 800"/>
              <a:gd name="T41" fmla="*/ 827 h 839"/>
              <a:gd name="T42" fmla="*/ 521 w 800"/>
              <a:gd name="T43" fmla="*/ 12 h 839"/>
              <a:gd name="T44" fmla="*/ 509 w 800"/>
              <a:gd name="T45" fmla="*/ 0 h 839"/>
              <a:gd name="T46" fmla="*/ 497 w 800"/>
              <a:gd name="T47" fmla="*/ 814 h 839"/>
              <a:gd name="T48" fmla="*/ 303 w 800"/>
              <a:gd name="T49" fmla="*/ 814 h 839"/>
              <a:gd name="T50" fmla="*/ 303 w 800"/>
              <a:gd name="T51" fmla="*/ 25 h 839"/>
              <a:gd name="T52" fmla="*/ 497 w 800"/>
              <a:gd name="T53" fmla="*/ 25 h 839"/>
              <a:gd name="T54" fmla="*/ 497 w 800"/>
              <a:gd name="T55" fmla="*/ 814 h 839"/>
              <a:gd name="T56" fmla="*/ 231 w 800"/>
              <a:gd name="T57" fmla="*/ 395 h 839"/>
              <a:gd name="T58" fmla="*/ 12 w 800"/>
              <a:gd name="T59" fmla="*/ 395 h 839"/>
              <a:gd name="T60" fmla="*/ 0 w 800"/>
              <a:gd name="T61" fmla="*/ 408 h 839"/>
              <a:gd name="T62" fmla="*/ 0 w 800"/>
              <a:gd name="T63" fmla="*/ 827 h 839"/>
              <a:gd name="T64" fmla="*/ 12 w 800"/>
              <a:gd name="T65" fmla="*/ 839 h 839"/>
              <a:gd name="T66" fmla="*/ 231 w 800"/>
              <a:gd name="T67" fmla="*/ 839 h 839"/>
              <a:gd name="T68" fmla="*/ 243 w 800"/>
              <a:gd name="T69" fmla="*/ 827 h 839"/>
              <a:gd name="T70" fmla="*/ 243 w 800"/>
              <a:gd name="T71" fmla="*/ 408 h 839"/>
              <a:gd name="T72" fmla="*/ 231 w 800"/>
              <a:gd name="T73" fmla="*/ 395 h 839"/>
              <a:gd name="T74" fmla="*/ 218 w 800"/>
              <a:gd name="T75" fmla="*/ 814 h 839"/>
              <a:gd name="T76" fmla="*/ 25 w 800"/>
              <a:gd name="T77" fmla="*/ 814 h 839"/>
              <a:gd name="T78" fmla="*/ 25 w 800"/>
              <a:gd name="T79" fmla="*/ 420 h 839"/>
              <a:gd name="T80" fmla="*/ 218 w 800"/>
              <a:gd name="T81" fmla="*/ 420 h 839"/>
              <a:gd name="T82" fmla="*/ 218 w 800"/>
              <a:gd name="T83" fmla="*/ 814 h 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800" h="839">
                <a:moveTo>
                  <a:pt x="787" y="260"/>
                </a:moveTo>
                <a:cubicBezTo>
                  <a:pt x="569" y="260"/>
                  <a:pt x="569" y="260"/>
                  <a:pt x="569" y="260"/>
                </a:cubicBezTo>
                <a:cubicBezTo>
                  <a:pt x="562" y="260"/>
                  <a:pt x="556" y="266"/>
                  <a:pt x="556" y="273"/>
                </a:cubicBezTo>
                <a:cubicBezTo>
                  <a:pt x="556" y="827"/>
                  <a:pt x="556" y="827"/>
                  <a:pt x="556" y="827"/>
                </a:cubicBezTo>
                <a:cubicBezTo>
                  <a:pt x="556" y="833"/>
                  <a:pt x="562" y="839"/>
                  <a:pt x="569" y="839"/>
                </a:cubicBezTo>
                <a:cubicBezTo>
                  <a:pt x="787" y="839"/>
                  <a:pt x="787" y="839"/>
                  <a:pt x="787" y="839"/>
                </a:cubicBezTo>
                <a:cubicBezTo>
                  <a:pt x="794" y="839"/>
                  <a:pt x="800" y="833"/>
                  <a:pt x="800" y="827"/>
                </a:cubicBezTo>
                <a:cubicBezTo>
                  <a:pt x="800" y="273"/>
                  <a:pt x="800" y="273"/>
                  <a:pt x="800" y="273"/>
                </a:cubicBezTo>
                <a:cubicBezTo>
                  <a:pt x="800" y="266"/>
                  <a:pt x="794" y="260"/>
                  <a:pt x="787" y="260"/>
                </a:cubicBezTo>
                <a:close/>
                <a:moveTo>
                  <a:pt x="775" y="814"/>
                </a:moveTo>
                <a:cubicBezTo>
                  <a:pt x="581" y="814"/>
                  <a:pt x="581" y="814"/>
                  <a:pt x="581" y="814"/>
                </a:cubicBezTo>
                <a:cubicBezTo>
                  <a:pt x="581" y="285"/>
                  <a:pt x="581" y="285"/>
                  <a:pt x="581" y="285"/>
                </a:cubicBezTo>
                <a:cubicBezTo>
                  <a:pt x="775" y="285"/>
                  <a:pt x="775" y="285"/>
                  <a:pt x="775" y="285"/>
                </a:cubicBezTo>
                <a:lnTo>
                  <a:pt x="775" y="814"/>
                </a:lnTo>
                <a:close/>
                <a:moveTo>
                  <a:pt x="509" y="0"/>
                </a:moveTo>
                <a:cubicBezTo>
                  <a:pt x="291" y="0"/>
                  <a:pt x="291" y="0"/>
                  <a:pt x="291" y="0"/>
                </a:cubicBezTo>
                <a:cubicBezTo>
                  <a:pt x="284" y="0"/>
                  <a:pt x="278" y="6"/>
                  <a:pt x="278" y="12"/>
                </a:cubicBezTo>
                <a:cubicBezTo>
                  <a:pt x="278" y="827"/>
                  <a:pt x="278" y="827"/>
                  <a:pt x="278" y="827"/>
                </a:cubicBezTo>
                <a:cubicBezTo>
                  <a:pt x="278" y="833"/>
                  <a:pt x="284" y="839"/>
                  <a:pt x="291" y="839"/>
                </a:cubicBezTo>
                <a:cubicBezTo>
                  <a:pt x="509" y="839"/>
                  <a:pt x="509" y="839"/>
                  <a:pt x="509" y="839"/>
                </a:cubicBezTo>
                <a:cubicBezTo>
                  <a:pt x="516" y="839"/>
                  <a:pt x="521" y="833"/>
                  <a:pt x="521" y="827"/>
                </a:cubicBezTo>
                <a:cubicBezTo>
                  <a:pt x="521" y="12"/>
                  <a:pt x="521" y="12"/>
                  <a:pt x="521" y="12"/>
                </a:cubicBezTo>
                <a:cubicBezTo>
                  <a:pt x="521" y="6"/>
                  <a:pt x="516" y="0"/>
                  <a:pt x="509" y="0"/>
                </a:cubicBezTo>
                <a:close/>
                <a:moveTo>
                  <a:pt x="497" y="814"/>
                </a:moveTo>
                <a:cubicBezTo>
                  <a:pt x="303" y="814"/>
                  <a:pt x="303" y="814"/>
                  <a:pt x="303" y="814"/>
                </a:cubicBezTo>
                <a:cubicBezTo>
                  <a:pt x="303" y="25"/>
                  <a:pt x="303" y="25"/>
                  <a:pt x="303" y="25"/>
                </a:cubicBezTo>
                <a:cubicBezTo>
                  <a:pt x="497" y="25"/>
                  <a:pt x="497" y="25"/>
                  <a:pt x="497" y="25"/>
                </a:cubicBezTo>
                <a:lnTo>
                  <a:pt x="497" y="814"/>
                </a:lnTo>
                <a:close/>
                <a:moveTo>
                  <a:pt x="231" y="395"/>
                </a:moveTo>
                <a:cubicBezTo>
                  <a:pt x="12" y="395"/>
                  <a:pt x="12" y="395"/>
                  <a:pt x="12" y="395"/>
                </a:cubicBezTo>
                <a:cubicBezTo>
                  <a:pt x="5" y="395"/>
                  <a:pt x="0" y="401"/>
                  <a:pt x="0" y="408"/>
                </a:cubicBezTo>
                <a:cubicBezTo>
                  <a:pt x="0" y="827"/>
                  <a:pt x="0" y="827"/>
                  <a:pt x="0" y="827"/>
                </a:cubicBezTo>
                <a:cubicBezTo>
                  <a:pt x="0" y="833"/>
                  <a:pt x="5" y="839"/>
                  <a:pt x="12" y="839"/>
                </a:cubicBezTo>
                <a:cubicBezTo>
                  <a:pt x="231" y="839"/>
                  <a:pt x="231" y="839"/>
                  <a:pt x="231" y="839"/>
                </a:cubicBezTo>
                <a:cubicBezTo>
                  <a:pt x="238" y="839"/>
                  <a:pt x="243" y="833"/>
                  <a:pt x="243" y="827"/>
                </a:cubicBezTo>
                <a:cubicBezTo>
                  <a:pt x="243" y="408"/>
                  <a:pt x="243" y="408"/>
                  <a:pt x="243" y="408"/>
                </a:cubicBezTo>
                <a:cubicBezTo>
                  <a:pt x="243" y="401"/>
                  <a:pt x="238" y="395"/>
                  <a:pt x="231" y="395"/>
                </a:cubicBezTo>
                <a:close/>
                <a:moveTo>
                  <a:pt x="218" y="814"/>
                </a:moveTo>
                <a:cubicBezTo>
                  <a:pt x="25" y="814"/>
                  <a:pt x="25" y="814"/>
                  <a:pt x="25" y="814"/>
                </a:cubicBezTo>
                <a:cubicBezTo>
                  <a:pt x="25" y="420"/>
                  <a:pt x="25" y="420"/>
                  <a:pt x="25" y="420"/>
                </a:cubicBezTo>
                <a:cubicBezTo>
                  <a:pt x="218" y="420"/>
                  <a:pt x="218" y="420"/>
                  <a:pt x="218" y="420"/>
                </a:cubicBezTo>
                <a:lnTo>
                  <a:pt x="218" y="814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50081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2" grpId="0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12"/>
          <p:cNvCxnSpPr/>
          <p:nvPr/>
        </p:nvCxnSpPr>
        <p:spPr>
          <a:xfrm flipH="1">
            <a:off x="1294561" y="1632106"/>
            <a:ext cx="9528239" cy="29567"/>
          </a:xfrm>
          <a:prstGeom prst="line">
            <a:avLst/>
          </a:prstGeom>
          <a:ln w="6350" cmpd="sng">
            <a:solidFill>
              <a:schemeClr val="tx1">
                <a:lumMod val="65000"/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45"/>
          <p:cNvCxnSpPr>
            <a:cxnSpLocks/>
          </p:cNvCxnSpPr>
          <p:nvPr/>
        </p:nvCxnSpPr>
        <p:spPr>
          <a:xfrm flipV="1">
            <a:off x="1294560" y="1678003"/>
            <a:ext cx="0" cy="3742788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COMMISSIONE SPIN OFF</a:t>
            </a:r>
          </a:p>
        </p:txBody>
      </p:sp>
      <p:sp>
        <p:nvSpPr>
          <p:cNvPr id="4" name="Oval 11"/>
          <p:cNvSpPr/>
          <p:nvPr/>
        </p:nvSpPr>
        <p:spPr>
          <a:xfrm>
            <a:off x="527899" y="2780704"/>
            <a:ext cx="1741020" cy="174102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TextBox 47"/>
          <p:cNvSpPr txBox="1"/>
          <p:nvPr/>
        </p:nvSpPr>
        <p:spPr>
          <a:xfrm>
            <a:off x="384695" y="4685814"/>
            <a:ext cx="1992112" cy="4205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133" dirty="0"/>
              <a:t>COMPOSIZIONE</a:t>
            </a:r>
            <a:endParaRPr lang="en-US" sz="1200" dirty="0"/>
          </a:p>
        </p:txBody>
      </p:sp>
      <p:cxnSp>
        <p:nvCxnSpPr>
          <p:cNvPr id="100" name="Straight Connector 45"/>
          <p:cNvCxnSpPr>
            <a:cxnSpLocks/>
          </p:cNvCxnSpPr>
          <p:nvPr/>
        </p:nvCxnSpPr>
        <p:spPr>
          <a:xfrm flipH="1" flipV="1">
            <a:off x="10820827" y="1648437"/>
            <a:ext cx="1973" cy="3729870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7"/>
          <p:cNvSpPr txBox="1"/>
          <p:nvPr/>
        </p:nvSpPr>
        <p:spPr>
          <a:xfrm>
            <a:off x="9904375" y="4685814"/>
            <a:ext cx="1817674" cy="4205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133" dirty="0"/>
              <a:t>RUOLO</a:t>
            </a:r>
            <a:endParaRPr lang="en-US" sz="1200" dirty="0"/>
          </a:p>
        </p:txBody>
      </p:sp>
      <p:sp>
        <p:nvSpPr>
          <p:cNvPr id="15" name="Rettangolo 14"/>
          <p:cNvSpPr/>
          <p:nvPr/>
        </p:nvSpPr>
        <p:spPr>
          <a:xfrm>
            <a:off x="4082146" y="1450164"/>
            <a:ext cx="3603563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200" dirty="0">
                <a:solidFill>
                  <a:schemeClr val="bg2"/>
                </a:solidFill>
                <a:latin typeface="Arial"/>
                <a:cs typeface="Arial"/>
              </a:rPr>
              <a:t>COMMISSIONE SPIN-OFF</a:t>
            </a:r>
          </a:p>
        </p:txBody>
      </p:sp>
      <p:sp>
        <p:nvSpPr>
          <p:cNvPr id="9" name="Oval 17"/>
          <p:cNvSpPr/>
          <p:nvPr/>
        </p:nvSpPr>
        <p:spPr>
          <a:xfrm>
            <a:off x="9904375" y="2771317"/>
            <a:ext cx="1741020" cy="174102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6" name="Rettangolo 25"/>
          <p:cNvSpPr/>
          <p:nvPr/>
        </p:nvSpPr>
        <p:spPr>
          <a:xfrm>
            <a:off x="6451757" y="1914934"/>
            <a:ext cx="336781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  <a:p>
            <a:pPr algn="r"/>
            <a:r>
              <a:rPr lang="it-IT" dirty="0"/>
              <a:t>La Commissione spin-off, nell’ambito delle proprie attività, </a:t>
            </a:r>
            <a:r>
              <a:rPr lang="it-IT" b="1" dirty="0"/>
              <a:t>verifica il rispetto dei criteri di accreditamento del presente </a:t>
            </a:r>
            <a:r>
              <a:rPr lang="it-IT" dirty="0"/>
              <a:t>Regolamento attraverso l’analisi del Business Plan, e della documentazione presentata dai proponenti 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1557634" y="1070258"/>
            <a:ext cx="88344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200" dirty="0">
                <a:solidFill>
                  <a:srgbClr val="728FA5"/>
                </a:solidFill>
                <a:latin typeface="Arial"/>
                <a:cs typeface="Arial"/>
              </a:rPr>
              <a:t>Una volta inviati i documenti verrai contatto per l’organizzazione della</a:t>
            </a:r>
            <a:endParaRPr lang="en-US" sz="2200" dirty="0">
              <a:solidFill>
                <a:srgbClr val="728FA5"/>
              </a:solidFill>
              <a:latin typeface="Arial"/>
              <a:cs typeface="Arial"/>
            </a:endParaRPr>
          </a:p>
        </p:txBody>
      </p:sp>
      <p:sp>
        <p:nvSpPr>
          <p:cNvPr id="30" name="TextBox 56">
            <a:extLst>
              <a:ext uri="{FF2B5EF4-FFF2-40B4-BE49-F238E27FC236}">
                <a16:creationId xmlns:a16="http://schemas.microsoft.com/office/drawing/2014/main" id="{B70DE94B-F16E-414F-9743-57EE52809E81}"/>
              </a:ext>
            </a:extLst>
          </p:cNvPr>
          <p:cNvSpPr txBox="1"/>
          <p:nvPr/>
        </p:nvSpPr>
        <p:spPr>
          <a:xfrm>
            <a:off x="2644745" y="2024982"/>
            <a:ext cx="3210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Prof. Marco Belloli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80E0EBB8-9469-4660-AB3A-C1C11AE69E36}"/>
              </a:ext>
            </a:extLst>
          </p:cNvPr>
          <p:cNvGrpSpPr/>
          <p:nvPr/>
        </p:nvGrpSpPr>
        <p:grpSpPr>
          <a:xfrm>
            <a:off x="2314550" y="2194259"/>
            <a:ext cx="337391" cy="2185479"/>
            <a:chOff x="1338609" y="3113225"/>
            <a:chExt cx="1302415" cy="2185479"/>
          </a:xfrm>
        </p:grpSpPr>
        <p:cxnSp>
          <p:nvCxnSpPr>
            <p:cNvPr id="28" name="Straight Connector 47">
              <a:extLst>
                <a:ext uri="{FF2B5EF4-FFF2-40B4-BE49-F238E27FC236}">
                  <a16:creationId xmlns:a16="http://schemas.microsoft.com/office/drawing/2014/main" id="{7F42C9A5-CFF4-4FBF-84C8-8054B805441E}"/>
                </a:ext>
              </a:extLst>
            </p:cNvPr>
            <p:cNvCxnSpPr>
              <a:cxnSpLocks/>
            </p:cNvCxnSpPr>
            <p:nvPr/>
          </p:nvCxnSpPr>
          <p:spPr>
            <a:xfrm>
              <a:off x="1380751" y="5298704"/>
              <a:ext cx="1260273" cy="0"/>
            </a:xfrm>
            <a:prstGeom prst="line">
              <a:avLst/>
            </a:prstGeom>
            <a:ln w="19050" cmpd="sng">
              <a:solidFill>
                <a:schemeClr val="bg1">
                  <a:lumMod val="65000"/>
                </a:schemeClr>
              </a:solidFill>
              <a:headEnd type="none"/>
              <a:tailEnd type="oval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47">
              <a:extLst>
                <a:ext uri="{FF2B5EF4-FFF2-40B4-BE49-F238E27FC236}">
                  <a16:creationId xmlns:a16="http://schemas.microsoft.com/office/drawing/2014/main" id="{7D13A159-C224-4AE6-8905-7B9E5D1A9C8A}"/>
                </a:ext>
              </a:extLst>
            </p:cNvPr>
            <p:cNvCxnSpPr>
              <a:cxnSpLocks/>
            </p:cNvCxnSpPr>
            <p:nvPr/>
          </p:nvCxnSpPr>
          <p:spPr>
            <a:xfrm>
              <a:off x="1380751" y="3841718"/>
              <a:ext cx="1260273" cy="0"/>
            </a:xfrm>
            <a:prstGeom prst="line">
              <a:avLst/>
            </a:prstGeom>
            <a:ln w="19050" cmpd="sng">
              <a:solidFill>
                <a:schemeClr val="bg1">
                  <a:lumMod val="65000"/>
                </a:schemeClr>
              </a:solidFill>
              <a:headEnd type="none"/>
              <a:tailEnd type="oval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47">
              <a:extLst>
                <a:ext uri="{FF2B5EF4-FFF2-40B4-BE49-F238E27FC236}">
                  <a16:creationId xmlns:a16="http://schemas.microsoft.com/office/drawing/2014/main" id="{C3C5C889-261C-4182-85F1-D6051E130E32}"/>
                </a:ext>
              </a:extLst>
            </p:cNvPr>
            <p:cNvCxnSpPr>
              <a:cxnSpLocks/>
            </p:cNvCxnSpPr>
            <p:nvPr/>
          </p:nvCxnSpPr>
          <p:spPr>
            <a:xfrm>
              <a:off x="1338609" y="4570211"/>
              <a:ext cx="1260273" cy="0"/>
            </a:xfrm>
            <a:prstGeom prst="line">
              <a:avLst/>
            </a:prstGeom>
            <a:ln w="19050" cmpd="sng">
              <a:solidFill>
                <a:schemeClr val="bg1">
                  <a:lumMod val="65000"/>
                </a:schemeClr>
              </a:solidFill>
              <a:headEnd type="none"/>
              <a:tailEnd type="oval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47">
              <a:extLst>
                <a:ext uri="{FF2B5EF4-FFF2-40B4-BE49-F238E27FC236}">
                  <a16:creationId xmlns:a16="http://schemas.microsoft.com/office/drawing/2014/main" id="{E26D56F8-AB45-4C74-9B8D-45093AD133C4}"/>
                </a:ext>
              </a:extLst>
            </p:cNvPr>
            <p:cNvCxnSpPr>
              <a:cxnSpLocks/>
            </p:cNvCxnSpPr>
            <p:nvPr/>
          </p:nvCxnSpPr>
          <p:spPr>
            <a:xfrm>
              <a:off x="1380751" y="3113225"/>
              <a:ext cx="1260273" cy="0"/>
            </a:xfrm>
            <a:prstGeom prst="line">
              <a:avLst/>
            </a:prstGeom>
            <a:ln w="19050" cmpd="sng">
              <a:solidFill>
                <a:schemeClr val="bg1">
                  <a:lumMod val="65000"/>
                </a:schemeClr>
              </a:solidFill>
              <a:headEnd type="none"/>
              <a:tailEnd type="oval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Connector 45">
            <a:extLst>
              <a:ext uri="{FF2B5EF4-FFF2-40B4-BE49-F238E27FC236}">
                <a16:creationId xmlns:a16="http://schemas.microsoft.com/office/drawing/2014/main" id="{1639CC4E-DE46-48FA-82FF-F3834CB81CBC}"/>
              </a:ext>
            </a:extLst>
          </p:cNvPr>
          <p:cNvCxnSpPr>
            <a:cxnSpLocks/>
          </p:cNvCxnSpPr>
          <p:nvPr/>
        </p:nvCxnSpPr>
        <p:spPr>
          <a:xfrm flipV="1">
            <a:off x="2314550" y="2182501"/>
            <a:ext cx="0" cy="2185478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Segnaposto contenuto 1">
            <a:extLst>
              <a:ext uri="{FF2B5EF4-FFF2-40B4-BE49-F238E27FC236}">
                <a16:creationId xmlns:a16="http://schemas.microsoft.com/office/drawing/2014/main" id="{E2485EFC-D7D0-431B-AD5A-6A012E352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29" y="5486721"/>
            <a:ext cx="11098301" cy="957581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728FA5"/>
                </a:solidFill>
              </a:rPr>
              <a:t>Cosa bisogna fare? Una </a:t>
            </a:r>
            <a:r>
              <a:rPr lang="it-IT" dirty="0">
                <a:solidFill>
                  <a:srgbClr val="1A415D"/>
                </a:solidFill>
              </a:rPr>
              <a:t>PRESENTAZIONE PPT DEL PROGETTO DI SPIN OFF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0A240F2-6FE0-46CF-8D93-1F2832C8D398}"/>
              </a:ext>
            </a:extLst>
          </p:cNvPr>
          <p:cNvCxnSpPr/>
          <p:nvPr/>
        </p:nvCxnSpPr>
        <p:spPr>
          <a:xfrm flipV="1">
            <a:off x="1294561" y="5378307"/>
            <a:ext cx="9528238" cy="424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Freeform 36">
            <a:extLst>
              <a:ext uri="{FF2B5EF4-FFF2-40B4-BE49-F238E27FC236}">
                <a16:creationId xmlns:a16="http://schemas.microsoft.com/office/drawing/2014/main" id="{3949B19A-28DC-41A8-9DC1-28DFDB9B7F74}"/>
              </a:ext>
            </a:extLst>
          </p:cNvPr>
          <p:cNvSpPr>
            <a:spLocks noEditPoints="1"/>
          </p:cNvSpPr>
          <p:nvPr/>
        </p:nvSpPr>
        <p:spPr bwMode="auto">
          <a:xfrm>
            <a:off x="848683" y="3106125"/>
            <a:ext cx="1052239" cy="1019126"/>
          </a:xfrm>
          <a:custGeom>
            <a:avLst/>
            <a:gdLst>
              <a:gd name="T0" fmla="*/ 367 w 484"/>
              <a:gd name="T1" fmla="*/ 1 h 469"/>
              <a:gd name="T2" fmla="*/ 367 w 484"/>
              <a:gd name="T3" fmla="*/ 10 h 469"/>
              <a:gd name="T4" fmla="*/ 331 w 484"/>
              <a:gd name="T5" fmla="*/ 45 h 469"/>
              <a:gd name="T6" fmla="*/ 162 w 484"/>
              <a:gd name="T7" fmla="*/ 44 h 469"/>
              <a:gd name="T8" fmla="*/ 118 w 484"/>
              <a:gd name="T9" fmla="*/ 89 h 469"/>
              <a:gd name="T10" fmla="*/ 118 w 484"/>
              <a:gd name="T11" fmla="*/ 79 h 469"/>
              <a:gd name="T12" fmla="*/ 482 w 484"/>
              <a:gd name="T13" fmla="*/ 263 h 469"/>
              <a:gd name="T14" fmla="*/ 436 w 484"/>
              <a:gd name="T15" fmla="*/ 127 h 469"/>
              <a:gd name="T16" fmla="*/ 256 w 484"/>
              <a:gd name="T17" fmla="*/ 246 h 469"/>
              <a:gd name="T18" fmla="*/ 263 w 484"/>
              <a:gd name="T19" fmla="*/ 283 h 469"/>
              <a:gd name="T20" fmla="*/ 307 w 484"/>
              <a:gd name="T21" fmla="*/ 220 h 469"/>
              <a:gd name="T22" fmla="*/ 291 w 484"/>
              <a:gd name="T23" fmla="*/ 347 h 469"/>
              <a:gd name="T24" fmla="*/ 310 w 484"/>
              <a:gd name="T25" fmla="*/ 451 h 469"/>
              <a:gd name="T26" fmla="*/ 365 w 484"/>
              <a:gd name="T27" fmla="*/ 347 h 469"/>
              <a:gd name="T28" fmla="*/ 402 w 484"/>
              <a:gd name="T29" fmla="*/ 469 h 469"/>
              <a:gd name="T30" fmla="*/ 423 w 484"/>
              <a:gd name="T31" fmla="*/ 450 h 469"/>
              <a:gd name="T32" fmla="*/ 446 w 484"/>
              <a:gd name="T33" fmla="*/ 343 h 469"/>
              <a:gd name="T34" fmla="*/ 449 w 484"/>
              <a:gd name="T35" fmla="*/ 274 h 469"/>
              <a:gd name="T36" fmla="*/ 470 w 484"/>
              <a:gd name="T37" fmla="*/ 283 h 469"/>
              <a:gd name="T38" fmla="*/ 464 w 484"/>
              <a:gd name="T39" fmla="*/ 274 h 469"/>
              <a:gd name="T40" fmla="*/ 419 w 484"/>
              <a:gd name="T41" fmla="*/ 179 h 469"/>
              <a:gd name="T42" fmla="*/ 436 w 484"/>
              <a:gd name="T43" fmla="*/ 338 h 469"/>
              <a:gd name="T44" fmla="*/ 411 w 484"/>
              <a:gd name="T45" fmla="*/ 343 h 469"/>
              <a:gd name="T46" fmla="*/ 414 w 484"/>
              <a:gd name="T47" fmla="*/ 450 h 469"/>
              <a:gd name="T48" fmla="*/ 402 w 484"/>
              <a:gd name="T49" fmla="*/ 464 h 469"/>
              <a:gd name="T50" fmla="*/ 377 w 484"/>
              <a:gd name="T51" fmla="*/ 342 h 469"/>
              <a:gd name="T52" fmla="*/ 356 w 484"/>
              <a:gd name="T53" fmla="*/ 342 h 469"/>
              <a:gd name="T54" fmla="*/ 319 w 484"/>
              <a:gd name="T55" fmla="*/ 450 h 469"/>
              <a:gd name="T56" fmla="*/ 320 w 484"/>
              <a:gd name="T57" fmla="*/ 433 h 469"/>
              <a:gd name="T58" fmla="*/ 321 w 484"/>
              <a:gd name="T59" fmla="*/ 340 h 469"/>
              <a:gd name="T60" fmla="*/ 323 w 484"/>
              <a:gd name="T61" fmla="*/ 182 h 469"/>
              <a:gd name="T62" fmla="*/ 276 w 484"/>
              <a:gd name="T63" fmla="*/ 270 h 469"/>
              <a:gd name="T64" fmla="*/ 260 w 484"/>
              <a:gd name="T65" fmla="*/ 265 h 469"/>
              <a:gd name="T66" fmla="*/ 305 w 484"/>
              <a:gd name="T67" fmla="*/ 131 h 469"/>
              <a:gd name="T68" fmla="*/ 468 w 484"/>
              <a:gd name="T69" fmla="*/ 248 h 469"/>
              <a:gd name="T70" fmla="*/ 473 w 484"/>
              <a:gd name="T71" fmla="*/ 265 h 469"/>
              <a:gd name="T72" fmla="*/ 228 w 484"/>
              <a:gd name="T73" fmla="*/ 246 h 469"/>
              <a:gd name="T74" fmla="*/ 48 w 484"/>
              <a:gd name="T75" fmla="*/ 127 h 469"/>
              <a:gd name="T76" fmla="*/ 2 w 484"/>
              <a:gd name="T77" fmla="*/ 263 h 469"/>
              <a:gd name="T78" fmla="*/ 36 w 484"/>
              <a:gd name="T79" fmla="*/ 274 h 469"/>
              <a:gd name="T80" fmla="*/ 61 w 484"/>
              <a:gd name="T81" fmla="*/ 451 h 469"/>
              <a:gd name="T82" fmla="*/ 118 w 484"/>
              <a:gd name="T83" fmla="*/ 332 h 469"/>
              <a:gd name="T84" fmla="*/ 153 w 484"/>
              <a:gd name="T85" fmla="*/ 469 h 469"/>
              <a:gd name="T86" fmla="*/ 168 w 484"/>
              <a:gd name="T87" fmla="*/ 204 h 469"/>
              <a:gd name="T88" fmla="*/ 222 w 484"/>
              <a:gd name="T89" fmla="*/ 283 h 469"/>
              <a:gd name="T90" fmla="*/ 219 w 484"/>
              <a:gd name="T91" fmla="*/ 274 h 469"/>
              <a:gd name="T92" fmla="*/ 162 w 484"/>
              <a:gd name="T93" fmla="*/ 176 h 469"/>
              <a:gd name="T94" fmla="*/ 164 w 484"/>
              <a:gd name="T95" fmla="*/ 408 h 469"/>
              <a:gd name="T96" fmla="*/ 165 w 484"/>
              <a:gd name="T97" fmla="*/ 450 h 469"/>
              <a:gd name="T98" fmla="*/ 153 w 484"/>
              <a:gd name="T99" fmla="*/ 459 h 469"/>
              <a:gd name="T100" fmla="*/ 118 w 484"/>
              <a:gd name="T101" fmla="*/ 287 h 469"/>
              <a:gd name="T102" fmla="*/ 83 w 484"/>
              <a:gd name="T103" fmla="*/ 459 h 469"/>
              <a:gd name="T104" fmla="*/ 71 w 484"/>
              <a:gd name="T105" fmla="*/ 439 h 469"/>
              <a:gd name="T106" fmla="*/ 77 w 484"/>
              <a:gd name="T107" fmla="*/ 181 h 469"/>
              <a:gd name="T108" fmla="*/ 27 w 484"/>
              <a:gd name="T109" fmla="*/ 270 h 469"/>
              <a:gd name="T110" fmla="*/ 11 w 484"/>
              <a:gd name="T111" fmla="*/ 265 h 469"/>
              <a:gd name="T112" fmla="*/ 17 w 484"/>
              <a:gd name="T113" fmla="*/ 249 h 469"/>
              <a:gd name="T114" fmla="*/ 179 w 484"/>
              <a:gd name="T115" fmla="*/ 131 h 469"/>
              <a:gd name="T116" fmla="*/ 225 w 484"/>
              <a:gd name="T117" fmla="*/ 265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4" h="469">
                <a:moveTo>
                  <a:pt x="367" y="90"/>
                </a:moveTo>
                <a:cubicBezTo>
                  <a:pt x="391" y="90"/>
                  <a:pt x="411" y="70"/>
                  <a:pt x="411" y="45"/>
                </a:cubicBezTo>
                <a:cubicBezTo>
                  <a:pt x="411" y="21"/>
                  <a:pt x="391" y="1"/>
                  <a:pt x="367" y="1"/>
                </a:cubicBezTo>
                <a:cubicBezTo>
                  <a:pt x="342" y="1"/>
                  <a:pt x="322" y="21"/>
                  <a:pt x="322" y="45"/>
                </a:cubicBezTo>
                <a:cubicBezTo>
                  <a:pt x="322" y="70"/>
                  <a:pt x="342" y="90"/>
                  <a:pt x="367" y="90"/>
                </a:cubicBezTo>
                <a:close/>
                <a:moveTo>
                  <a:pt x="367" y="10"/>
                </a:moveTo>
                <a:cubicBezTo>
                  <a:pt x="386" y="10"/>
                  <a:pt x="402" y="26"/>
                  <a:pt x="402" y="45"/>
                </a:cubicBezTo>
                <a:cubicBezTo>
                  <a:pt x="402" y="64"/>
                  <a:pt x="386" y="80"/>
                  <a:pt x="367" y="80"/>
                </a:cubicBezTo>
                <a:cubicBezTo>
                  <a:pt x="347" y="80"/>
                  <a:pt x="331" y="64"/>
                  <a:pt x="331" y="45"/>
                </a:cubicBezTo>
                <a:cubicBezTo>
                  <a:pt x="331" y="26"/>
                  <a:pt x="347" y="10"/>
                  <a:pt x="367" y="10"/>
                </a:cubicBezTo>
                <a:close/>
                <a:moveTo>
                  <a:pt x="118" y="89"/>
                </a:moveTo>
                <a:cubicBezTo>
                  <a:pt x="142" y="89"/>
                  <a:pt x="162" y="69"/>
                  <a:pt x="162" y="44"/>
                </a:cubicBezTo>
                <a:cubicBezTo>
                  <a:pt x="162" y="20"/>
                  <a:pt x="142" y="0"/>
                  <a:pt x="118" y="0"/>
                </a:cubicBezTo>
                <a:cubicBezTo>
                  <a:pt x="93" y="0"/>
                  <a:pt x="74" y="20"/>
                  <a:pt x="74" y="44"/>
                </a:cubicBezTo>
                <a:cubicBezTo>
                  <a:pt x="74" y="69"/>
                  <a:pt x="93" y="89"/>
                  <a:pt x="118" y="89"/>
                </a:cubicBezTo>
                <a:close/>
                <a:moveTo>
                  <a:pt x="118" y="9"/>
                </a:moveTo>
                <a:cubicBezTo>
                  <a:pt x="137" y="9"/>
                  <a:pt x="153" y="25"/>
                  <a:pt x="153" y="44"/>
                </a:cubicBezTo>
                <a:cubicBezTo>
                  <a:pt x="153" y="64"/>
                  <a:pt x="137" y="79"/>
                  <a:pt x="118" y="79"/>
                </a:cubicBezTo>
                <a:cubicBezTo>
                  <a:pt x="99" y="79"/>
                  <a:pt x="83" y="64"/>
                  <a:pt x="83" y="44"/>
                </a:cubicBezTo>
                <a:cubicBezTo>
                  <a:pt x="83" y="25"/>
                  <a:pt x="99" y="9"/>
                  <a:pt x="118" y="9"/>
                </a:cubicBezTo>
                <a:close/>
                <a:moveTo>
                  <a:pt x="482" y="263"/>
                </a:moveTo>
                <a:cubicBezTo>
                  <a:pt x="482" y="262"/>
                  <a:pt x="482" y="262"/>
                  <a:pt x="482" y="262"/>
                </a:cubicBezTo>
                <a:cubicBezTo>
                  <a:pt x="481" y="261"/>
                  <a:pt x="479" y="254"/>
                  <a:pt x="477" y="246"/>
                </a:cubicBezTo>
                <a:cubicBezTo>
                  <a:pt x="465" y="211"/>
                  <a:pt x="442" y="140"/>
                  <a:pt x="436" y="127"/>
                </a:cubicBezTo>
                <a:cubicBezTo>
                  <a:pt x="427" y="107"/>
                  <a:pt x="406" y="99"/>
                  <a:pt x="367" y="99"/>
                </a:cubicBezTo>
                <a:cubicBezTo>
                  <a:pt x="327" y="99"/>
                  <a:pt x="306" y="107"/>
                  <a:pt x="297" y="127"/>
                </a:cubicBezTo>
                <a:cubicBezTo>
                  <a:pt x="291" y="140"/>
                  <a:pt x="268" y="211"/>
                  <a:pt x="256" y="246"/>
                </a:cubicBezTo>
                <a:cubicBezTo>
                  <a:pt x="254" y="254"/>
                  <a:pt x="252" y="261"/>
                  <a:pt x="251" y="262"/>
                </a:cubicBezTo>
                <a:cubicBezTo>
                  <a:pt x="251" y="262"/>
                  <a:pt x="251" y="262"/>
                  <a:pt x="251" y="263"/>
                </a:cubicBezTo>
                <a:cubicBezTo>
                  <a:pt x="249" y="271"/>
                  <a:pt x="254" y="280"/>
                  <a:pt x="263" y="283"/>
                </a:cubicBezTo>
                <a:cubicBezTo>
                  <a:pt x="265" y="283"/>
                  <a:pt x="267" y="284"/>
                  <a:pt x="269" y="284"/>
                </a:cubicBezTo>
                <a:cubicBezTo>
                  <a:pt x="276" y="284"/>
                  <a:pt x="282" y="280"/>
                  <a:pt x="284" y="274"/>
                </a:cubicBezTo>
                <a:cubicBezTo>
                  <a:pt x="307" y="220"/>
                  <a:pt x="307" y="220"/>
                  <a:pt x="307" y="220"/>
                </a:cubicBezTo>
                <a:cubicBezTo>
                  <a:pt x="287" y="342"/>
                  <a:pt x="287" y="342"/>
                  <a:pt x="287" y="342"/>
                </a:cubicBezTo>
                <a:cubicBezTo>
                  <a:pt x="287" y="343"/>
                  <a:pt x="287" y="345"/>
                  <a:pt x="288" y="346"/>
                </a:cubicBezTo>
                <a:cubicBezTo>
                  <a:pt x="289" y="347"/>
                  <a:pt x="290" y="347"/>
                  <a:pt x="291" y="347"/>
                </a:cubicBezTo>
                <a:cubicBezTo>
                  <a:pt x="313" y="347"/>
                  <a:pt x="313" y="347"/>
                  <a:pt x="313" y="347"/>
                </a:cubicBezTo>
                <a:cubicBezTo>
                  <a:pt x="312" y="379"/>
                  <a:pt x="310" y="446"/>
                  <a:pt x="310" y="450"/>
                </a:cubicBezTo>
                <a:cubicBezTo>
                  <a:pt x="310" y="450"/>
                  <a:pt x="310" y="450"/>
                  <a:pt x="310" y="451"/>
                </a:cubicBezTo>
                <a:cubicBezTo>
                  <a:pt x="311" y="461"/>
                  <a:pt x="320" y="469"/>
                  <a:pt x="331" y="469"/>
                </a:cubicBezTo>
                <a:cubicBezTo>
                  <a:pt x="342" y="469"/>
                  <a:pt x="352" y="461"/>
                  <a:pt x="353" y="451"/>
                </a:cubicBezTo>
                <a:cubicBezTo>
                  <a:pt x="365" y="347"/>
                  <a:pt x="365" y="347"/>
                  <a:pt x="365" y="347"/>
                </a:cubicBezTo>
                <a:cubicBezTo>
                  <a:pt x="368" y="347"/>
                  <a:pt x="368" y="347"/>
                  <a:pt x="368" y="347"/>
                </a:cubicBezTo>
                <a:cubicBezTo>
                  <a:pt x="380" y="451"/>
                  <a:pt x="380" y="451"/>
                  <a:pt x="380" y="451"/>
                </a:cubicBezTo>
                <a:cubicBezTo>
                  <a:pt x="381" y="461"/>
                  <a:pt x="391" y="469"/>
                  <a:pt x="402" y="469"/>
                </a:cubicBezTo>
                <a:cubicBezTo>
                  <a:pt x="402" y="469"/>
                  <a:pt x="402" y="469"/>
                  <a:pt x="402" y="469"/>
                </a:cubicBezTo>
                <a:cubicBezTo>
                  <a:pt x="413" y="469"/>
                  <a:pt x="422" y="461"/>
                  <a:pt x="423" y="451"/>
                </a:cubicBezTo>
                <a:cubicBezTo>
                  <a:pt x="423" y="450"/>
                  <a:pt x="423" y="450"/>
                  <a:pt x="423" y="450"/>
                </a:cubicBezTo>
                <a:cubicBezTo>
                  <a:pt x="423" y="446"/>
                  <a:pt x="421" y="379"/>
                  <a:pt x="420" y="347"/>
                </a:cubicBezTo>
                <a:cubicBezTo>
                  <a:pt x="442" y="347"/>
                  <a:pt x="442" y="347"/>
                  <a:pt x="442" y="347"/>
                </a:cubicBezTo>
                <a:cubicBezTo>
                  <a:pt x="444" y="347"/>
                  <a:pt x="446" y="345"/>
                  <a:pt x="446" y="343"/>
                </a:cubicBezTo>
                <a:cubicBezTo>
                  <a:pt x="446" y="342"/>
                  <a:pt x="446" y="342"/>
                  <a:pt x="446" y="341"/>
                </a:cubicBezTo>
                <a:cubicBezTo>
                  <a:pt x="426" y="220"/>
                  <a:pt x="426" y="220"/>
                  <a:pt x="426" y="220"/>
                </a:cubicBezTo>
                <a:cubicBezTo>
                  <a:pt x="449" y="274"/>
                  <a:pt x="449" y="274"/>
                  <a:pt x="449" y="274"/>
                </a:cubicBezTo>
                <a:cubicBezTo>
                  <a:pt x="451" y="280"/>
                  <a:pt x="457" y="284"/>
                  <a:pt x="464" y="284"/>
                </a:cubicBezTo>
                <a:cubicBezTo>
                  <a:pt x="464" y="284"/>
                  <a:pt x="464" y="284"/>
                  <a:pt x="464" y="284"/>
                </a:cubicBezTo>
                <a:cubicBezTo>
                  <a:pt x="466" y="284"/>
                  <a:pt x="468" y="283"/>
                  <a:pt x="470" y="283"/>
                </a:cubicBezTo>
                <a:cubicBezTo>
                  <a:pt x="479" y="280"/>
                  <a:pt x="484" y="271"/>
                  <a:pt x="482" y="263"/>
                </a:cubicBezTo>
                <a:close/>
                <a:moveTo>
                  <a:pt x="467" y="274"/>
                </a:moveTo>
                <a:cubicBezTo>
                  <a:pt x="466" y="274"/>
                  <a:pt x="465" y="274"/>
                  <a:pt x="464" y="274"/>
                </a:cubicBezTo>
                <a:cubicBezTo>
                  <a:pt x="464" y="274"/>
                  <a:pt x="464" y="274"/>
                  <a:pt x="464" y="274"/>
                </a:cubicBezTo>
                <a:cubicBezTo>
                  <a:pt x="461" y="274"/>
                  <a:pt x="458" y="273"/>
                  <a:pt x="457" y="270"/>
                </a:cubicBezTo>
                <a:cubicBezTo>
                  <a:pt x="419" y="179"/>
                  <a:pt x="419" y="179"/>
                  <a:pt x="419" y="179"/>
                </a:cubicBezTo>
                <a:cubicBezTo>
                  <a:pt x="418" y="177"/>
                  <a:pt x="415" y="176"/>
                  <a:pt x="413" y="176"/>
                </a:cubicBezTo>
                <a:cubicBezTo>
                  <a:pt x="411" y="177"/>
                  <a:pt x="409" y="179"/>
                  <a:pt x="410" y="182"/>
                </a:cubicBezTo>
                <a:cubicBezTo>
                  <a:pt x="436" y="338"/>
                  <a:pt x="436" y="338"/>
                  <a:pt x="436" y="338"/>
                </a:cubicBezTo>
                <a:cubicBezTo>
                  <a:pt x="416" y="338"/>
                  <a:pt x="416" y="338"/>
                  <a:pt x="416" y="338"/>
                </a:cubicBezTo>
                <a:cubicBezTo>
                  <a:pt x="414" y="338"/>
                  <a:pt x="413" y="339"/>
                  <a:pt x="412" y="340"/>
                </a:cubicBezTo>
                <a:cubicBezTo>
                  <a:pt x="411" y="340"/>
                  <a:pt x="411" y="342"/>
                  <a:pt x="411" y="343"/>
                </a:cubicBezTo>
                <a:cubicBezTo>
                  <a:pt x="411" y="343"/>
                  <a:pt x="412" y="370"/>
                  <a:pt x="412" y="397"/>
                </a:cubicBezTo>
                <a:cubicBezTo>
                  <a:pt x="413" y="410"/>
                  <a:pt x="413" y="423"/>
                  <a:pt x="413" y="433"/>
                </a:cubicBezTo>
                <a:cubicBezTo>
                  <a:pt x="414" y="443"/>
                  <a:pt x="414" y="447"/>
                  <a:pt x="414" y="450"/>
                </a:cubicBezTo>
                <a:cubicBezTo>
                  <a:pt x="414" y="450"/>
                  <a:pt x="414" y="450"/>
                  <a:pt x="414" y="450"/>
                </a:cubicBezTo>
                <a:cubicBezTo>
                  <a:pt x="413" y="455"/>
                  <a:pt x="408" y="459"/>
                  <a:pt x="402" y="459"/>
                </a:cubicBezTo>
                <a:cubicBezTo>
                  <a:pt x="402" y="464"/>
                  <a:pt x="402" y="464"/>
                  <a:pt x="402" y="464"/>
                </a:cubicBezTo>
                <a:cubicBezTo>
                  <a:pt x="402" y="459"/>
                  <a:pt x="402" y="459"/>
                  <a:pt x="402" y="459"/>
                </a:cubicBezTo>
                <a:cubicBezTo>
                  <a:pt x="396" y="459"/>
                  <a:pt x="390" y="455"/>
                  <a:pt x="390" y="450"/>
                </a:cubicBezTo>
                <a:cubicBezTo>
                  <a:pt x="377" y="342"/>
                  <a:pt x="377" y="342"/>
                  <a:pt x="377" y="342"/>
                </a:cubicBezTo>
                <a:cubicBezTo>
                  <a:pt x="377" y="340"/>
                  <a:pt x="375" y="338"/>
                  <a:pt x="372" y="338"/>
                </a:cubicBezTo>
                <a:cubicBezTo>
                  <a:pt x="361" y="338"/>
                  <a:pt x="361" y="338"/>
                  <a:pt x="361" y="338"/>
                </a:cubicBezTo>
                <a:cubicBezTo>
                  <a:pt x="358" y="338"/>
                  <a:pt x="356" y="340"/>
                  <a:pt x="356" y="342"/>
                </a:cubicBezTo>
                <a:cubicBezTo>
                  <a:pt x="343" y="450"/>
                  <a:pt x="343" y="450"/>
                  <a:pt x="343" y="450"/>
                </a:cubicBezTo>
                <a:cubicBezTo>
                  <a:pt x="343" y="455"/>
                  <a:pt x="338" y="459"/>
                  <a:pt x="331" y="459"/>
                </a:cubicBezTo>
                <a:cubicBezTo>
                  <a:pt x="325" y="459"/>
                  <a:pt x="320" y="455"/>
                  <a:pt x="319" y="450"/>
                </a:cubicBezTo>
                <a:cubicBezTo>
                  <a:pt x="319" y="450"/>
                  <a:pt x="319" y="450"/>
                  <a:pt x="319" y="450"/>
                </a:cubicBezTo>
                <a:cubicBezTo>
                  <a:pt x="319" y="449"/>
                  <a:pt x="319" y="447"/>
                  <a:pt x="319" y="446"/>
                </a:cubicBezTo>
                <a:cubicBezTo>
                  <a:pt x="319" y="443"/>
                  <a:pt x="320" y="439"/>
                  <a:pt x="320" y="433"/>
                </a:cubicBezTo>
                <a:cubicBezTo>
                  <a:pt x="320" y="423"/>
                  <a:pt x="320" y="410"/>
                  <a:pt x="321" y="397"/>
                </a:cubicBezTo>
                <a:cubicBezTo>
                  <a:pt x="321" y="370"/>
                  <a:pt x="322" y="343"/>
                  <a:pt x="322" y="343"/>
                </a:cubicBezTo>
                <a:cubicBezTo>
                  <a:pt x="322" y="342"/>
                  <a:pt x="322" y="340"/>
                  <a:pt x="321" y="340"/>
                </a:cubicBezTo>
                <a:cubicBezTo>
                  <a:pt x="320" y="339"/>
                  <a:pt x="319" y="338"/>
                  <a:pt x="317" y="338"/>
                </a:cubicBezTo>
                <a:cubicBezTo>
                  <a:pt x="297" y="338"/>
                  <a:pt x="297" y="338"/>
                  <a:pt x="297" y="338"/>
                </a:cubicBezTo>
                <a:cubicBezTo>
                  <a:pt x="323" y="182"/>
                  <a:pt x="323" y="182"/>
                  <a:pt x="323" y="182"/>
                </a:cubicBezTo>
                <a:cubicBezTo>
                  <a:pt x="324" y="179"/>
                  <a:pt x="322" y="177"/>
                  <a:pt x="320" y="176"/>
                </a:cubicBezTo>
                <a:cubicBezTo>
                  <a:pt x="318" y="176"/>
                  <a:pt x="315" y="177"/>
                  <a:pt x="314" y="179"/>
                </a:cubicBezTo>
                <a:cubicBezTo>
                  <a:pt x="276" y="270"/>
                  <a:pt x="276" y="270"/>
                  <a:pt x="276" y="270"/>
                </a:cubicBezTo>
                <a:cubicBezTo>
                  <a:pt x="274" y="273"/>
                  <a:pt x="270" y="275"/>
                  <a:pt x="266" y="274"/>
                </a:cubicBezTo>
                <a:cubicBezTo>
                  <a:pt x="262" y="272"/>
                  <a:pt x="259" y="268"/>
                  <a:pt x="260" y="265"/>
                </a:cubicBezTo>
                <a:cubicBezTo>
                  <a:pt x="260" y="265"/>
                  <a:pt x="260" y="265"/>
                  <a:pt x="260" y="265"/>
                </a:cubicBezTo>
                <a:cubicBezTo>
                  <a:pt x="260" y="264"/>
                  <a:pt x="261" y="263"/>
                  <a:pt x="261" y="261"/>
                </a:cubicBezTo>
                <a:cubicBezTo>
                  <a:pt x="262" y="258"/>
                  <a:pt x="264" y="254"/>
                  <a:pt x="265" y="249"/>
                </a:cubicBezTo>
                <a:cubicBezTo>
                  <a:pt x="276" y="217"/>
                  <a:pt x="300" y="143"/>
                  <a:pt x="305" y="131"/>
                </a:cubicBezTo>
                <a:cubicBezTo>
                  <a:pt x="311" y="120"/>
                  <a:pt x="322" y="108"/>
                  <a:pt x="367" y="108"/>
                </a:cubicBezTo>
                <a:cubicBezTo>
                  <a:pt x="411" y="108"/>
                  <a:pt x="422" y="120"/>
                  <a:pt x="428" y="131"/>
                </a:cubicBezTo>
                <a:cubicBezTo>
                  <a:pt x="433" y="143"/>
                  <a:pt x="457" y="217"/>
                  <a:pt x="468" y="248"/>
                </a:cubicBezTo>
                <a:cubicBezTo>
                  <a:pt x="469" y="254"/>
                  <a:pt x="471" y="258"/>
                  <a:pt x="472" y="261"/>
                </a:cubicBezTo>
                <a:cubicBezTo>
                  <a:pt x="472" y="262"/>
                  <a:pt x="473" y="264"/>
                  <a:pt x="473" y="265"/>
                </a:cubicBezTo>
                <a:cubicBezTo>
                  <a:pt x="473" y="265"/>
                  <a:pt x="473" y="265"/>
                  <a:pt x="473" y="265"/>
                </a:cubicBezTo>
                <a:cubicBezTo>
                  <a:pt x="474" y="268"/>
                  <a:pt x="471" y="272"/>
                  <a:pt x="467" y="274"/>
                </a:cubicBezTo>
                <a:close/>
                <a:moveTo>
                  <a:pt x="233" y="262"/>
                </a:moveTo>
                <a:cubicBezTo>
                  <a:pt x="233" y="261"/>
                  <a:pt x="231" y="254"/>
                  <a:pt x="228" y="246"/>
                </a:cubicBezTo>
                <a:cubicBezTo>
                  <a:pt x="217" y="211"/>
                  <a:pt x="194" y="140"/>
                  <a:pt x="188" y="127"/>
                </a:cubicBezTo>
                <a:cubicBezTo>
                  <a:pt x="178" y="107"/>
                  <a:pt x="157" y="99"/>
                  <a:pt x="118" y="99"/>
                </a:cubicBezTo>
                <a:cubicBezTo>
                  <a:pt x="79" y="99"/>
                  <a:pt x="58" y="107"/>
                  <a:pt x="48" y="127"/>
                </a:cubicBezTo>
                <a:cubicBezTo>
                  <a:pt x="42" y="140"/>
                  <a:pt x="19" y="211"/>
                  <a:pt x="8" y="246"/>
                </a:cubicBezTo>
                <a:cubicBezTo>
                  <a:pt x="5" y="254"/>
                  <a:pt x="3" y="261"/>
                  <a:pt x="3" y="262"/>
                </a:cubicBezTo>
                <a:cubicBezTo>
                  <a:pt x="2" y="262"/>
                  <a:pt x="2" y="262"/>
                  <a:pt x="2" y="263"/>
                </a:cubicBezTo>
                <a:cubicBezTo>
                  <a:pt x="0" y="271"/>
                  <a:pt x="5" y="280"/>
                  <a:pt x="14" y="283"/>
                </a:cubicBezTo>
                <a:cubicBezTo>
                  <a:pt x="16" y="283"/>
                  <a:pt x="18" y="284"/>
                  <a:pt x="20" y="284"/>
                </a:cubicBezTo>
                <a:cubicBezTo>
                  <a:pt x="27" y="284"/>
                  <a:pt x="33" y="280"/>
                  <a:pt x="36" y="274"/>
                </a:cubicBezTo>
                <a:cubicBezTo>
                  <a:pt x="68" y="204"/>
                  <a:pt x="68" y="204"/>
                  <a:pt x="68" y="204"/>
                </a:cubicBezTo>
                <a:cubicBezTo>
                  <a:pt x="65" y="298"/>
                  <a:pt x="62" y="443"/>
                  <a:pt x="61" y="450"/>
                </a:cubicBezTo>
                <a:cubicBezTo>
                  <a:pt x="61" y="450"/>
                  <a:pt x="61" y="450"/>
                  <a:pt x="61" y="451"/>
                </a:cubicBezTo>
                <a:cubicBezTo>
                  <a:pt x="62" y="461"/>
                  <a:pt x="71" y="469"/>
                  <a:pt x="83" y="469"/>
                </a:cubicBezTo>
                <a:cubicBezTo>
                  <a:pt x="94" y="469"/>
                  <a:pt x="103" y="461"/>
                  <a:pt x="104" y="451"/>
                </a:cubicBezTo>
                <a:cubicBezTo>
                  <a:pt x="118" y="332"/>
                  <a:pt x="118" y="332"/>
                  <a:pt x="118" y="332"/>
                </a:cubicBezTo>
                <a:cubicBezTo>
                  <a:pt x="132" y="451"/>
                  <a:pt x="132" y="451"/>
                  <a:pt x="132" y="451"/>
                </a:cubicBezTo>
                <a:cubicBezTo>
                  <a:pt x="133" y="461"/>
                  <a:pt x="142" y="469"/>
                  <a:pt x="153" y="469"/>
                </a:cubicBezTo>
                <a:cubicBezTo>
                  <a:pt x="153" y="469"/>
                  <a:pt x="153" y="469"/>
                  <a:pt x="153" y="469"/>
                </a:cubicBezTo>
                <a:cubicBezTo>
                  <a:pt x="165" y="469"/>
                  <a:pt x="174" y="461"/>
                  <a:pt x="175" y="451"/>
                </a:cubicBezTo>
                <a:cubicBezTo>
                  <a:pt x="175" y="450"/>
                  <a:pt x="175" y="450"/>
                  <a:pt x="175" y="450"/>
                </a:cubicBezTo>
                <a:cubicBezTo>
                  <a:pt x="174" y="443"/>
                  <a:pt x="171" y="298"/>
                  <a:pt x="168" y="204"/>
                </a:cubicBezTo>
                <a:cubicBezTo>
                  <a:pt x="200" y="274"/>
                  <a:pt x="200" y="274"/>
                  <a:pt x="200" y="274"/>
                </a:cubicBezTo>
                <a:cubicBezTo>
                  <a:pt x="203" y="280"/>
                  <a:pt x="209" y="284"/>
                  <a:pt x="216" y="284"/>
                </a:cubicBezTo>
                <a:cubicBezTo>
                  <a:pt x="218" y="284"/>
                  <a:pt x="220" y="283"/>
                  <a:pt x="222" y="283"/>
                </a:cubicBezTo>
                <a:cubicBezTo>
                  <a:pt x="230" y="280"/>
                  <a:pt x="236" y="271"/>
                  <a:pt x="234" y="263"/>
                </a:cubicBezTo>
                <a:cubicBezTo>
                  <a:pt x="234" y="262"/>
                  <a:pt x="233" y="262"/>
                  <a:pt x="233" y="262"/>
                </a:cubicBezTo>
                <a:close/>
                <a:moveTo>
                  <a:pt x="219" y="274"/>
                </a:moveTo>
                <a:cubicBezTo>
                  <a:pt x="215" y="275"/>
                  <a:pt x="210" y="274"/>
                  <a:pt x="209" y="270"/>
                </a:cubicBezTo>
                <a:cubicBezTo>
                  <a:pt x="167" y="179"/>
                  <a:pt x="167" y="179"/>
                  <a:pt x="167" y="179"/>
                </a:cubicBezTo>
                <a:cubicBezTo>
                  <a:pt x="167" y="177"/>
                  <a:pt x="164" y="176"/>
                  <a:pt x="162" y="176"/>
                </a:cubicBezTo>
                <a:cubicBezTo>
                  <a:pt x="160" y="177"/>
                  <a:pt x="158" y="179"/>
                  <a:pt x="158" y="181"/>
                </a:cubicBezTo>
                <a:cubicBezTo>
                  <a:pt x="158" y="181"/>
                  <a:pt x="160" y="248"/>
                  <a:pt x="162" y="316"/>
                </a:cubicBezTo>
                <a:cubicBezTo>
                  <a:pt x="163" y="349"/>
                  <a:pt x="163" y="383"/>
                  <a:pt x="164" y="408"/>
                </a:cubicBezTo>
                <a:cubicBezTo>
                  <a:pt x="164" y="421"/>
                  <a:pt x="165" y="431"/>
                  <a:pt x="165" y="439"/>
                </a:cubicBezTo>
                <a:cubicBezTo>
                  <a:pt x="165" y="444"/>
                  <a:pt x="165" y="448"/>
                  <a:pt x="165" y="450"/>
                </a:cubicBezTo>
                <a:cubicBezTo>
                  <a:pt x="165" y="450"/>
                  <a:pt x="165" y="450"/>
                  <a:pt x="165" y="450"/>
                </a:cubicBezTo>
                <a:cubicBezTo>
                  <a:pt x="165" y="455"/>
                  <a:pt x="160" y="459"/>
                  <a:pt x="153" y="459"/>
                </a:cubicBezTo>
                <a:cubicBezTo>
                  <a:pt x="153" y="464"/>
                  <a:pt x="153" y="464"/>
                  <a:pt x="153" y="464"/>
                </a:cubicBezTo>
                <a:cubicBezTo>
                  <a:pt x="153" y="459"/>
                  <a:pt x="153" y="459"/>
                  <a:pt x="153" y="459"/>
                </a:cubicBezTo>
                <a:cubicBezTo>
                  <a:pt x="147" y="459"/>
                  <a:pt x="142" y="455"/>
                  <a:pt x="141" y="450"/>
                </a:cubicBezTo>
                <a:cubicBezTo>
                  <a:pt x="123" y="292"/>
                  <a:pt x="123" y="292"/>
                  <a:pt x="123" y="292"/>
                </a:cubicBezTo>
                <a:cubicBezTo>
                  <a:pt x="122" y="289"/>
                  <a:pt x="120" y="287"/>
                  <a:pt x="118" y="287"/>
                </a:cubicBezTo>
                <a:cubicBezTo>
                  <a:pt x="116" y="287"/>
                  <a:pt x="114" y="289"/>
                  <a:pt x="113" y="292"/>
                </a:cubicBezTo>
                <a:cubicBezTo>
                  <a:pt x="95" y="450"/>
                  <a:pt x="95" y="450"/>
                  <a:pt x="95" y="450"/>
                </a:cubicBezTo>
                <a:cubicBezTo>
                  <a:pt x="94" y="455"/>
                  <a:pt x="89" y="459"/>
                  <a:pt x="83" y="459"/>
                </a:cubicBezTo>
                <a:cubicBezTo>
                  <a:pt x="76" y="459"/>
                  <a:pt x="71" y="455"/>
                  <a:pt x="71" y="450"/>
                </a:cubicBezTo>
                <a:cubicBezTo>
                  <a:pt x="71" y="449"/>
                  <a:pt x="71" y="448"/>
                  <a:pt x="71" y="447"/>
                </a:cubicBezTo>
                <a:cubicBezTo>
                  <a:pt x="71" y="445"/>
                  <a:pt x="71" y="442"/>
                  <a:pt x="71" y="439"/>
                </a:cubicBezTo>
                <a:cubicBezTo>
                  <a:pt x="71" y="431"/>
                  <a:pt x="71" y="421"/>
                  <a:pt x="72" y="408"/>
                </a:cubicBezTo>
                <a:cubicBezTo>
                  <a:pt x="72" y="383"/>
                  <a:pt x="73" y="349"/>
                  <a:pt x="74" y="316"/>
                </a:cubicBezTo>
                <a:cubicBezTo>
                  <a:pt x="76" y="248"/>
                  <a:pt x="77" y="181"/>
                  <a:pt x="77" y="181"/>
                </a:cubicBezTo>
                <a:cubicBezTo>
                  <a:pt x="78" y="179"/>
                  <a:pt x="76" y="177"/>
                  <a:pt x="74" y="176"/>
                </a:cubicBezTo>
                <a:cubicBezTo>
                  <a:pt x="72" y="176"/>
                  <a:pt x="69" y="177"/>
                  <a:pt x="68" y="179"/>
                </a:cubicBezTo>
                <a:cubicBezTo>
                  <a:pt x="27" y="270"/>
                  <a:pt x="27" y="270"/>
                  <a:pt x="27" y="270"/>
                </a:cubicBezTo>
                <a:cubicBezTo>
                  <a:pt x="26" y="273"/>
                  <a:pt x="23" y="274"/>
                  <a:pt x="20" y="274"/>
                </a:cubicBezTo>
                <a:cubicBezTo>
                  <a:pt x="19" y="274"/>
                  <a:pt x="18" y="274"/>
                  <a:pt x="17" y="274"/>
                </a:cubicBezTo>
                <a:cubicBezTo>
                  <a:pt x="13" y="272"/>
                  <a:pt x="11" y="268"/>
                  <a:pt x="11" y="265"/>
                </a:cubicBezTo>
                <a:cubicBezTo>
                  <a:pt x="11" y="265"/>
                  <a:pt x="11" y="265"/>
                  <a:pt x="11" y="265"/>
                </a:cubicBezTo>
                <a:cubicBezTo>
                  <a:pt x="12" y="264"/>
                  <a:pt x="12" y="263"/>
                  <a:pt x="13" y="261"/>
                </a:cubicBezTo>
                <a:cubicBezTo>
                  <a:pt x="14" y="258"/>
                  <a:pt x="15" y="254"/>
                  <a:pt x="17" y="249"/>
                </a:cubicBezTo>
                <a:cubicBezTo>
                  <a:pt x="27" y="217"/>
                  <a:pt x="51" y="143"/>
                  <a:pt x="57" y="131"/>
                </a:cubicBezTo>
                <a:cubicBezTo>
                  <a:pt x="62" y="120"/>
                  <a:pt x="74" y="108"/>
                  <a:pt x="118" y="108"/>
                </a:cubicBezTo>
                <a:cubicBezTo>
                  <a:pt x="162" y="108"/>
                  <a:pt x="174" y="120"/>
                  <a:pt x="179" y="131"/>
                </a:cubicBezTo>
                <a:cubicBezTo>
                  <a:pt x="185" y="143"/>
                  <a:pt x="209" y="217"/>
                  <a:pt x="219" y="249"/>
                </a:cubicBezTo>
                <a:cubicBezTo>
                  <a:pt x="221" y="254"/>
                  <a:pt x="222" y="258"/>
                  <a:pt x="223" y="261"/>
                </a:cubicBezTo>
                <a:cubicBezTo>
                  <a:pt x="224" y="262"/>
                  <a:pt x="224" y="264"/>
                  <a:pt x="225" y="265"/>
                </a:cubicBezTo>
                <a:cubicBezTo>
                  <a:pt x="224" y="265"/>
                  <a:pt x="224" y="265"/>
                  <a:pt x="224" y="265"/>
                </a:cubicBezTo>
                <a:cubicBezTo>
                  <a:pt x="225" y="268"/>
                  <a:pt x="223" y="272"/>
                  <a:pt x="219" y="27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30">
            <a:extLst>
              <a:ext uri="{FF2B5EF4-FFF2-40B4-BE49-F238E27FC236}">
                <a16:creationId xmlns:a16="http://schemas.microsoft.com/office/drawing/2014/main" id="{C5D65BA2-805C-4D63-8B89-27B6969D51D5}"/>
              </a:ext>
            </a:extLst>
          </p:cNvPr>
          <p:cNvSpPr>
            <a:spLocks noEditPoints="1"/>
          </p:cNvSpPr>
          <p:nvPr/>
        </p:nvSpPr>
        <p:spPr bwMode="auto">
          <a:xfrm>
            <a:off x="10356404" y="3117397"/>
            <a:ext cx="807579" cy="1039972"/>
          </a:xfrm>
          <a:custGeom>
            <a:avLst/>
            <a:gdLst>
              <a:gd name="T0" fmla="*/ 296 w 329"/>
              <a:gd name="T1" fmla="*/ 66 h 423"/>
              <a:gd name="T2" fmla="*/ 273 w 329"/>
              <a:gd name="T3" fmla="*/ 76 h 423"/>
              <a:gd name="T4" fmla="*/ 273 w 329"/>
              <a:gd name="T5" fmla="*/ 56 h 423"/>
              <a:gd name="T6" fmla="*/ 240 w 329"/>
              <a:gd name="T7" fmla="*/ 23 h 423"/>
              <a:gd name="T8" fmla="*/ 217 w 329"/>
              <a:gd name="T9" fmla="*/ 33 h 423"/>
              <a:gd name="T10" fmla="*/ 217 w 329"/>
              <a:gd name="T11" fmla="*/ 33 h 423"/>
              <a:gd name="T12" fmla="*/ 184 w 329"/>
              <a:gd name="T13" fmla="*/ 0 h 423"/>
              <a:gd name="T14" fmla="*/ 151 w 329"/>
              <a:gd name="T15" fmla="*/ 33 h 423"/>
              <a:gd name="T16" fmla="*/ 151 w 329"/>
              <a:gd name="T17" fmla="*/ 45 h 423"/>
              <a:gd name="T18" fmla="*/ 128 w 329"/>
              <a:gd name="T19" fmla="*/ 36 h 423"/>
              <a:gd name="T20" fmla="*/ 95 w 329"/>
              <a:gd name="T21" fmla="*/ 68 h 423"/>
              <a:gd name="T22" fmla="*/ 95 w 329"/>
              <a:gd name="T23" fmla="*/ 247 h 423"/>
              <a:gd name="T24" fmla="*/ 63 w 329"/>
              <a:gd name="T25" fmla="*/ 209 h 423"/>
              <a:gd name="T26" fmla="*/ 37 w 329"/>
              <a:gd name="T27" fmla="*/ 197 h 423"/>
              <a:gd name="T28" fmla="*/ 17 w 329"/>
              <a:gd name="T29" fmla="*/ 204 h 423"/>
              <a:gd name="T30" fmla="*/ 11 w 329"/>
              <a:gd name="T31" fmla="*/ 250 h 423"/>
              <a:gd name="T32" fmla="*/ 120 w 329"/>
              <a:gd name="T33" fmla="*/ 386 h 423"/>
              <a:gd name="T34" fmla="*/ 207 w 329"/>
              <a:gd name="T35" fmla="*/ 423 h 423"/>
              <a:gd name="T36" fmla="*/ 329 w 329"/>
              <a:gd name="T37" fmla="*/ 301 h 423"/>
              <a:gd name="T38" fmla="*/ 329 w 329"/>
              <a:gd name="T39" fmla="*/ 99 h 423"/>
              <a:gd name="T40" fmla="*/ 296 w 329"/>
              <a:gd name="T41" fmla="*/ 66 h 423"/>
              <a:gd name="T42" fmla="*/ 319 w 329"/>
              <a:gd name="T43" fmla="*/ 301 h 423"/>
              <a:gd name="T44" fmla="*/ 207 w 329"/>
              <a:gd name="T45" fmla="*/ 413 h 423"/>
              <a:gd name="T46" fmla="*/ 127 w 329"/>
              <a:gd name="T47" fmla="*/ 380 h 423"/>
              <a:gd name="T48" fmla="*/ 19 w 329"/>
              <a:gd name="T49" fmla="*/ 244 h 423"/>
              <a:gd name="T50" fmla="*/ 14 w 329"/>
              <a:gd name="T51" fmla="*/ 227 h 423"/>
              <a:gd name="T52" fmla="*/ 22 w 329"/>
              <a:gd name="T53" fmla="*/ 211 h 423"/>
              <a:gd name="T54" fmla="*/ 37 w 329"/>
              <a:gd name="T55" fmla="*/ 206 h 423"/>
              <a:gd name="T56" fmla="*/ 55 w 329"/>
              <a:gd name="T57" fmla="*/ 215 h 423"/>
              <a:gd name="T58" fmla="*/ 96 w 329"/>
              <a:gd name="T59" fmla="*/ 263 h 423"/>
              <a:gd name="T60" fmla="*/ 101 w 329"/>
              <a:gd name="T61" fmla="*/ 265 h 423"/>
              <a:gd name="T62" fmla="*/ 104 w 329"/>
              <a:gd name="T63" fmla="*/ 260 h 423"/>
              <a:gd name="T64" fmla="*/ 104 w 329"/>
              <a:gd name="T65" fmla="*/ 68 h 423"/>
              <a:gd name="T66" fmla="*/ 128 w 329"/>
              <a:gd name="T67" fmla="*/ 45 h 423"/>
              <a:gd name="T68" fmla="*/ 151 w 329"/>
              <a:gd name="T69" fmla="*/ 68 h 423"/>
              <a:gd name="T70" fmla="*/ 151 w 329"/>
              <a:gd name="T71" fmla="*/ 202 h 423"/>
              <a:gd name="T72" fmla="*/ 156 w 329"/>
              <a:gd name="T73" fmla="*/ 207 h 423"/>
              <a:gd name="T74" fmla="*/ 161 w 329"/>
              <a:gd name="T75" fmla="*/ 202 h 423"/>
              <a:gd name="T76" fmla="*/ 161 w 329"/>
              <a:gd name="T77" fmla="*/ 33 h 423"/>
              <a:gd name="T78" fmla="*/ 184 w 329"/>
              <a:gd name="T79" fmla="*/ 10 h 423"/>
              <a:gd name="T80" fmla="*/ 207 w 329"/>
              <a:gd name="T81" fmla="*/ 33 h 423"/>
              <a:gd name="T82" fmla="*/ 207 w 329"/>
              <a:gd name="T83" fmla="*/ 191 h 423"/>
              <a:gd name="T84" fmla="*/ 212 w 329"/>
              <a:gd name="T85" fmla="*/ 195 h 423"/>
              <a:gd name="T86" fmla="*/ 217 w 329"/>
              <a:gd name="T87" fmla="*/ 191 h 423"/>
              <a:gd name="T88" fmla="*/ 217 w 329"/>
              <a:gd name="T89" fmla="*/ 56 h 423"/>
              <a:gd name="T90" fmla="*/ 240 w 329"/>
              <a:gd name="T91" fmla="*/ 33 h 423"/>
              <a:gd name="T92" fmla="*/ 263 w 329"/>
              <a:gd name="T93" fmla="*/ 56 h 423"/>
              <a:gd name="T94" fmla="*/ 263 w 329"/>
              <a:gd name="T95" fmla="*/ 199 h 423"/>
              <a:gd name="T96" fmla="*/ 268 w 329"/>
              <a:gd name="T97" fmla="*/ 203 h 423"/>
              <a:gd name="T98" fmla="*/ 273 w 329"/>
              <a:gd name="T99" fmla="*/ 199 h 423"/>
              <a:gd name="T100" fmla="*/ 273 w 329"/>
              <a:gd name="T101" fmla="*/ 99 h 423"/>
              <a:gd name="T102" fmla="*/ 296 w 329"/>
              <a:gd name="T103" fmla="*/ 75 h 423"/>
              <a:gd name="T104" fmla="*/ 319 w 329"/>
              <a:gd name="T105" fmla="*/ 99 h 423"/>
              <a:gd name="T106" fmla="*/ 319 w 329"/>
              <a:gd name="T107" fmla="*/ 301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9" h="423">
                <a:moveTo>
                  <a:pt x="296" y="66"/>
                </a:moveTo>
                <a:cubicBezTo>
                  <a:pt x="287" y="66"/>
                  <a:pt x="279" y="70"/>
                  <a:pt x="273" y="76"/>
                </a:cubicBezTo>
                <a:cubicBezTo>
                  <a:pt x="273" y="56"/>
                  <a:pt x="273" y="56"/>
                  <a:pt x="273" y="56"/>
                </a:cubicBezTo>
                <a:cubicBezTo>
                  <a:pt x="273" y="38"/>
                  <a:pt x="258" y="23"/>
                  <a:pt x="240" y="23"/>
                </a:cubicBezTo>
                <a:cubicBezTo>
                  <a:pt x="231" y="23"/>
                  <a:pt x="223" y="27"/>
                  <a:pt x="217" y="33"/>
                </a:cubicBezTo>
                <a:cubicBezTo>
                  <a:pt x="217" y="33"/>
                  <a:pt x="217" y="33"/>
                  <a:pt x="217" y="33"/>
                </a:cubicBezTo>
                <a:cubicBezTo>
                  <a:pt x="217" y="15"/>
                  <a:pt x="202" y="0"/>
                  <a:pt x="184" y="0"/>
                </a:cubicBezTo>
                <a:cubicBezTo>
                  <a:pt x="166" y="0"/>
                  <a:pt x="151" y="15"/>
                  <a:pt x="151" y="33"/>
                </a:cubicBezTo>
                <a:cubicBezTo>
                  <a:pt x="151" y="45"/>
                  <a:pt x="151" y="45"/>
                  <a:pt x="151" y="45"/>
                </a:cubicBezTo>
                <a:cubicBezTo>
                  <a:pt x="145" y="39"/>
                  <a:pt x="137" y="36"/>
                  <a:pt x="128" y="36"/>
                </a:cubicBezTo>
                <a:cubicBezTo>
                  <a:pt x="110" y="36"/>
                  <a:pt x="95" y="50"/>
                  <a:pt x="95" y="68"/>
                </a:cubicBezTo>
                <a:cubicBezTo>
                  <a:pt x="95" y="247"/>
                  <a:pt x="95" y="247"/>
                  <a:pt x="95" y="247"/>
                </a:cubicBezTo>
                <a:cubicBezTo>
                  <a:pt x="63" y="209"/>
                  <a:pt x="63" y="209"/>
                  <a:pt x="63" y="209"/>
                </a:cubicBezTo>
                <a:cubicBezTo>
                  <a:pt x="56" y="201"/>
                  <a:pt x="47" y="197"/>
                  <a:pt x="37" y="197"/>
                </a:cubicBezTo>
                <a:cubicBezTo>
                  <a:pt x="30" y="197"/>
                  <a:pt x="22" y="199"/>
                  <a:pt x="17" y="204"/>
                </a:cubicBezTo>
                <a:cubicBezTo>
                  <a:pt x="2" y="215"/>
                  <a:pt x="0" y="236"/>
                  <a:pt x="11" y="250"/>
                </a:cubicBezTo>
                <a:cubicBezTo>
                  <a:pt x="12" y="251"/>
                  <a:pt x="108" y="371"/>
                  <a:pt x="120" y="386"/>
                </a:cubicBezTo>
                <a:cubicBezTo>
                  <a:pt x="134" y="403"/>
                  <a:pt x="174" y="423"/>
                  <a:pt x="207" y="423"/>
                </a:cubicBezTo>
                <a:cubicBezTo>
                  <a:pt x="274" y="423"/>
                  <a:pt x="329" y="368"/>
                  <a:pt x="329" y="301"/>
                </a:cubicBezTo>
                <a:cubicBezTo>
                  <a:pt x="329" y="99"/>
                  <a:pt x="329" y="99"/>
                  <a:pt x="329" y="99"/>
                </a:cubicBezTo>
                <a:cubicBezTo>
                  <a:pt x="329" y="81"/>
                  <a:pt x="314" y="66"/>
                  <a:pt x="296" y="66"/>
                </a:cubicBezTo>
                <a:close/>
                <a:moveTo>
                  <a:pt x="319" y="301"/>
                </a:moveTo>
                <a:cubicBezTo>
                  <a:pt x="319" y="363"/>
                  <a:pt x="269" y="413"/>
                  <a:pt x="207" y="413"/>
                </a:cubicBezTo>
                <a:cubicBezTo>
                  <a:pt x="174" y="413"/>
                  <a:pt x="138" y="394"/>
                  <a:pt x="127" y="380"/>
                </a:cubicBezTo>
                <a:cubicBezTo>
                  <a:pt x="115" y="365"/>
                  <a:pt x="20" y="245"/>
                  <a:pt x="19" y="244"/>
                </a:cubicBezTo>
                <a:cubicBezTo>
                  <a:pt x="15" y="239"/>
                  <a:pt x="13" y="233"/>
                  <a:pt x="14" y="227"/>
                </a:cubicBezTo>
                <a:cubicBezTo>
                  <a:pt x="15" y="221"/>
                  <a:pt x="18" y="215"/>
                  <a:pt x="22" y="211"/>
                </a:cubicBezTo>
                <a:cubicBezTo>
                  <a:pt x="27" y="208"/>
                  <a:pt x="32" y="206"/>
                  <a:pt x="37" y="206"/>
                </a:cubicBezTo>
                <a:cubicBezTo>
                  <a:pt x="44" y="206"/>
                  <a:pt x="51" y="209"/>
                  <a:pt x="55" y="215"/>
                </a:cubicBezTo>
                <a:cubicBezTo>
                  <a:pt x="96" y="263"/>
                  <a:pt x="96" y="263"/>
                  <a:pt x="96" y="263"/>
                </a:cubicBezTo>
                <a:cubicBezTo>
                  <a:pt x="97" y="265"/>
                  <a:pt x="99" y="265"/>
                  <a:pt x="101" y="265"/>
                </a:cubicBezTo>
                <a:cubicBezTo>
                  <a:pt x="103" y="264"/>
                  <a:pt x="104" y="262"/>
                  <a:pt x="104" y="260"/>
                </a:cubicBezTo>
                <a:cubicBezTo>
                  <a:pt x="104" y="68"/>
                  <a:pt x="104" y="68"/>
                  <a:pt x="104" y="68"/>
                </a:cubicBezTo>
                <a:cubicBezTo>
                  <a:pt x="104" y="56"/>
                  <a:pt x="115" y="45"/>
                  <a:pt x="128" y="45"/>
                </a:cubicBezTo>
                <a:cubicBezTo>
                  <a:pt x="141" y="45"/>
                  <a:pt x="151" y="56"/>
                  <a:pt x="151" y="68"/>
                </a:cubicBezTo>
                <a:cubicBezTo>
                  <a:pt x="151" y="202"/>
                  <a:pt x="151" y="202"/>
                  <a:pt x="151" y="202"/>
                </a:cubicBezTo>
                <a:cubicBezTo>
                  <a:pt x="151" y="205"/>
                  <a:pt x="153" y="207"/>
                  <a:pt x="156" y="207"/>
                </a:cubicBezTo>
                <a:cubicBezTo>
                  <a:pt x="158" y="207"/>
                  <a:pt x="161" y="205"/>
                  <a:pt x="161" y="202"/>
                </a:cubicBezTo>
                <a:cubicBezTo>
                  <a:pt x="161" y="33"/>
                  <a:pt x="161" y="33"/>
                  <a:pt x="161" y="33"/>
                </a:cubicBezTo>
                <a:cubicBezTo>
                  <a:pt x="161" y="20"/>
                  <a:pt x="171" y="10"/>
                  <a:pt x="184" y="10"/>
                </a:cubicBezTo>
                <a:cubicBezTo>
                  <a:pt x="197" y="10"/>
                  <a:pt x="207" y="20"/>
                  <a:pt x="207" y="33"/>
                </a:cubicBezTo>
                <a:cubicBezTo>
                  <a:pt x="207" y="191"/>
                  <a:pt x="207" y="191"/>
                  <a:pt x="207" y="191"/>
                </a:cubicBezTo>
                <a:cubicBezTo>
                  <a:pt x="207" y="193"/>
                  <a:pt x="209" y="195"/>
                  <a:pt x="212" y="195"/>
                </a:cubicBezTo>
                <a:cubicBezTo>
                  <a:pt x="215" y="195"/>
                  <a:pt x="217" y="193"/>
                  <a:pt x="217" y="191"/>
                </a:cubicBezTo>
                <a:cubicBezTo>
                  <a:pt x="217" y="56"/>
                  <a:pt x="217" y="56"/>
                  <a:pt x="217" y="56"/>
                </a:cubicBezTo>
                <a:cubicBezTo>
                  <a:pt x="217" y="43"/>
                  <a:pt x="227" y="33"/>
                  <a:pt x="240" y="33"/>
                </a:cubicBezTo>
                <a:cubicBezTo>
                  <a:pt x="253" y="33"/>
                  <a:pt x="263" y="43"/>
                  <a:pt x="263" y="56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63" y="201"/>
                  <a:pt x="265" y="203"/>
                  <a:pt x="268" y="203"/>
                </a:cubicBezTo>
                <a:cubicBezTo>
                  <a:pt x="271" y="203"/>
                  <a:pt x="273" y="201"/>
                  <a:pt x="273" y="199"/>
                </a:cubicBezTo>
                <a:cubicBezTo>
                  <a:pt x="273" y="99"/>
                  <a:pt x="273" y="99"/>
                  <a:pt x="273" y="99"/>
                </a:cubicBezTo>
                <a:cubicBezTo>
                  <a:pt x="273" y="86"/>
                  <a:pt x="283" y="75"/>
                  <a:pt x="296" y="75"/>
                </a:cubicBezTo>
                <a:cubicBezTo>
                  <a:pt x="309" y="75"/>
                  <a:pt x="319" y="86"/>
                  <a:pt x="319" y="99"/>
                </a:cubicBezTo>
                <a:lnTo>
                  <a:pt x="319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TextBox 56">
            <a:extLst>
              <a:ext uri="{FF2B5EF4-FFF2-40B4-BE49-F238E27FC236}">
                <a16:creationId xmlns:a16="http://schemas.microsoft.com/office/drawing/2014/main" id="{BBFDC35B-3B69-417E-AF2C-F28EE1BBE39B}"/>
              </a:ext>
            </a:extLst>
          </p:cNvPr>
          <p:cNvSpPr txBox="1"/>
          <p:nvPr/>
        </p:nvSpPr>
        <p:spPr>
          <a:xfrm>
            <a:off x="2657265" y="2733756"/>
            <a:ext cx="3210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Prof.ssa Raffaella Cagliano</a:t>
            </a:r>
          </a:p>
        </p:txBody>
      </p:sp>
      <p:sp>
        <p:nvSpPr>
          <p:cNvPr id="25" name="TextBox 56">
            <a:extLst>
              <a:ext uri="{FF2B5EF4-FFF2-40B4-BE49-F238E27FC236}">
                <a16:creationId xmlns:a16="http://schemas.microsoft.com/office/drawing/2014/main" id="{FED8B25D-CD5B-4638-B2E4-E0883DDFD799}"/>
              </a:ext>
            </a:extLst>
          </p:cNvPr>
          <p:cNvSpPr txBox="1"/>
          <p:nvPr/>
        </p:nvSpPr>
        <p:spPr>
          <a:xfrm>
            <a:off x="2657265" y="3485596"/>
            <a:ext cx="3210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Prof. Stefano Capolongo</a:t>
            </a:r>
          </a:p>
        </p:txBody>
      </p:sp>
      <p:sp>
        <p:nvSpPr>
          <p:cNvPr id="32" name="TextBox 56">
            <a:extLst>
              <a:ext uri="{FF2B5EF4-FFF2-40B4-BE49-F238E27FC236}">
                <a16:creationId xmlns:a16="http://schemas.microsoft.com/office/drawing/2014/main" id="{7715A842-A92F-4C45-89B2-1DB95DD7C98F}"/>
              </a:ext>
            </a:extLst>
          </p:cNvPr>
          <p:cNvSpPr txBox="1"/>
          <p:nvPr/>
        </p:nvSpPr>
        <p:spPr>
          <a:xfrm>
            <a:off x="2657265" y="4201876"/>
            <a:ext cx="3210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Prof. Marco Lovera</a:t>
            </a:r>
          </a:p>
        </p:txBody>
      </p:sp>
    </p:spTree>
    <p:extLst>
      <p:ext uri="{BB962C8B-B14F-4D97-AF65-F5344CB8AC3E}">
        <p14:creationId xmlns:p14="http://schemas.microsoft.com/office/powerpoint/2010/main" val="188939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4" grpId="0"/>
      <p:bldP spid="25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9529" y="5159469"/>
            <a:ext cx="11098301" cy="546572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728FA5"/>
                </a:solidFill>
              </a:rPr>
              <a:t>Cosa includere nella presentazione?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PRESENTAZIONE PER LA COMMISSIONE SPIN OFF</a:t>
            </a:r>
          </a:p>
        </p:txBody>
      </p:sp>
      <p:cxnSp>
        <p:nvCxnSpPr>
          <p:cNvPr id="98" name="Connettore diritto 97"/>
          <p:cNvCxnSpPr/>
          <p:nvPr/>
        </p:nvCxnSpPr>
        <p:spPr>
          <a:xfrm flipV="1">
            <a:off x="1294561" y="5051054"/>
            <a:ext cx="9528238" cy="424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11"/>
          <p:cNvSpPr/>
          <p:nvPr/>
        </p:nvSpPr>
        <p:spPr>
          <a:xfrm>
            <a:off x="820504" y="1438672"/>
            <a:ext cx="982760" cy="98276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TextBox 47"/>
          <p:cNvSpPr txBox="1"/>
          <p:nvPr/>
        </p:nvSpPr>
        <p:spPr>
          <a:xfrm>
            <a:off x="377002" y="2547804"/>
            <a:ext cx="1817674" cy="97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TEAM</a:t>
            </a:r>
          </a:p>
          <a:p>
            <a:pPr algn="ctr"/>
            <a:r>
              <a:rPr lang="it-IT" sz="1200" dirty="0"/>
              <a:t>Composizione del Team </a:t>
            </a:r>
          </a:p>
          <a:p>
            <a:pPr algn="ctr"/>
            <a:r>
              <a:rPr lang="it-IT" sz="1200" dirty="0"/>
              <a:t> e specifica di ruoli e mansioni</a:t>
            </a:r>
            <a:endParaRPr lang="en-US" sz="1200" dirty="0"/>
          </a:p>
        </p:txBody>
      </p:sp>
      <p:cxnSp>
        <p:nvCxnSpPr>
          <p:cNvPr id="101" name="Straight Connector 45"/>
          <p:cNvCxnSpPr>
            <a:cxnSpLocks/>
            <a:endCxn id="18" idx="2"/>
          </p:cNvCxnSpPr>
          <p:nvPr/>
        </p:nvCxnSpPr>
        <p:spPr>
          <a:xfrm flipH="1" flipV="1">
            <a:off x="1285839" y="3522366"/>
            <a:ext cx="8722" cy="1587522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Freeform 36"/>
          <p:cNvSpPr>
            <a:spLocks noEditPoints="1"/>
          </p:cNvSpPr>
          <p:nvPr/>
        </p:nvSpPr>
        <p:spPr bwMode="auto">
          <a:xfrm>
            <a:off x="931789" y="1557096"/>
            <a:ext cx="745421" cy="721963"/>
          </a:xfrm>
          <a:custGeom>
            <a:avLst/>
            <a:gdLst>
              <a:gd name="T0" fmla="*/ 367 w 484"/>
              <a:gd name="T1" fmla="*/ 1 h 469"/>
              <a:gd name="T2" fmla="*/ 367 w 484"/>
              <a:gd name="T3" fmla="*/ 10 h 469"/>
              <a:gd name="T4" fmla="*/ 331 w 484"/>
              <a:gd name="T5" fmla="*/ 45 h 469"/>
              <a:gd name="T6" fmla="*/ 162 w 484"/>
              <a:gd name="T7" fmla="*/ 44 h 469"/>
              <a:gd name="T8" fmla="*/ 118 w 484"/>
              <a:gd name="T9" fmla="*/ 89 h 469"/>
              <a:gd name="T10" fmla="*/ 118 w 484"/>
              <a:gd name="T11" fmla="*/ 79 h 469"/>
              <a:gd name="T12" fmla="*/ 482 w 484"/>
              <a:gd name="T13" fmla="*/ 263 h 469"/>
              <a:gd name="T14" fmla="*/ 436 w 484"/>
              <a:gd name="T15" fmla="*/ 127 h 469"/>
              <a:gd name="T16" fmla="*/ 256 w 484"/>
              <a:gd name="T17" fmla="*/ 246 h 469"/>
              <a:gd name="T18" fmla="*/ 263 w 484"/>
              <a:gd name="T19" fmla="*/ 283 h 469"/>
              <a:gd name="T20" fmla="*/ 307 w 484"/>
              <a:gd name="T21" fmla="*/ 220 h 469"/>
              <a:gd name="T22" fmla="*/ 291 w 484"/>
              <a:gd name="T23" fmla="*/ 347 h 469"/>
              <a:gd name="T24" fmla="*/ 310 w 484"/>
              <a:gd name="T25" fmla="*/ 451 h 469"/>
              <a:gd name="T26" fmla="*/ 365 w 484"/>
              <a:gd name="T27" fmla="*/ 347 h 469"/>
              <a:gd name="T28" fmla="*/ 402 w 484"/>
              <a:gd name="T29" fmla="*/ 469 h 469"/>
              <a:gd name="T30" fmla="*/ 423 w 484"/>
              <a:gd name="T31" fmla="*/ 450 h 469"/>
              <a:gd name="T32" fmla="*/ 446 w 484"/>
              <a:gd name="T33" fmla="*/ 343 h 469"/>
              <a:gd name="T34" fmla="*/ 449 w 484"/>
              <a:gd name="T35" fmla="*/ 274 h 469"/>
              <a:gd name="T36" fmla="*/ 470 w 484"/>
              <a:gd name="T37" fmla="*/ 283 h 469"/>
              <a:gd name="T38" fmla="*/ 464 w 484"/>
              <a:gd name="T39" fmla="*/ 274 h 469"/>
              <a:gd name="T40" fmla="*/ 419 w 484"/>
              <a:gd name="T41" fmla="*/ 179 h 469"/>
              <a:gd name="T42" fmla="*/ 436 w 484"/>
              <a:gd name="T43" fmla="*/ 338 h 469"/>
              <a:gd name="T44" fmla="*/ 411 w 484"/>
              <a:gd name="T45" fmla="*/ 343 h 469"/>
              <a:gd name="T46" fmla="*/ 414 w 484"/>
              <a:gd name="T47" fmla="*/ 450 h 469"/>
              <a:gd name="T48" fmla="*/ 402 w 484"/>
              <a:gd name="T49" fmla="*/ 464 h 469"/>
              <a:gd name="T50" fmla="*/ 377 w 484"/>
              <a:gd name="T51" fmla="*/ 342 h 469"/>
              <a:gd name="T52" fmla="*/ 356 w 484"/>
              <a:gd name="T53" fmla="*/ 342 h 469"/>
              <a:gd name="T54" fmla="*/ 319 w 484"/>
              <a:gd name="T55" fmla="*/ 450 h 469"/>
              <a:gd name="T56" fmla="*/ 320 w 484"/>
              <a:gd name="T57" fmla="*/ 433 h 469"/>
              <a:gd name="T58" fmla="*/ 321 w 484"/>
              <a:gd name="T59" fmla="*/ 340 h 469"/>
              <a:gd name="T60" fmla="*/ 323 w 484"/>
              <a:gd name="T61" fmla="*/ 182 h 469"/>
              <a:gd name="T62" fmla="*/ 276 w 484"/>
              <a:gd name="T63" fmla="*/ 270 h 469"/>
              <a:gd name="T64" fmla="*/ 260 w 484"/>
              <a:gd name="T65" fmla="*/ 265 h 469"/>
              <a:gd name="T66" fmla="*/ 305 w 484"/>
              <a:gd name="T67" fmla="*/ 131 h 469"/>
              <a:gd name="T68" fmla="*/ 468 w 484"/>
              <a:gd name="T69" fmla="*/ 248 h 469"/>
              <a:gd name="T70" fmla="*/ 473 w 484"/>
              <a:gd name="T71" fmla="*/ 265 h 469"/>
              <a:gd name="T72" fmla="*/ 228 w 484"/>
              <a:gd name="T73" fmla="*/ 246 h 469"/>
              <a:gd name="T74" fmla="*/ 48 w 484"/>
              <a:gd name="T75" fmla="*/ 127 h 469"/>
              <a:gd name="T76" fmla="*/ 2 w 484"/>
              <a:gd name="T77" fmla="*/ 263 h 469"/>
              <a:gd name="T78" fmla="*/ 36 w 484"/>
              <a:gd name="T79" fmla="*/ 274 h 469"/>
              <a:gd name="T80" fmla="*/ 61 w 484"/>
              <a:gd name="T81" fmla="*/ 451 h 469"/>
              <a:gd name="T82" fmla="*/ 118 w 484"/>
              <a:gd name="T83" fmla="*/ 332 h 469"/>
              <a:gd name="T84" fmla="*/ 153 w 484"/>
              <a:gd name="T85" fmla="*/ 469 h 469"/>
              <a:gd name="T86" fmla="*/ 168 w 484"/>
              <a:gd name="T87" fmla="*/ 204 h 469"/>
              <a:gd name="T88" fmla="*/ 222 w 484"/>
              <a:gd name="T89" fmla="*/ 283 h 469"/>
              <a:gd name="T90" fmla="*/ 219 w 484"/>
              <a:gd name="T91" fmla="*/ 274 h 469"/>
              <a:gd name="T92" fmla="*/ 162 w 484"/>
              <a:gd name="T93" fmla="*/ 176 h 469"/>
              <a:gd name="T94" fmla="*/ 164 w 484"/>
              <a:gd name="T95" fmla="*/ 408 h 469"/>
              <a:gd name="T96" fmla="*/ 165 w 484"/>
              <a:gd name="T97" fmla="*/ 450 h 469"/>
              <a:gd name="T98" fmla="*/ 153 w 484"/>
              <a:gd name="T99" fmla="*/ 459 h 469"/>
              <a:gd name="T100" fmla="*/ 118 w 484"/>
              <a:gd name="T101" fmla="*/ 287 h 469"/>
              <a:gd name="T102" fmla="*/ 83 w 484"/>
              <a:gd name="T103" fmla="*/ 459 h 469"/>
              <a:gd name="T104" fmla="*/ 71 w 484"/>
              <a:gd name="T105" fmla="*/ 439 h 469"/>
              <a:gd name="T106" fmla="*/ 77 w 484"/>
              <a:gd name="T107" fmla="*/ 181 h 469"/>
              <a:gd name="T108" fmla="*/ 27 w 484"/>
              <a:gd name="T109" fmla="*/ 270 h 469"/>
              <a:gd name="T110" fmla="*/ 11 w 484"/>
              <a:gd name="T111" fmla="*/ 265 h 469"/>
              <a:gd name="T112" fmla="*/ 17 w 484"/>
              <a:gd name="T113" fmla="*/ 249 h 469"/>
              <a:gd name="T114" fmla="*/ 179 w 484"/>
              <a:gd name="T115" fmla="*/ 131 h 469"/>
              <a:gd name="T116" fmla="*/ 225 w 484"/>
              <a:gd name="T117" fmla="*/ 265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4" h="469">
                <a:moveTo>
                  <a:pt x="367" y="90"/>
                </a:moveTo>
                <a:cubicBezTo>
                  <a:pt x="391" y="90"/>
                  <a:pt x="411" y="70"/>
                  <a:pt x="411" y="45"/>
                </a:cubicBezTo>
                <a:cubicBezTo>
                  <a:pt x="411" y="21"/>
                  <a:pt x="391" y="1"/>
                  <a:pt x="367" y="1"/>
                </a:cubicBezTo>
                <a:cubicBezTo>
                  <a:pt x="342" y="1"/>
                  <a:pt x="322" y="21"/>
                  <a:pt x="322" y="45"/>
                </a:cubicBezTo>
                <a:cubicBezTo>
                  <a:pt x="322" y="70"/>
                  <a:pt x="342" y="90"/>
                  <a:pt x="367" y="90"/>
                </a:cubicBezTo>
                <a:close/>
                <a:moveTo>
                  <a:pt x="367" y="10"/>
                </a:moveTo>
                <a:cubicBezTo>
                  <a:pt x="386" y="10"/>
                  <a:pt x="402" y="26"/>
                  <a:pt x="402" y="45"/>
                </a:cubicBezTo>
                <a:cubicBezTo>
                  <a:pt x="402" y="64"/>
                  <a:pt x="386" y="80"/>
                  <a:pt x="367" y="80"/>
                </a:cubicBezTo>
                <a:cubicBezTo>
                  <a:pt x="347" y="80"/>
                  <a:pt x="331" y="64"/>
                  <a:pt x="331" y="45"/>
                </a:cubicBezTo>
                <a:cubicBezTo>
                  <a:pt x="331" y="26"/>
                  <a:pt x="347" y="10"/>
                  <a:pt x="367" y="10"/>
                </a:cubicBezTo>
                <a:close/>
                <a:moveTo>
                  <a:pt x="118" y="89"/>
                </a:moveTo>
                <a:cubicBezTo>
                  <a:pt x="142" y="89"/>
                  <a:pt x="162" y="69"/>
                  <a:pt x="162" y="44"/>
                </a:cubicBezTo>
                <a:cubicBezTo>
                  <a:pt x="162" y="20"/>
                  <a:pt x="142" y="0"/>
                  <a:pt x="118" y="0"/>
                </a:cubicBezTo>
                <a:cubicBezTo>
                  <a:pt x="93" y="0"/>
                  <a:pt x="74" y="20"/>
                  <a:pt x="74" y="44"/>
                </a:cubicBezTo>
                <a:cubicBezTo>
                  <a:pt x="74" y="69"/>
                  <a:pt x="93" y="89"/>
                  <a:pt x="118" y="89"/>
                </a:cubicBezTo>
                <a:close/>
                <a:moveTo>
                  <a:pt x="118" y="9"/>
                </a:moveTo>
                <a:cubicBezTo>
                  <a:pt x="137" y="9"/>
                  <a:pt x="153" y="25"/>
                  <a:pt x="153" y="44"/>
                </a:cubicBezTo>
                <a:cubicBezTo>
                  <a:pt x="153" y="64"/>
                  <a:pt x="137" y="79"/>
                  <a:pt x="118" y="79"/>
                </a:cubicBezTo>
                <a:cubicBezTo>
                  <a:pt x="99" y="79"/>
                  <a:pt x="83" y="64"/>
                  <a:pt x="83" y="44"/>
                </a:cubicBezTo>
                <a:cubicBezTo>
                  <a:pt x="83" y="25"/>
                  <a:pt x="99" y="9"/>
                  <a:pt x="118" y="9"/>
                </a:cubicBezTo>
                <a:close/>
                <a:moveTo>
                  <a:pt x="482" y="263"/>
                </a:moveTo>
                <a:cubicBezTo>
                  <a:pt x="482" y="262"/>
                  <a:pt x="482" y="262"/>
                  <a:pt x="482" y="262"/>
                </a:cubicBezTo>
                <a:cubicBezTo>
                  <a:pt x="481" y="261"/>
                  <a:pt x="479" y="254"/>
                  <a:pt x="477" y="246"/>
                </a:cubicBezTo>
                <a:cubicBezTo>
                  <a:pt x="465" y="211"/>
                  <a:pt x="442" y="140"/>
                  <a:pt x="436" y="127"/>
                </a:cubicBezTo>
                <a:cubicBezTo>
                  <a:pt x="427" y="107"/>
                  <a:pt x="406" y="99"/>
                  <a:pt x="367" y="99"/>
                </a:cubicBezTo>
                <a:cubicBezTo>
                  <a:pt x="327" y="99"/>
                  <a:pt x="306" y="107"/>
                  <a:pt x="297" y="127"/>
                </a:cubicBezTo>
                <a:cubicBezTo>
                  <a:pt x="291" y="140"/>
                  <a:pt x="268" y="211"/>
                  <a:pt x="256" y="246"/>
                </a:cubicBezTo>
                <a:cubicBezTo>
                  <a:pt x="254" y="254"/>
                  <a:pt x="252" y="261"/>
                  <a:pt x="251" y="262"/>
                </a:cubicBezTo>
                <a:cubicBezTo>
                  <a:pt x="251" y="262"/>
                  <a:pt x="251" y="262"/>
                  <a:pt x="251" y="263"/>
                </a:cubicBezTo>
                <a:cubicBezTo>
                  <a:pt x="249" y="271"/>
                  <a:pt x="254" y="280"/>
                  <a:pt x="263" y="283"/>
                </a:cubicBezTo>
                <a:cubicBezTo>
                  <a:pt x="265" y="283"/>
                  <a:pt x="267" y="284"/>
                  <a:pt x="269" y="284"/>
                </a:cubicBezTo>
                <a:cubicBezTo>
                  <a:pt x="276" y="284"/>
                  <a:pt x="282" y="280"/>
                  <a:pt x="284" y="274"/>
                </a:cubicBezTo>
                <a:cubicBezTo>
                  <a:pt x="307" y="220"/>
                  <a:pt x="307" y="220"/>
                  <a:pt x="307" y="220"/>
                </a:cubicBezTo>
                <a:cubicBezTo>
                  <a:pt x="287" y="342"/>
                  <a:pt x="287" y="342"/>
                  <a:pt x="287" y="342"/>
                </a:cubicBezTo>
                <a:cubicBezTo>
                  <a:pt x="287" y="343"/>
                  <a:pt x="287" y="345"/>
                  <a:pt x="288" y="346"/>
                </a:cubicBezTo>
                <a:cubicBezTo>
                  <a:pt x="289" y="347"/>
                  <a:pt x="290" y="347"/>
                  <a:pt x="291" y="347"/>
                </a:cubicBezTo>
                <a:cubicBezTo>
                  <a:pt x="313" y="347"/>
                  <a:pt x="313" y="347"/>
                  <a:pt x="313" y="347"/>
                </a:cubicBezTo>
                <a:cubicBezTo>
                  <a:pt x="312" y="379"/>
                  <a:pt x="310" y="446"/>
                  <a:pt x="310" y="450"/>
                </a:cubicBezTo>
                <a:cubicBezTo>
                  <a:pt x="310" y="450"/>
                  <a:pt x="310" y="450"/>
                  <a:pt x="310" y="451"/>
                </a:cubicBezTo>
                <a:cubicBezTo>
                  <a:pt x="311" y="461"/>
                  <a:pt x="320" y="469"/>
                  <a:pt x="331" y="469"/>
                </a:cubicBezTo>
                <a:cubicBezTo>
                  <a:pt x="342" y="469"/>
                  <a:pt x="352" y="461"/>
                  <a:pt x="353" y="451"/>
                </a:cubicBezTo>
                <a:cubicBezTo>
                  <a:pt x="365" y="347"/>
                  <a:pt x="365" y="347"/>
                  <a:pt x="365" y="347"/>
                </a:cubicBezTo>
                <a:cubicBezTo>
                  <a:pt x="368" y="347"/>
                  <a:pt x="368" y="347"/>
                  <a:pt x="368" y="347"/>
                </a:cubicBezTo>
                <a:cubicBezTo>
                  <a:pt x="380" y="451"/>
                  <a:pt x="380" y="451"/>
                  <a:pt x="380" y="451"/>
                </a:cubicBezTo>
                <a:cubicBezTo>
                  <a:pt x="381" y="461"/>
                  <a:pt x="391" y="469"/>
                  <a:pt x="402" y="469"/>
                </a:cubicBezTo>
                <a:cubicBezTo>
                  <a:pt x="402" y="469"/>
                  <a:pt x="402" y="469"/>
                  <a:pt x="402" y="469"/>
                </a:cubicBezTo>
                <a:cubicBezTo>
                  <a:pt x="413" y="469"/>
                  <a:pt x="422" y="461"/>
                  <a:pt x="423" y="451"/>
                </a:cubicBezTo>
                <a:cubicBezTo>
                  <a:pt x="423" y="450"/>
                  <a:pt x="423" y="450"/>
                  <a:pt x="423" y="450"/>
                </a:cubicBezTo>
                <a:cubicBezTo>
                  <a:pt x="423" y="446"/>
                  <a:pt x="421" y="379"/>
                  <a:pt x="420" y="347"/>
                </a:cubicBezTo>
                <a:cubicBezTo>
                  <a:pt x="442" y="347"/>
                  <a:pt x="442" y="347"/>
                  <a:pt x="442" y="347"/>
                </a:cubicBezTo>
                <a:cubicBezTo>
                  <a:pt x="444" y="347"/>
                  <a:pt x="446" y="345"/>
                  <a:pt x="446" y="343"/>
                </a:cubicBezTo>
                <a:cubicBezTo>
                  <a:pt x="446" y="342"/>
                  <a:pt x="446" y="342"/>
                  <a:pt x="446" y="341"/>
                </a:cubicBezTo>
                <a:cubicBezTo>
                  <a:pt x="426" y="220"/>
                  <a:pt x="426" y="220"/>
                  <a:pt x="426" y="220"/>
                </a:cubicBezTo>
                <a:cubicBezTo>
                  <a:pt x="449" y="274"/>
                  <a:pt x="449" y="274"/>
                  <a:pt x="449" y="274"/>
                </a:cubicBezTo>
                <a:cubicBezTo>
                  <a:pt x="451" y="280"/>
                  <a:pt x="457" y="284"/>
                  <a:pt x="464" y="284"/>
                </a:cubicBezTo>
                <a:cubicBezTo>
                  <a:pt x="464" y="284"/>
                  <a:pt x="464" y="284"/>
                  <a:pt x="464" y="284"/>
                </a:cubicBezTo>
                <a:cubicBezTo>
                  <a:pt x="466" y="284"/>
                  <a:pt x="468" y="283"/>
                  <a:pt x="470" y="283"/>
                </a:cubicBezTo>
                <a:cubicBezTo>
                  <a:pt x="479" y="280"/>
                  <a:pt x="484" y="271"/>
                  <a:pt x="482" y="263"/>
                </a:cubicBezTo>
                <a:close/>
                <a:moveTo>
                  <a:pt x="467" y="274"/>
                </a:moveTo>
                <a:cubicBezTo>
                  <a:pt x="466" y="274"/>
                  <a:pt x="465" y="274"/>
                  <a:pt x="464" y="274"/>
                </a:cubicBezTo>
                <a:cubicBezTo>
                  <a:pt x="464" y="274"/>
                  <a:pt x="464" y="274"/>
                  <a:pt x="464" y="274"/>
                </a:cubicBezTo>
                <a:cubicBezTo>
                  <a:pt x="461" y="274"/>
                  <a:pt x="458" y="273"/>
                  <a:pt x="457" y="270"/>
                </a:cubicBezTo>
                <a:cubicBezTo>
                  <a:pt x="419" y="179"/>
                  <a:pt x="419" y="179"/>
                  <a:pt x="419" y="179"/>
                </a:cubicBezTo>
                <a:cubicBezTo>
                  <a:pt x="418" y="177"/>
                  <a:pt x="415" y="176"/>
                  <a:pt x="413" y="176"/>
                </a:cubicBezTo>
                <a:cubicBezTo>
                  <a:pt x="411" y="177"/>
                  <a:pt x="409" y="179"/>
                  <a:pt x="410" y="182"/>
                </a:cubicBezTo>
                <a:cubicBezTo>
                  <a:pt x="436" y="338"/>
                  <a:pt x="436" y="338"/>
                  <a:pt x="436" y="338"/>
                </a:cubicBezTo>
                <a:cubicBezTo>
                  <a:pt x="416" y="338"/>
                  <a:pt x="416" y="338"/>
                  <a:pt x="416" y="338"/>
                </a:cubicBezTo>
                <a:cubicBezTo>
                  <a:pt x="414" y="338"/>
                  <a:pt x="413" y="339"/>
                  <a:pt x="412" y="340"/>
                </a:cubicBezTo>
                <a:cubicBezTo>
                  <a:pt x="411" y="340"/>
                  <a:pt x="411" y="342"/>
                  <a:pt x="411" y="343"/>
                </a:cubicBezTo>
                <a:cubicBezTo>
                  <a:pt x="411" y="343"/>
                  <a:pt x="412" y="370"/>
                  <a:pt x="412" y="397"/>
                </a:cubicBezTo>
                <a:cubicBezTo>
                  <a:pt x="413" y="410"/>
                  <a:pt x="413" y="423"/>
                  <a:pt x="413" y="433"/>
                </a:cubicBezTo>
                <a:cubicBezTo>
                  <a:pt x="414" y="443"/>
                  <a:pt x="414" y="447"/>
                  <a:pt x="414" y="450"/>
                </a:cubicBezTo>
                <a:cubicBezTo>
                  <a:pt x="414" y="450"/>
                  <a:pt x="414" y="450"/>
                  <a:pt x="414" y="450"/>
                </a:cubicBezTo>
                <a:cubicBezTo>
                  <a:pt x="413" y="455"/>
                  <a:pt x="408" y="459"/>
                  <a:pt x="402" y="459"/>
                </a:cubicBezTo>
                <a:cubicBezTo>
                  <a:pt x="402" y="464"/>
                  <a:pt x="402" y="464"/>
                  <a:pt x="402" y="464"/>
                </a:cubicBezTo>
                <a:cubicBezTo>
                  <a:pt x="402" y="459"/>
                  <a:pt x="402" y="459"/>
                  <a:pt x="402" y="459"/>
                </a:cubicBezTo>
                <a:cubicBezTo>
                  <a:pt x="396" y="459"/>
                  <a:pt x="390" y="455"/>
                  <a:pt x="390" y="450"/>
                </a:cubicBezTo>
                <a:cubicBezTo>
                  <a:pt x="377" y="342"/>
                  <a:pt x="377" y="342"/>
                  <a:pt x="377" y="342"/>
                </a:cubicBezTo>
                <a:cubicBezTo>
                  <a:pt x="377" y="340"/>
                  <a:pt x="375" y="338"/>
                  <a:pt x="372" y="338"/>
                </a:cubicBezTo>
                <a:cubicBezTo>
                  <a:pt x="361" y="338"/>
                  <a:pt x="361" y="338"/>
                  <a:pt x="361" y="338"/>
                </a:cubicBezTo>
                <a:cubicBezTo>
                  <a:pt x="358" y="338"/>
                  <a:pt x="356" y="340"/>
                  <a:pt x="356" y="342"/>
                </a:cubicBezTo>
                <a:cubicBezTo>
                  <a:pt x="343" y="450"/>
                  <a:pt x="343" y="450"/>
                  <a:pt x="343" y="450"/>
                </a:cubicBezTo>
                <a:cubicBezTo>
                  <a:pt x="343" y="455"/>
                  <a:pt x="338" y="459"/>
                  <a:pt x="331" y="459"/>
                </a:cubicBezTo>
                <a:cubicBezTo>
                  <a:pt x="325" y="459"/>
                  <a:pt x="320" y="455"/>
                  <a:pt x="319" y="450"/>
                </a:cubicBezTo>
                <a:cubicBezTo>
                  <a:pt x="319" y="450"/>
                  <a:pt x="319" y="450"/>
                  <a:pt x="319" y="450"/>
                </a:cubicBezTo>
                <a:cubicBezTo>
                  <a:pt x="319" y="449"/>
                  <a:pt x="319" y="447"/>
                  <a:pt x="319" y="446"/>
                </a:cubicBezTo>
                <a:cubicBezTo>
                  <a:pt x="319" y="443"/>
                  <a:pt x="320" y="439"/>
                  <a:pt x="320" y="433"/>
                </a:cubicBezTo>
                <a:cubicBezTo>
                  <a:pt x="320" y="423"/>
                  <a:pt x="320" y="410"/>
                  <a:pt x="321" y="397"/>
                </a:cubicBezTo>
                <a:cubicBezTo>
                  <a:pt x="321" y="370"/>
                  <a:pt x="322" y="343"/>
                  <a:pt x="322" y="343"/>
                </a:cubicBezTo>
                <a:cubicBezTo>
                  <a:pt x="322" y="342"/>
                  <a:pt x="322" y="340"/>
                  <a:pt x="321" y="340"/>
                </a:cubicBezTo>
                <a:cubicBezTo>
                  <a:pt x="320" y="339"/>
                  <a:pt x="319" y="338"/>
                  <a:pt x="317" y="338"/>
                </a:cubicBezTo>
                <a:cubicBezTo>
                  <a:pt x="297" y="338"/>
                  <a:pt x="297" y="338"/>
                  <a:pt x="297" y="338"/>
                </a:cubicBezTo>
                <a:cubicBezTo>
                  <a:pt x="323" y="182"/>
                  <a:pt x="323" y="182"/>
                  <a:pt x="323" y="182"/>
                </a:cubicBezTo>
                <a:cubicBezTo>
                  <a:pt x="324" y="179"/>
                  <a:pt x="322" y="177"/>
                  <a:pt x="320" y="176"/>
                </a:cubicBezTo>
                <a:cubicBezTo>
                  <a:pt x="318" y="176"/>
                  <a:pt x="315" y="177"/>
                  <a:pt x="314" y="179"/>
                </a:cubicBezTo>
                <a:cubicBezTo>
                  <a:pt x="276" y="270"/>
                  <a:pt x="276" y="270"/>
                  <a:pt x="276" y="270"/>
                </a:cubicBezTo>
                <a:cubicBezTo>
                  <a:pt x="274" y="273"/>
                  <a:pt x="270" y="275"/>
                  <a:pt x="266" y="274"/>
                </a:cubicBezTo>
                <a:cubicBezTo>
                  <a:pt x="262" y="272"/>
                  <a:pt x="259" y="268"/>
                  <a:pt x="260" y="265"/>
                </a:cubicBezTo>
                <a:cubicBezTo>
                  <a:pt x="260" y="265"/>
                  <a:pt x="260" y="265"/>
                  <a:pt x="260" y="265"/>
                </a:cubicBezTo>
                <a:cubicBezTo>
                  <a:pt x="260" y="264"/>
                  <a:pt x="261" y="263"/>
                  <a:pt x="261" y="261"/>
                </a:cubicBezTo>
                <a:cubicBezTo>
                  <a:pt x="262" y="258"/>
                  <a:pt x="264" y="254"/>
                  <a:pt x="265" y="249"/>
                </a:cubicBezTo>
                <a:cubicBezTo>
                  <a:pt x="276" y="217"/>
                  <a:pt x="300" y="143"/>
                  <a:pt x="305" y="131"/>
                </a:cubicBezTo>
                <a:cubicBezTo>
                  <a:pt x="311" y="120"/>
                  <a:pt x="322" y="108"/>
                  <a:pt x="367" y="108"/>
                </a:cubicBezTo>
                <a:cubicBezTo>
                  <a:pt x="411" y="108"/>
                  <a:pt x="422" y="120"/>
                  <a:pt x="428" y="131"/>
                </a:cubicBezTo>
                <a:cubicBezTo>
                  <a:pt x="433" y="143"/>
                  <a:pt x="457" y="217"/>
                  <a:pt x="468" y="248"/>
                </a:cubicBezTo>
                <a:cubicBezTo>
                  <a:pt x="469" y="254"/>
                  <a:pt x="471" y="258"/>
                  <a:pt x="472" y="261"/>
                </a:cubicBezTo>
                <a:cubicBezTo>
                  <a:pt x="472" y="262"/>
                  <a:pt x="473" y="264"/>
                  <a:pt x="473" y="265"/>
                </a:cubicBezTo>
                <a:cubicBezTo>
                  <a:pt x="473" y="265"/>
                  <a:pt x="473" y="265"/>
                  <a:pt x="473" y="265"/>
                </a:cubicBezTo>
                <a:cubicBezTo>
                  <a:pt x="474" y="268"/>
                  <a:pt x="471" y="272"/>
                  <a:pt x="467" y="274"/>
                </a:cubicBezTo>
                <a:close/>
                <a:moveTo>
                  <a:pt x="233" y="262"/>
                </a:moveTo>
                <a:cubicBezTo>
                  <a:pt x="233" y="261"/>
                  <a:pt x="231" y="254"/>
                  <a:pt x="228" y="246"/>
                </a:cubicBezTo>
                <a:cubicBezTo>
                  <a:pt x="217" y="211"/>
                  <a:pt x="194" y="140"/>
                  <a:pt x="188" y="127"/>
                </a:cubicBezTo>
                <a:cubicBezTo>
                  <a:pt x="178" y="107"/>
                  <a:pt x="157" y="99"/>
                  <a:pt x="118" y="99"/>
                </a:cubicBezTo>
                <a:cubicBezTo>
                  <a:pt x="79" y="99"/>
                  <a:pt x="58" y="107"/>
                  <a:pt x="48" y="127"/>
                </a:cubicBezTo>
                <a:cubicBezTo>
                  <a:pt x="42" y="140"/>
                  <a:pt x="19" y="211"/>
                  <a:pt x="8" y="246"/>
                </a:cubicBezTo>
                <a:cubicBezTo>
                  <a:pt x="5" y="254"/>
                  <a:pt x="3" y="261"/>
                  <a:pt x="3" y="262"/>
                </a:cubicBezTo>
                <a:cubicBezTo>
                  <a:pt x="2" y="262"/>
                  <a:pt x="2" y="262"/>
                  <a:pt x="2" y="263"/>
                </a:cubicBezTo>
                <a:cubicBezTo>
                  <a:pt x="0" y="271"/>
                  <a:pt x="5" y="280"/>
                  <a:pt x="14" y="283"/>
                </a:cubicBezTo>
                <a:cubicBezTo>
                  <a:pt x="16" y="283"/>
                  <a:pt x="18" y="284"/>
                  <a:pt x="20" y="284"/>
                </a:cubicBezTo>
                <a:cubicBezTo>
                  <a:pt x="27" y="284"/>
                  <a:pt x="33" y="280"/>
                  <a:pt x="36" y="274"/>
                </a:cubicBezTo>
                <a:cubicBezTo>
                  <a:pt x="68" y="204"/>
                  <a:pt x="68" y="204"/>
                  <a:pt x="68" y="204"/>
                </a:cubicBezTo>
                <a:cubicBezTo>
                  <a:pt x="65" y="298"/>
                  <a:pt x="62" y="443"/>
                  <a:pt x="61" y="450"/>
                </a:cubicBezTo>
                <a:cubicBezTo>
                  <a:pt x="61" y="450"/>
                  <a:pt x="61" y="450"/>
                  <a:pt x="61" y="451"/>
                </a:cubicBezTo>
                <a:cubicBezTo>
                  <a:pt x="62" y="461"/>
                  <a:pt x="71" y="469"/>
                  <a:pt x="83" y="469"/>
                </a:cubicBezTo>
                <a:cubicBezTo>
                  <a:pt x="94" y="469"/>
                  <a:pt x="103" y="461"/>
                  <a:pt x="104" y="451"/>
                </a:cubicBezTo>
                <a:cubicBezTo>
                  <a:pt x="118" y="332"/>
                  <a:pt x="118" y="332"/>
                  <a:pt x="118" y="332"/>
                </a:cubicBezTo>
                <a:cubicBezTo>
                  <a:pt x="132" y="451"/>
                  <a:pt x="132" y="451"/>
                  <a:pt x="132" y="451"/>
                </a:cubicBezTo>
                <a:cubicBezTo>
                  <a:pt x="133" y="461"/>
                  <a:pt x="142" y="469"/>
                  <a:pt x="153" y="469"/>
                </a:cubicBezTo>
                <a:cubicBezTo>
                  <a:pt x="153" y="469"/>
                  <a:pt x="153" y="469"/>
                  <a:pt x="153" y="469"/>
                </a:cubicBezTo>
                <a:cubicBezTo>
                  <a:pt x="165" y="469"/>
                  <a:pt x="174" y="461"/>
                  <a:pt x="175" y="451"/>
                </a:cubicBezTo>
                <a:cubicBezTo>
                  <a:pt x="175" y="450"/>
                  <a:pt x="175" y="450"/>
                  <a:pt x="175" y="450"/>
                </a:cubicBezTo>
                <a:cubicBezTo>
                  <a:pt x="174" y="443"/>
                  <a:pt x="171" y="298"/>
                  <a:pt x="168" y="204"/>
                </a:cubicBezTo>
                <a:cubicBezTo>
                  <a:pt x="200" y="274"/>
                  <a:pt x="200" y="274"/>
                  <a:pt x="200" y="274"/>
                </a:cubicBezTo>
                <a:cubicBezTo>
                  <a:pt x="203" y="280"/>
                  <a:pt x="209" y="284"/>
                  <a:pt x="216" y="284"/>
                </a:cubicBezTo>
                <a:cubicBezTo>
                  <a:pt x="218" y="284"/>
                  <a:pt x="220" y="283"/>
                  <a:pt x="222" y="283"/>
                </a:cubicBezTo>
                <a:cubicBezTo>
                  <a:pt x="230" y="280"/>
                  <a:pt x="236" y="271"/>
                  <a:pt x="234" y="263"/>
                </a:cubicBezTo>
                <a:cubicBezTo>
                  <a:pt x="234" y="262"/>
                  <a:pt x="233" y="262"/>
                  <a:pt x="233" y="262"/>
                </a:cubicBezTo>
                <a:close/>
                <a:moveTo>
                  <a:pt x="219" y="274"/>
                </a:moveTo>
                <a:cubicBezTo>
                  <a:pt x="215" y="275"/>
                  <a:pt x="210" y="274"/>
                  <a:pt x="209" y="270"/>
                </a:cubicBezTo>
                <a:cubicBezTo>
                  <a:pt x="167" y="179"/>
                  <a:pt x="167" y="179"/>
                  <a:pt x="167" y="179"/>
                </a:cubicBezTo>
                <a:cubicBezTo>
                  <a:pt x="167" y="177"/>
                  <a:pt x="164" y="176"/>
                  <a:pt x="162" y="176"/>
                </a:cubicBezTo>
                <a:cubicBezTo>
                  <a:pt x="160" y="177"/>
                  <a:pt x="158" y="179"/>
                  <a:pt x="158" y="181"/>
                </a:cubicBezTo>
                <a:cubicBezTo>
                  <a:pt x="158" y="181"/>
                  <a:pt x="160" y="248"/>
                  <a:pt x="162" y="316"/>
                </a:cubicBezTo>
                <a:cubicBezTo>
                  <a:pt x="163" y="349"/>
                  <a:pt x="163" y="383"/>
                  <a:pt x="164" y="408"/>
                </a:cubicBezTo>
                <a:cubicBezTo>
                  <a:pt x="164" y="421"/>
                  <a:pt x="165" y="431"/>
                  <a:pt x="165" y="439"/>
                </a:cubicBezTo>
                <a:cubicBezTo>
                  <a:pt x="165" y="444"/>
                  <a:pt x="165" y="448"/>
                  <a:pt x="165" y="450"/>
                </a:cubicBezTo>
                <a:cubicBezTo>
                  <a:pt x="165" y="450"/>
                  <a:pt x="165" y="450"/>
                  <a:pt x="165" y="450"/>
                </a:cubicBezTo>
                <a:cubicBezTo>
                  <a:pt x="165" y="455"/>
                  <a:pt x="160" y="459"/>
                  <a:pt x="153" y="459"/>
                </a:cubicBezTo>
                <a:cubicBezTo>
                  <a:pt x="153" y="464"/>
                  <a:pt x="153" y="464"/>
                  <a:pt x="153" y="464"/>
                </a:cubicBezTo>
                <a:cubicBezTo>
                  <a:pt x="153" y="459"/>
                  <a:pt x="153" y="459"/>
                  <a:pt x="153" y="459"/>
                </a:cubicBezTo>
                <a:cubicBezTo>
                  <a:pt x="147" y="459"/>
                  <a:pt x="142" y="455"/>
                  <a:pt x="141" y="450"/>
                </a:cubicBezTo>
                <a:cubicBezTo>
                  <a:pt x="123" y="292"/>
                  <a:pt x="123" y="292"/>
                  <a:pt x="123" y="292"/>
                </a:cubicBezTo>
                <a:cubicBezTo>
                  <a:pt x="122" y="289"/>
                  <a:pt x="120" y="287"/>
                  <a:pt x="118" y="287"/>
                </a:cubicBezTo>
                <a:cubicBezTo>
                  <a:pt x="116" y="287"/>
                  <a:pt x="114" y="289"/>
                  <a:pt x="113" y="292"/>
                </a:cubicBezTo>
                <a:cubicBezTo>
                  <a:pt x="95" y="450"/>
                  <a:pt x="95" y="450"/>
                  <a:pt x="95" y="450"/>
                </a:cubicBezTo>
                <a:cubicBezTo>
                  <a:pt x="94" y="455"/>
                  <a:pt x="89" y="459"/>
                  <a:pt x="83" y="459"/>
                </a:cubicBezTo>
                <a:cubicBezTo>
                  <a:pt x="76" y="459"/>
                  <a:pt x="71" y="455"/>
                  <a:pt x="71" y="450"/>
                </a:cubicBezTo>
                <a:cubicBezTo>
                  <a:pt x="71" y="449"/>
                  <a:pt x="71" y="448"/>
                  <a:pt x="71" y="447"/>
                </a:cubicBezTo>
                <a:cubicBezTo>
                  <a:pt x="71" y="445"/>
                  <a:pt x="71" y="442"/>
                  <a:pt x="71" y="439"/>
                </a:cubicBezTo>
                <a:cubicBezTo>
                  <a:pt x="71" y="431"/>
                  <a:pt x="71" y="421"/>
                  <a:pt x="72" y="408"/>
                </a:cubicBezTo>
                <a:cubicBezTo>
                  <a:pt x="72" y="383"/>
                  <a:pt x="73" y="349"/>
                  <a:pt x="74" y="316"/>
                </a:cubicBezTo>
                <a:cubicBezTo>
                  <a:pt x="76" y="248"/>
                  <a:pt x="77" y="181"/>
                  <a:pt x="77" y="181"/>
                </a:cubicBezTo>
                <a:cubicBezTo>
                  <a:pt x="78" y="179"/>
                  <a:pt x="76" y="177"/>
                  <a:pt x="74" y="176"/>
                </a:cubicBezTo>
                <a:cubicBezTo>
                  <a:pt x="72" y="176"/>
                  <a:pt x="69" y="177"/>
                  <a:pt x="68" y="179"/>
                </a:cubicBezTo>
                <a:cubicBezTo>
                  <a:pt x="27" y="270"/>
                  <a:pt x="27" y="270"/>
                  <a:pt x="27" y="270"/>
                </a:cubicBezTo>
                <a:cubicBezTo>
                  <a:pt x="26" y="273"/>
                  <a:pt x="23" y="274"/>
                  <a:pt x="20" y="274"/>
                </a:cubicBezTo>
                <a:cubicBezTo>
                  <a:pt x="19" y="274"/>
                  <a:pt x="18" y="274"/>
                  <a:pt x="17" y="274"/>
                </a:cubicBezTo>
                <a:cubicBezTo>
                  <a:pt x="13" y="272"/>
                  <a:pt x="11" y="268"/>
                  <a:pt x="11" y="265"/>
                </a:cubicBezTo>
                <a:cubicBezTo>
                  <a:pt x="11" y="265"/>
                  <a:pt x="11" y="265"/>
                  <a:pt x="11" y="265"/>
                </a:cubicBezTo>
                <a:cubicBezTo>
                  <a:pt x="12" y="264"/>
                  <a:pt x="12" y="263"/>
                  <a:pt x="13" y="261"/>
                </a:cubicBezTo>
                <a:cubicBezTo>
                  <a:pt x="14" y="258"/>
                  <a:pt x="15" y="254"/>
                  <a:pt x="17" y="249"/>
                </a:cubicBezTo>
                <a:cubicBezTo>
                  <a:pt x="27" y="217"/>
                  <a:pt x="51" y="143"/>
                  <a:pt x="57" y="131"/>
                </a:cubicBezTo>
                <a:cubicBezTo>
                  <a:pt x="62" y="120"/>
                  <a:pt x="74" y="108"/>
                  <a:pt x="118" y="108"/>
                </a:cubicBezTo>
                <a:cubicBezTo>
                  <a:pt x="162" y="108"/>
                  <a:pt x="174" y="120"/>
                  <a:pt x="179" y="131"/>
                </a:cubicBezTo>
                <a:cubicBezTo>
                  <a:pt x="185" y="143"/>
                  <a:pt x="209" y="217"/>
                  <a:pt x="219" y="249"/>
                </a:cubicBezTo>
                <a:cubicBezTo>
                  <a:pt x="221" y="254"/>
                  <a:pt x="222" y="258"/>
                  <a:pt x="223" y="261"/>
                </a:cubicBezTo>
                <a:cubicBezTo>
                  <a:pt x="224" y="262"/>
                  <a:pt x="224" y="264"/>
                  <a:pt x="225" y="265"/>
                </a:cubicBezTo>
                <a:cubicBezTo>
                  <a:pt x="224" y="265"/>
                  <a:pt x="224" y="265"/>
                  <a:pt x="224" y="265"/>
                </a:cubicBezTo>
                <a:cubicBezTo>
                  <a:pt x="225" y="268"/>
                  <a:pt x="223" y="272"/>
                  <a:pt x="219" y="27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0DE5CBFC-33F5-4FC1-92E2-EC149939ECAD}"/>
              </a:ext>
            </a:extLst>
          </p:cNvPr>
          <p:cNvGrpSpPr/>
          <p:nvPr/>
        </p:nvGrpSpPr>
        <p:grpSpPr>
          <a:xfrm>
            <a:off x="5156378" y="1467880"/>
            <a:ext cx="1790894" cy="3625661"/>
            <a:chOff x="4198881" y="1467880"/>
            <a:chExt cx="1790894" cy="3625661"/>
          </a:xfrm>
        </p:grpSpPr>
        <p:sp>
          <p:nvSpPr>
            <p:cNvPr id="6" name="Oval 13"/>
            <p:cNvSpPr/>
            <p:nvPr/>
          </p:nvSpPr>
          <p:spPr>
            <a:xfrm>
              <a:off x="4587302" y="1467880"/>
              <a:ext cx="982760" cy="9827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0" name="TextBox 49"/>
            <p:cNvSpPr txBox="1"/>
            <p:nvPr/>
          </p:nvSpPr>
          <p:spPr>
            <a:xfrm>
              <a:off x="4198881" y="2577012"/>
              <a:ext cx="1790894" cy="1159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33" dirty="0"/>
                <a:t>INNOVAZIONE</a:t>
              </a:r>
              <a:r>
                <a:rPr lang="en-US" sz="1200" dirty="0"/>
                <a:t>qual’è </a:t>
              </a:r>
              <a:r>
                <a:rPr lang="en-US" sz="1200" dirty="0" err="1"/>
                <a:t>l’innovazione</a:t>
              </a:r>
              <a:r>
                <a:rPr lang="en-US" sz="1200" dirty="0"/>
                <a:t> </a:t>
              </a:r>
              <a:r>
                <a:rPr lang="it-IT" sz="1200" dirty="0"/>
                <a:t>identificata e derivata dai risultati di ricerca del Politecnico</a:t>
              </a:r>
              <a:endParaRPr lang="en-US" sz="1200" dirty="0"/>
            </a:p>
          </p:txBody>
        </p:sp>
        <p:cxnSp>
          <p:nvCxnSpPr>
            <p:cNvPr id="103" name="Straight Connector 45"/>
            <p:cNvCxnSpPr>
              <a:endCxn id="20" idx="2"/>
            </p:cNvCxnSpPr>
            <p:nvPr/>
          </p:nvCxnSpPr>
          <p:spPr>
            <a:xfrm flipV="1">
              <a:off x="5094328" y="3736240"/>
              <a:ext cx="0" cy="1357301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Freeform 113"/>
            <p:cNvSpPr>
              <a:spLocks noEditPoints="1"/>
            </p:cNvSpPr>
            <p:nvPr/>
          </p:nvSpPr>
          <p:spPr bwMode="auto">
            <a:xfrm>
              <a:off x="4794074" y="1672207"/>
              <a:ext cx="600508" cy="586676"/>
            </a:xfrm>
            <a:custGeom>
              <a:avLst/>
              <a:gdLst>
                <a:gd name="T0" fmla="*/ 530 w 582"/>
                <a:gd name="T1" fmla="*/ 0 h 569"/>
                <a:gd name="T2" fmla="*/ 237 w 582"/>
                <a:gd name="T3" fmla="*/ 196 h 569"/>
                <a:gd name="T4" fmla="*/ 44 w 582"/>
                <a:gd name="T5" fmla="*/ 285 h 569"/>
                <a:gd name="T6" fmla="*/ 52 w 582"/>
                <a:gd name="T7" fmla="*/ 295 h 569"/>
                <a:gd name="T8" fmla="*/ 138 w 582"/>
                <a:gd name="T9" fmla="*/ 305 h 569"/>
                <a:gd name="T10" fmla="*/ 109 w 582"/>
                <a:gd name="T11" fmla="*/ 362 h 569"/>
                <a:gd name="T12" fmla="*/ 197 w 582"/>
                <a:gd name="T13" fmla="*/ 466 h 569"/>
                <a:gd name="T14" fmla="*/ 238 w 582"/>
                <a:gd name="T15" fmla="*/ 432 h 569"/>
                <a:gd name="T16" fmla="*/ 265 w 582"/>
                <a:gd name="T17" fmla="*/ 432 h 569"/>
                <a:gd name="T18" fmla="*/ 275 w 582"/>
                <a:gd name="T19" fmla="*/ 518 h 569"/>
                <a:gd name="T20" fmla="*/ 282 w 582"/>
                <a:gd name="T21" fmla="*/ 527 h 569"/>
                <a:gd name="T22" fmla="*/ 366 w 582"/>
                <a:gd name="T23" fmla="*/ 454 h 569"/>
                <a:gd name="T24" fmla="*/ 481 w 582"/>
                <a:gd name="T25" fmla="*/ 235 h 569"/>
                <a:gd name="T26" fmla="*/ 63 w 582"/>
                <a:gd name="T27" fmla="*/ 278 h 569"/>
                <a:gd name="T28" fmla="*/ 225 w 582"/>
                <a:gd name="T29" fmla="*/ 210 h 569"/>
                <a:gd name="T30" fmla="*/ 63 w 582"/>
                <a:gd name="T31" fmla="*/ 278 h 569"/>
                <a:gd name="T32" fmla="*/ 149 w 582"/>
                <a:gd name="T33" fmla="*/ 421 h 569"/>
                <a:gd name="T34" fmla="*/ 145 w 582"/>
                <a:gd name="T35" fmla="*/ 345 h 569"/>
                <a:gd name="T36" fmla="*/ 225 w 582"/>
                <a:gd name="T37" fmla="*/ 425 h 569"/>
                <a:gd name="T38" fmla="*/ 353 w 582"/>
                <a:gd name="T39" fmla="*/ 449 h 569"/>
                <a:gd name="T40" fmla="*/ 285 w 582"/>
                <a:gd name="T41" fmla="*/ 414 h 569"/>
                <a:gd name="T42" fmla="*/ 353 w 582"/>
                <a:gd name="T43" fmla="*/ 449 h 569"/>
                <a:gd name="T44" fmla="*/ 271 w 582"/>
                <a:gd name="T45" fmla="*/ 407 h 569"/>
                <a:gd name="T46" fmla="*/ 254 w 582"/>
                <a:gd name="T47" fmla="*/ 422 h 569"/>
                <a:gd name="T48" fmla="*/ 149 w 582"/>
                <a:gd name="T49" fmla="*/ 314 h 569"/>
                <a:gd name="T50" fmla="*/ 163 w 582"/>
                <a:gd name="T51" fmla="*/ 298 h 569"/>
                <a:gd name="T52" fmla="*/ 530 w 582"/>
                <a:gd name="T53" fmla="*/ 14 h 569"/>
                <a:gd name="T54" fmla="*/ 472 w 582"/>
                <a:gd name="T55" fmla="*/ 225 h 569"/>
                <a:gd name="T56" fmla="*/ 396 w 582"/>
                <a:gd name="T57" fmla="*/ 126 h 569"/>
                <a:gd name="T58" fmla="*/ 363 w 582"/>
                <a:gd name="T59" fmla="*/ 207 h 569"/>
                <a:gd name="T60" fmla="*/ 430 w 582"/>
                <a:gd name="T61" fmla="*/ 207 h 569"/>
                <a:gd name="T62" fmla="*/ 396 w 582"/>
                <a:gd name="T63" fmla="*/ 126 h 569"/>
                <a:gd name="T64" fmla="*/ 396 w 582"/>
                <a:gd name="T65" fmla="*/ 207 h 569"/>
                <a:gd name="T66" fmla="*/ 373 w 582"/>
                <a:gd name="T67" fmla="*/ 150 h 569"/>
                <a:gd name="T68" fmla="*/ 420 w 582"/>
                <a:gd name="T69" fmla="*/ 150 h 569"/>
                <a:gd name="T70" fmla="*/ 149 w 582"/>
                <a:gd name="T71" fmla="*/ 468 h 569"/>
                <a:gd name="T72" fmla="*/ 53 w 582"/>
                <a:gd name="T73" fmla="*/ 560 h 569"/>
                <a:gd name="T74" fmla="*/ 8 w 582"/>
                <a:gd name="T75" fmla="*/ 569 h 569"/>
                <a:gd name="T76" fmla="*/ 1 w 582"/>
                <a:gd name="T77" fmla="*/ 560 h 569"/>
                <a:gd name="T78" fmla="*/ 38 w 582"/>
                <a:gd name="T79" fmla="*/ 442 h 569"/>
                <a:gd name="T80" fmla="*/ 107 w 582"/>
                <a:gd name="T81" fmla="*/ 430 h 569"/>
                <a:gd name="T82" fmla="*/ 48 w 582"/>
                <a:gd name="T83" fmla="*/ 452 h 569"/>
                <a:gd name="T84" fmla="*/ 18 w 582"/>
                <a:gd name="T85" fmla="*/ 552 h 569"/>
                <a:gd name="T86" fmla="*/ 118 w 582"/>
                <a:gd name="T87" fmla="*/ 522 h 569"/>
                <a:gd name="T88" fmla="*/ 140 w 582"/>
                <a:gd name="T89" fmla="*/ 463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82" h="569">
                  <a:moveTo>
                    <a:pt x="562" y="8"/>
                  </a:moveTo>
                  <a:cubicBezTo>
                    <a:pt x="556" y="3"/>
                    <a:pt x="546" y="0"/>
                    <a:pt x="530" y="0"/>
                  </a:cubicBezTo>
                  <a:cubicBezTo>
                    <a:pt x="493" y="0"/>
                    <a:pt x="405" y="19"/>
                    <a:pt x="335" y="89"/>
                  </a:cubicBezTo>
                  <a:cubicBezTo>
                    <a:pt x="237" y="196"/>
                    <a:pt x="237" y="196"/>
                    <a:pt x="237" y="196"/>
                  </a:cubicBezTo>
                  <a:cubicBezTo>
                    <a:pt x="221" y="195"/>
                    <a:pt x="153" y="191"/>
                    <a:pt x="117" y="205"/>
                  </a:cubicBezTo>
                  <a:cubicBezTo>
                    <a:pt x="74" y="220"/>
                    <a:pt x="45" y="283"/>
                    <a:pt x="44" y="285"/>
                  </a:cubicBezTo>
                  <a:cubicBezTo>
                    <a:pt x="42" y="288"/>
                    <a:pt x="43" y="291"/>
                    <a:pt x="45" y="293"/>
                  </a:cubicBezTo>
                  <a:cubicBezTo>
                    <a:pt x="46" y="295"/>
                    <a:pt x="49" y="296"/>
                    <a:pt x="52" y="295"/>
                  </a:cubicBezTo>
                  <a:cubicBezTo>
                    <a:pt x="90" y="283"/>
                    <a:pt x="128" y="292"/>
                    <a:pt x="145" y="297"/>
                  </a:cubicBezTo>
                  <a:cubicBezTo>
                    <a:pt x="138" y="305"/>
                    <a:pt x="138" y="305"/>
                    <a:pt x="138" y="305"/>
                  </a:cubicBezTo>
                  <a:cubicBezTo>
                    <a:pt x="133" y="311"/>
                    <a:pt x="134" y="321"/>
                    <a:pt x="138" y="332"/>
                  </a:cubicBezTo>
                  <a:cubicBezTo>
                    <a:pt x="109" y="362"/>
                    <a:pt x="109" y="362"/>
                    <a:pt x="109" y="362"/>
                  </a:cubicBezTo>
                  <a:cubicBezTo>
                    <a:pt x="96" y="376"/>
                    <a:pt x="115" y="407"/>
                    <a:pt x="139" y="431"/>
                  </a:cubicBezTo>
                  <a:cubicBezTo>
                    <a:pt x="158" y="449"/>
                    <a:pt x="181" y="466"/>
                    <a:pt x="197" y="466"/>
                  </a:cubicBezTo>
                  <a:cubicBezTo>
                    <a:pt x="201" y="466"/>
                    <a:pt x="205" y="464"/>
                    <a:pt x="208" y="461"/>
                  </a:cubicBezTo>
                  <a:cubicBezTo>
                    <a:pt x="238" y="432"/>
                    <a:pt x="238" y="432"/>
                    <a:pt x="238" y="432"/>
                  </a:cubicBezTo>
                  <a:cubicBezTo>
                    <a:pt x="244" y="434"/>
                    <a:pt x="250" y="436"/>
                    <a:pt x="254" y="436"/>
                  </a:cubicBezTo>
                  <a:cubicBezTo>
                    <a:pt x="260" y="436"/>
                    <a:pt x="263" y="433"/>
                    <a:pt x="265" y="432"/>
                  </a:cubicBezTo>
                  <a:cubicBezTo>
                    <a:pt x="274" y="424"/>
                    <a:pt x="274" y="424"/>
                    <a:pt x="274" y="424"/>
                  </a:cubicBezTo>
                  <a:cubicBezTo>
                    <a:pt x="279" y="442"/>
                    <a:pt x="287" y="480"/>
                    <a:pt x="275" y="518"/>
                  </a:cubicBezTo>
                  <a:cubicBezTo>
                    <a:pt x="275" y="521"/>
                    <a:pt x="275" y="524"/>
                    <a:pt x="277" y="526"/>
                  </a:cubicBezTo>
                  <a:cubicBezTo>
                    <a:pt x="279" y="527"/>
                    <a:pt x="280" y="527"/>
                    <a:pt x="282" y="527"/>
                  </a:cubicBezTo>
                  <a:cubicBezTo>
                    <a:pt x="283" y="527"/>
                    <a:pt x="284" y="527"/>
                    <a:pt x="285" y="527"/>
                  </a:cubicBezTo>
                  <a:cubicBezTo>
                    <a:pt x="288" y="526"/>
                    <a:pt x="350" y="496"/>
                    <a:pt x="366" y="454"/>
                  </a:cubicBezTo>
                  <a:cubicBezTo>
                    <a:pt x="379" y="417"/>
                    <a:pt x="375" y="349"/>
                    <a:pt x="374" y="333"/>
                  </a:cubicBezTo>
                  <a:cubicBezTo>
                    <a:pt x="481" y="235"/>
                    <a:pt x="481" y="235"/>
                    <a:pt x="481" y="235"/>
                  </a:cubicBezTo>
                  <a:cubicBezTo>
                    <a:pt x="565" y="151"/>
                    <a:pt x="582" y="28"/>
                    <a:pt x="562" y="8"/>
                  </a:cubicBezTo>
                  <a:close/>
                  <a:moveTo>
                    <a:pt x="63" y="278"/>
                  </a:moveTo>
                  <a:cubicBezTo>
                    <a:pt x="74" y="259"/>
                    <a:pt x="95" y="227"/>
                    <a:pt x="121" y="218"/>
                  </a:cubicBezTo>
                  <a:cubicBezTo>
                    <a:pt x="150" y="207"/>
                    <a:pt x="200" y="208"/>
                    <a:pt x="225" y="210"/>
                  </a:cubicBezTo>
                  <a:cubicBezTo>
                    <a:pt x="156" y="286"/>
                    <a:pt x="156" y="286"/>
                    <a:pt x="156" y="286"/>
                  </a:cubicBezTo>
                  <a:cubicBezTo>
                    <a:pt x="143" y="281"/>
                    <a:pt x="105" y="270"/>
                    <a:pt x="63" y="278"/>
                  </a:cubicBezTo>
                  <a:close/>
                  <a:moveTo>
                    <a:pt x="199" y="451"/>
                  </a:moveTo>
                  <a:cubicBezTo>
                    <a:pt x="195" y="454"/>
                    <a:pt x="174" y="446"/>
                    <a:pt x="149" y="421"/>
                  </a:cubicBezTo>
                  <a:cubicBezTo>
                    <a:pt x="124" y="396"/>
                    <a:pt x="116" y="375"/>
                    <a:pt x="119" y="372"/>
                  </a:cubicBezTo>
                  <a:cubicBezTo>
                    <a:pt x="145" y="345"/>
                    <a:pt x="145" y="345"/>
                    <a:pt x="145" y="345"/>
                  </a:cubicBezTo>
                  <a:cubicBezTo>
                    <a:pt x="155" y="361"/>
                    <a:pt x="169" y="377"/>
                    <a:pt x="181" y="389"/>
                  </a:cubicBezTo>
                  <a:cubicBezTo>
                    <a:pt x="196" y="404"/>
                    <a:pt x="212" y="417"/>
                    <a:pt x="225" y="425"/>
                  </a:cubicBezTo>
                  <a:lnTo>
                    <a:pt x="199" y="451"/>
                  </a:lnTo>
                  <a:close/>
                  <a:moveTo>
                    <a:pt x="353" y="449"/>
                  </a:moveTo>
                  <a:cubicBezTo>
                    <a:pt x="343" y="475"/>
                    <a:pt x="311" y="496"/>
                    <a:pt x="293" y="507"/>
                  </a:cubicBezTo>
                  <a:cubicBezTo>
                    <a:pt x="301" y="465"/>
                    <a:pt x="290" y="427"/>
                    <a:pt x="285" y="414"/>
                  </a:cubicBezTo>
                  <a:cubicBezTo>
                    <a:pt x="361" y="345"/>
                    <a:pt x="361" y="345"/>
                    <a:pt x="361" y="345"/>
                  </a:cubicBezTo>
                  <a:cubicBezTo>
                    <a:pt x="362" y="370"/>
                    <a:pt x="363" y="421"/>
                    <a:pt x="353" y="449"/>
                  </a:cubicBezTo>
                  <a:close/>
                  <a:moveTo>
                    <a:pt x="273" y="406"/>
                  </a:moveTo>
                  <a:cubicBezTo>
                    <a:pt x="272" y="406"/>
                    <a:pt x="272" y="407"/>
                    <a:pt x="271" y="407"/>
                  </a:cubicBezTo>
                  <a:cubicBezTo>
                    <a:pt x="256" y="421"/>
                    <a:pt x="256" y="421"/>
                    <a:pt x="256" y="421"/>
                  </a:cubicBezTo>
                  <a:cubicBezTo>
                    <a:pt x="256" y="421"/>
                    <a:pt x="255" y="422"/>
                    <a:pt x="254" y="422"/>
                  </a:cubicBezTo>
                  <a:cubicBezTo>
                    <a:pt x="244" y="422"/>
                    <a:pt x="219" y="407"/>
                    <a:pt x="191" y="379"/>
                  </a:cubicBezTo>
                  <a:cubicBezTo>
                    <a:pt x="158" y="346"/>
                    <a:pt x="146" y="319"/>
                    <a:pt x="149" y="314"/>
                  </a:cubicBezTo>
                  <a:cubicBezTo>
                    <a:pt x="162" y="299"/>
                    <a:pt x="162" y="299"/>
                    <a:pt x="162" y="299"/>
                  </a:cubicBezTo>
                  <a:cubicBezTo>
                    <a:pt x="163" y="299"/>
                    <a:pt x="163" y="299"/>
                    <a:pt x="163" y="298"/>
                  </a:cubicBezTo>
                  <a:cubicBezTo>
                    <a:pt x="345" y="98"/>
                    <a:pt x="345" y="98"/>
                    <a:pt x="345" y="98"/>
                  </a:cubicBezTo>
                  <a:cubicBezTo>
                    <a:pt x="407" y="37"/>
                    <a:pt x="490" y="14"/>
                    <a:pt x="530" y="14"/>
                  </a:cubicBezTo>
                  <a:cubicBezTo>
                    <a:pt x="544" y="14"/>
                    <a:pt x="550" y="17"/>
                    <a:pt x="552" y="18"/>
                  </a:cubicBezTo>
                  <a:cubicBezTo>
                    <a:pt x="565" y="31"/>
                    <a:pt x="552" y="144"/>
                    <a:pt x="472" y="225"/>
                  </a:cubicBezTo>
                  <a:lnTo>
                    <a:pt x="273" y="406"/>
                  </a:lnTo>
                  <a:close/>
                  <a:moveTo>
                    <a:pt x="396" y="126"/>
                  </a:moveTo>
                  <a:cubicBezTo>
                    <a:pt x="384" y="126"/>
                    <a:pt x="372" y="131"/>
                    <a:pt x="363" y="140"/>
                  </a:cubicBezTo>
                  <a:cubicBezTo>
                    <a:pt x="344" y="158"/>
                    <a:pt x="344" y="189"/>
                    <a:pt x="363" y="207"/>
                  </a:cubicBezTo>
                  <a:cubicBezTo>
                    <a:pt x="372" y="216"/>
                    <a:pt x="384" y="221"/>
                    <a:pt x="396" y="221"/>
                  </a:cubicBezTo>
                  <a:cubicBezTo>
                    <a:pt x="409" y="221"/>
                    <a:pt x="421" y="216"/>
                    <a:pt x="430" y="207"/>
                  </a:cubicBezTo>
                  <a:cubicBezTo>
                    <a:pt x="449" y="189"/>
                    <a:pt x="449" y="158"/>
                    <a:pt x="430" y="140"/>
                  </a:cubicBezTo>
                  <a:cubicBezTo>
                    <a:pt x="421" y="131"/>
                    <a:pt x="409" y="126"/>
                    <a:pt x="396" y="126"/>
                  </a:cubicBezTo>
                  <a:close/>
                  <a:moveTo>
                    <a:pt x="420" y="197"/>
                  </a:moveTo>
                  <a:cubicBezTo>
                    <a:pt x="414" y="204"/>
                    <a:pt x="405" y="207"/>
                    <a:pt x="396" y="207"/>
                  </a:cubicBezTo>
                  <a:cubicBezTo>
                    <a:pt x="387" y="207"/>
                    <a:pt x="379" y="204"/>
                    <a:pt x="373" y="197"/>
                  </a:cubicBezTo>
                  <a:cubicBezTo>
                    <a:pt x="359" y="184"/>
                    <a:pt x="359" y="163"/>
                    <a:pt x="373" y="150"/>
                  </a:cubicBezTo>
                  <a:cubicBezTo>
                    <a:pt x="379" y="143"/>
                    <a:pt x="387" y="140"/>
                    <a:pt x="396" y="140"/>
                  </a:cubicBezTo>
                  <a:cubicBezTo>
                    <a:pt x="405" y="140"/>
                    <a:pt x="414" y="143"/>
                    <a:pt x="420" y="150"/>
                  </a:cubicBezTo>
                  <a:cubicBezTo>
                    <a:pt x="433" y="163"/>
                    <a:pt x="433" y="184"/>
                    <a:pt x="420" y="197"/>
                  </a:cubicBezTo>
                  <a:close/>
                  <a:moveTo>
                    <a:pt x="149" y="468"/>
                  </a:moveTo>
                  <a:cubicBezTo>
                    <a:pt x="154" y="490"/>
                    <a:pt x="147" y="513"/>
                    <a:pt x="128" y="532"/>
                  </a:cubicBezTo>
                  <a:cubicBezTo>
                    <a:pt x="108" y="552"/>
                    <a:pt x="80" y="556"/>
                    <a:pt x="53" y="560"/>
                  </a:cubicBezTo>
                  <a:cubicBezTo>
                    <a:pt x="38" y="562"/>
                    <a:pt x="23" y="564"/>
                    <a:pt x="10" y="569"/>
                  </a:cubicBezTo>
                  <a:cubicBezTo>
                    <a:pt x="9" y="569"/>
                    <a:pt x="9" y="569"/>
                    <a:pt x="8" y="569"/>
                  </a:cubicBezTo>
                  <a:cubicBezTo>
                    <a:pt x="6" y="569"/>
                    <a:pt x="4" y="569"/>
                    <a:pt x="3" y="567"/>
                  </a:cubicBezTo>
                  <a:cubicBezTo>
                    <a:pt x="1" y="566"/>
                    <a:pt x="0" y="563"/>
                    <a:pt x="1" y="560"/>
                  </a:cubicBezTo>
                  <a:cubicBezTo>
                    <a:pt x="4" y="549"/>
                    <a:pt x="6" y="536"/>
                    <a:pt x="8" y="523"/>
                  </a:cubicBezTo>
                  <a:cubicBezTo>
                    <a:pt x="13" y="494"/>
                    <a:pt x="17" y="463"/>
                    <a:pt x="38" y="442"/>
                  </a:cubicBezTo>
                  <a:cubicBezTo>
                    <a:pt x="57" y="423"/>
                    <a:pt x="80" y="416"/>
                    <a:pt x="102" y="422"/>
                  </a:cubicBezTo>
                  <a:cubicBezTo>
                    <a:pt x="105" y="423"/>
                    <a:pt x="108" y="426"/>
                    <a:pt x="107" y="430"/>
                  </a:cubicBezTo>
                  <a:cubicBezTo>
                    <a:pt x="106" y="434"/>
                    <a:pt x="102" y="436"/>
                    <a:pt x="98" y="435"/>
                  </a:cubicBezTo>
                  <a:cubicBezTo>
                    <a:pt x="81" y="431"/>
                    <a:pt x="64" y="436"/>
                    <a:pt x="48" y="452"/>
                  </a:cubicBezTo>
                  <a:cubicBezTo>
                    <a:pt x="30" y="470"/>
                    <a:pt x="26" y="498"/>
                    <a:pt x="22" y="525"/>
                  </a:cubicBezTo>
                  <a:cubicBezTo>
                    <a:pt x="21" y="534"/>
                    <a:pt x="19" y="543"/>
                    <a:pt x="18" y="552"/>
                  </a:cubicBezTo>
                  <a:cubicBezTo>
                    <a:pt x="29" y="549"/>
                    <a:pt x="40" y="547"/>
                    <a:pt x="51" y="546"/>
                  </a:cubicBezTo>
                  <a:cubicBezTo>
                    <a:pt x="77" y="542"/>
                    <a:pt x="101" y="538"/>
                    <a:pt x="118" y="522"/>
                  </a:cubicBezTo>
                  <a:cubicBezTo>
                    <a:pt x="134" y="506"/>
                    <a:pt x="140" y="489"/>
                    <a:pt x="135" y="472"/>
                  </a:cubicBezTo>
                  <a:cubicBezTo>
                    <a:pt x="134" y="468"/>
                    <a:pt x="136" y="464"/>
                    <a:pt x="140" y="463"/>
                  </a:cubicBezTo>
                  <a:cubicBezTo>
                    <a:pt x="144" y="462"/>
                    <a:pt x="148" y="465"/>
                    <a:pt x="149" y="4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5E33E064-DA37-4578-8497-1D0FA71939C3}"/>
              </a:ext>
            </a:extLst>
          </p:cNvPr>
          <p:cNvGrpSpPr/>
          <p:nvPr/>
        </p:nvGrpSpPr>
        <p:grpSpPr>
          <a:xfrm>
            <a:off x="7379368" y="1466982"/>
            <a:ext cx="2101522" cy="3595577"/>
            <a:chOff x="6038738" y="1466982"/>
            <a:chExt cx="2101522" cy="3595577"/>
          </a:xfrm>
        </p:grpSpPr>
        <p:sp>
          <p:nvSpPr>
            <p:cNvPr id="9" name="Oval 17"/>
            <p:cNvSpPr/>
            <p:nvPr/>
          </p:nvSpPr>
          <p:spPr>
            <a:xfrm>
              <a:off x="6625662" y="1466982"/>
              <a:ext cx="982760" cy="98276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3" name="TextBox 52"/>
            <p:cNvSpPr txBox="1"/>
            <p:nvPr/>
          </p:nvSpPr>
          <p:spPr>
            <a:xfrm>
              <a:off x="6038738" y="2576114"/>
              <a:ext cx="2101522" cy="1302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33" dirty="0"/>
                <a:t>PROPRIETA’ INTELLETTUALE</a:t>
              </a:r>
            </a:p>
            <a:p>
              <a:pPr lvl="0" algn="ctr"/>
              <a:r>
                <a:rPr lang="it-IT" sz="1200" dirty="0"/>
                <a:t>Nel caso di proprietà intellettuale,</a:t>
              </a:r>
            </a:p>
            <a:p>
              <a:pPr lvl="0" algn="ctr"/>
              <a:r>
                <a:rPr lang="it-IT" sz="1200" dirty="0"/>
                <a:t>Inserire i riferimenti</a:t>
              </a:r>
              <a:endParaRPr lang="en-US" sz="1200" dirty="0"/>
            </a:p>
          </p:txBody>
        </p:sp>
        <p:cxnSp>
          <p:nvCxnSpPr>
            <p:cNvPr id="100" name="Straight Connector 45"/>
            <p:cNvCxnSpPr>
              <a:cxnSpLocks/>
              <a:endCxn id="23" idx="2"/>
            </p:cNvCxnSpPr>
            <p:nvPr/>
          </p:nvCxnSpPr>
          <p:spPr>
            <a:xfrm flipV="1">
              <a:off x="7083551" y="3878907"/>
              <a:ext cx="5948" cy="1183652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Freeform 36"/>
            <p:cNvSpPr>
              <a:spLocks noEditPoints="1"/>
            </p:cNvSpPr>
            <p:nvPr/>
          </p:nvSpPr>
          <p:spPr bwMode="auto">
            <a:xfrm>
              <a:off x="6885437" y="1571961"/>
              <a:ext cx="463209" cy="733415"/>
            </a:xfrm>
            <a:custGeom>
              <a:avLst/>
              <a:gdLst>
                <a:gd name="T0" fmla="*/ 225 w 449"/>
                <a:gd name="T1" fmla="*/ 0 h 710"/>
                <a:gd name="T2" fmla="*/ 0 w 449"/>
                <a:gd name="T3" fmla="*/ 225 h 710"/>
                <a:gd name="T4" fmla="*/ 68 w 449"/>
                <a:gd name="T5" fmla="*/ 395 h 710"/>
                <a:gd name="T6" fmla="*/ 108 w 449"/>
                <a:gd name="T7" fmla="*/ 545 h 710"/>
                <a:gd name="T8" fmla="*/ 108 w 449"/>
                <a:gd name="T9" fmla="*/ 621 h 710"/>
                <a:gd name="T10" fmla="*/ 142 w 449"/>
                <a:gd name="T11" fmla="*/ 655 h 710"/>
                <a:gd name="T12" fmla="*/ 159 w 449"/>
                <a:gd name="T13" fmla="*/ 655 h 710"/>
                <a:gd name="T14" fmla="*/ 225 w 449"/>
                <a:gd name="T15" fmla="*/ 710 h 710"/>
                <a:gd name="T16" fmla="*/ 290 w 449"/>
                <a:gd name="T17" fmla="*/ 655 h 710"/>
                <a:gd name="T18" fmla="*/ 307 w 449"/>
                <a:gd name="T19" fmla="*/ 655 h 710"/>
                <a:gd name="T20" fmla="*/ 341 w 449"/>
                <a:gd name="T21" fmla="*/ 621 h 710"/>
                <a:gd name="T22" fmla="*/ 341 w 449"/>
                <a:gd name="T23" fmla="*/ 545 h 710"/>
                <a:gd name="T24" fmla="*/ 381 w 449"/>
                <a:gd name="T25" fmla="*/ 395 h 710"/>
                <a:gd name="T26" fmla="*/ 449 w 449"/>
                <a:gd name="T27" fmla="*/ 225 h 710"/>
                <a:gd name="T28" fmla="*/ 225 w 449"/>
                <a:gd name="T29" fmla="*/ 0 h 710"/>
                <a:gd name="T30" fmla="*/ 225 w 449"/>
                <a:gd name="T31" fmla="*/ 696 h 710"/>
                <a:gd name="T32" fmla="*/ 173 w 449"/>
                <a:gd name="T33" fmla="*/ 655 h 710"/>
                <a:gd name="T34" fmla="*/ 276 w 449"/>
                <a:gd name="T35" fmla="*/ 655 h 710"/>
                <a:gd name="T36" fmla="*/ 225 w 449"/>
                <a:gd name="T37" fmla="*/ 696 h 710"/>
                <a:gd name="T38" fmla="*/ 307 w 449"/>
                <a:gd name="T39" fmla="*/ 641 h 710"/>
                <a:gd name="T40" fmla="*/ 142 w 449"/>
                <a:gd name="T41" fmla="*/ 641 h 710"/>
                <a:gd name="T42" fmla="*/ 122 w 449"/>
                <a:gd name="T43" fmla="*/ 621 h 710"/>
                <a:gd name="T44" fmla="*/ 122 w 449"/>
                <a:gd name="T45" fmla="*/ 552 h 710"/>
                <a:gd name="T46" fmla="*/ 327 w 449"/>
                <a:gd name="T47" fmla="*/ 552 h 710"/>
                <a:gd name="T48" fmla="*/ 327 w 449"/>
                <a:gd name="T49" fmla="*/ 621 h 710"/>
                <a:gd name="T50" fmla="*/ 307 w 449"/>
                <a:gd name="T51" fmla="*/ 641 h 710"/>
                <a:gd name="T52" fmla="*/ 371 w 449"/>
                <a:gd name="T53" fmla="*/ 385 h 710"/>
                <a:gd name="T54" fmla="*/ 327 w 449"/>
                <a:gd name="T55" fmla="*/ 538 h 710"/>
                <a:gd name="T56" fmla="*/ 232 w 449"/>
                <a:gd name="T57" fmla="*/ 538 h 710"/>
                <a:gd name="T58" fmla="*/ 232 w 449"/>
                <a:gd name="T59" fmla="*/ 306 h 710"/>
                <a:gd name="T60" fmla="*/ 295 w 449"/>
                <a:gd name="T61" fmla="*/ 262 h 710"/>
                <a:gd name="T62" fmla="*/ 314 w 449"/>
                <a:gd name="T63" fmla="*/ 219 h 710"/>
                <a:gd name="T64" fmla="*/ 309 w 449"/>
                <a:gd name="T65" fmla="*/ 210 h 710"/>
                <a:gd name="T66" fmla="*/ 300 w 449"/>
                <a:gd name="T67" fmla="*/ 215 h 710"/>
                <a:gd name="T68" fmla="*/ 225 w 449"/>
                <a:gd name="T69" fmla="*/ 292 h 710"/>
                <a:gd name="T70" fmla="*/ 149 w 449"/>
                <a:gd name="T71" fmla="*/ 215 h 710"/>
                <a:gd name="T72" fmla="*/ 141 w 449"/>
                <a:gd name="T73" fmla="*/ 210 h 710"/>
                <a:gd name="T74" fmla="*/ 135 w 449"/>
                <a:gd name="T75" fmla="*/ 219 h 710"/>
                <a:gd name="T76" fmla="*/ 154 w 449"/>
                <a:gd name="T77" fmla="*/ 262 h 710"/>
                <a:gd name="T78" fmla="*/ 218 w 449"/>
                <a:gd name="T79" fmla="*/ 306 h 710"/>
                <a:gd name="T80" fmla="*/ 218 w 449"/>
                <a:gd name="T81" fmla="*/ 538 h 710"/>
                <a:gd name="T82" fmla="*/ 122 w 449"/>
                <a:gd name="T83" fmla="*/ 538 h 710"/>
                <a:gd name="T84" fmla="*/ 78 w 449"/>
                <a:gd name="T85" fmla="*/ 385 h 710"/>
                <a:gd name="T86" fmla="*/ 14 w 449"/>
                <a:gd name="T87" fmla="*/ 225 h 710"/>
                <a:gd name="T88" fmla="*/ 225 w 449"/>
                <a:gd name="T89" fmla="*/ 14 h 710"/>
                <a:gd name="T90" fmla="*/ 435 w 449"/>
                <a:gd name="T91" fmla="*/ 225 h 710"/>
                <a:gd name="T92" fmla="*/ 371 w 449"/>
                <a:gd name="T93" fmla="*/ 385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49" h="710">
                  <a:moveTo>
                    <a:pt x="225" y="0"/>
                  </a:moveTo>
                  <a:cubicBezTo>
                    <a:pt x="101" y="0"/>
                    <a:pt x="0" y="101"/>
                    <a:pt x="0" y="225"/>
                  </a:cubicBezTo>
                  <a:cubicBezTo>
                    <a:pt x="0" y="287"/>
                    <a:pt x="25" y="348"/>
                    <a:pt x="68" y="395"/>
                  </a:cubicBezTo>
                  <a:cubicBezTo>
                    <a:pt x="80" y="407"/>
                    <a:pt x="108" y="447"/>
                    <a:pt x="108" y="545"/>
                  </a:cubicBezTo>
                  <a:cubicBezTo>
                    <a:pt x="108" y="621"/>
                    <a:pt x="108" y="621"/>
                    <a:pt x="108" y="621"/>
                  </a:cubicBezTo>
                  <a:cubicBezTo>
                    <a:pt x="108" y="639"/>
                    <a:pt x="123" y="655"/>
                    <a:pt x="142" y="655"/>
                  </a:cubicBezTo>
                  <a:cubicBezTo>
                    <a:pt x="159" y="655"/>
                    <a:pt x="159" y="655"/>
                    <a:pt x="159" y="655"/>
                  </a:cubicBezTo>
                  <a:cubicBezTo>
                    <a:pt x="162" y="686"/>
                    <a:pt x="190" y="710"/>
                    <a:pt x="225" y="710"/>
                  </a:cubicBezTo>
                  <a:cubicBezTo>
                    <a:pt x="259" y="710"/>
                    <a:pt x="287" y="686"/>
                    <a:pt x="290" y="655"/>
                  </a:cubicBezTo>
                  <a:cubicBezTo>
                    <a:pt x="307" y="655"/>
                    <a:pt x="307" y="655"/>
                    <a:pt x="307" y="655"/>
                  </a:cubicBezTo>
                  <a:cubicBezTo>
                    <a:pt x="326" y="655"/>
                    <a:pt x="341" y="639"/>
                    <a:pt x="341" y="621"/>
                  </a:cubicBezTo>
                  <a:cubicBezTo>
                    <a:pt x="341" y="545"/>
                    <a:pt x="341" y="545"/>
                    <a:pt x="341" y="545"/>
                  </a:cubicBezTo>
                  <a:cubicBezTo>
                    <a:pt x="341" y="447"/>
                    <a:pt x="369" y="407"/>
                    <a:pt x="381" y="395"/>
                  </a:cubicBezTo>
                  <a:cubicBezTo>
                    <a:pt x="424" y="348"/>
                    <a:pt x="449" y="287"/>
                    <a:pt x="449" y="225"/>
                  </a:cubicBezTo>
                  <a:cubicBezTo>
                    <a:pt x="449" y="101"/>
                    <a:pt x="349" y="0"/>
                    <a:pt x="225" y="0"/>
                  </a:cubicBezTo>
                  <a:close/>
                  <a:moveTo>
                    <a:pt x="225" y="696"/>
                  </a:moveTo>
                  <a:cubicBezTo>
                    <a:pt x="198" y="696"/>
                    <a:pt x="176" y="678"/>
                    <a:pt x="173" y="655"/>
                  </a:cubicBezTo>
                  <a:cubicBezTo>
                    <a:pt x="276" y="655"/>
                    <a:pt x="276" y="655"/>
                    <a:pt x="276" y="655"/>
                  </a:cubicBezTo>
                  <a:cubicBezTo>
                    <a:pt x="273" y="678"/>
                    <a:pt x="251" y="696"/>
                    <a:pt x="225" y="696"/>
                  </a:cubicBezTo>
                  <a:close/>
                  <a:moveTo>
                    <a:pt x="307" y="641"/>
                  </a:moveTo>
                  <a:cubicBezTo>
                    <a:pt x="142" y="641"/>
                    <a:pt x="142" y="641"/>
                    <a:pt x="142" y="641"/>
                  </a:cubicBezTo>
                  <a:cubicBezTo>
                    <a:pt x="131" y="641"/>
                    <a:pt x="122" y="632"/>
                    <a:pt x="122" y="621"/>
                  </a:cubicBezTo>
                  <a:cubicBezTo>
                    <a:pt x="122" y="552"/>
                    <a:pt x="122" y="552"/>
                    <a:pt x="122" y="552"/>
                  </a:cubicBezTo>
                  <a:cubicBezTo>
                    <a:pt x="327" y="552"/>
                    <a:pt x="327" y="552"/>
                    <a:pt x="327" y="552"/>
                  </a:cubicBezTo>
                  <a:cubicBezTo>
                    <a:pt x="327" y="621"/>
                    <a:pt x="327" y="621"/>
                    <a:pt x="327" y="621"/>
                  </a:cubicBezTo>
                  <a:cubicBezTo>
                    <a:pt x="327" y="632"/>
                    <a:pt x="318" y="641"/>
                    <a:pt x="307" y="641"/>
                  </a:cubicBezTo>
                  <a:close/>
                  <a:moveTo>
                    <a:pt x="371" y="385"/>
                  </a:moveTo>
                  <a:cubicBezTo>
                    <a:pt x="355" y="402"/>
                    <a:pt x="329" y="444"/>
                    <a:pt x="327" y="538"/>
                  </a:cubicBezTo>
                  <a:cubicBezTo>
                    <a:pt x="232" y="538"/>
                    <a:pt x="232" y="538"/>
                    <a:pt x="232" y="538"/>
                  </a:cubicBezTo>
                  <a:cubicBezTo>
                    <a:pt x="232" y="306"/>
                    <a:pt x="232" y="306"/>
                    <a:pt x="232" y="306"/>
                  </a:cubicBezTo>
                  <a:cubicBezTo>
                    <a:pt x="257" y="304"/>
                    <a:pt x="279" y="289"/>
                    <a:pt x="295" y="262"/>
                  </a:cubicBezTo>
                  <a:cubicBezTo>
                    <a:pt x="309" y="241"/>
                    <a:pt x="314" y="219"/>
                    <a:pt x="314" y="219"/>
                  </a:cubicBezTo>
                  <a:cubicBezTo>
                    <a:pt x="315" y="215"/>
                    <a:pt x="312" y="211"/>
                    <a:pt x="309" y="210"/>
                  </a:cubicBezTo>
                  <a:cubicBezTo>
                    <a:pt x="305" y="209"/>
                    <a:pt x="301" y="212"/>
                    <a:pt x="300" y="215"/>
                  </a:cubicBezTo>
                  <a:cubicBezTo>
                    <a:pt x="300" y="216"/>
                    <a:pt x="281" y="292"/>
                    <a:pt x="225" y="292"/>
                  </a:cubicBezTo>
                  <a:cubicBezTo>
                    <a:pt x="168" y="292"/>
                    <a:pt x="149" y="216"/>
                    <a:pt x="149" y="215"/>
                  </a:cubicBezTo>
                  <a:cubicBezTo>
                    <a:pt x="148" y="212"/>
                    <a:pt x="144" y="209"/>
                    <a:pt x="141" y="210"/>
                  </a:cubicBezTo>
                  <a:cubicBezTo>
                    <a:pt x="137" y="211"/>
                    <a:pt x="134" y="215"/>
                    <a:pt x="135" y="219"/>
                  </a:cubicBezTo>
                  <a:cubicBezTo>
                    <a:pt x="136" y="219"/>
                    <a:pt x="141" y="241"/>
                    <a:pt x="154" y="262"/>
                  </a:cubicBezTo>
                  <a:cubicBezTo>
                    <a:pt x="170" y="289"/>
                    <a:pt x="192" y="304"/>
                    <a:pt x="218" y="306"/>
                  </a:cubicBezTo>
                  <a:cubicBezTo>
                    <a:pt x="218" y="538"/>
                    <a:pt x="218" y="538"/>
                    <a:pt x="218" y="538"/>
                  </a:cubicBezTo>
                  <a:cubicBezTo>
                    <a:pt x="122" y="538"/>
                    <a:pt x="122" y="538"/>
                    <a:pt x="122" y="538"/>
                  </a:cubicBezTo>
                  <a:cubicBezTo>
                    <a:pt x="121" y="444"/>
                    <a:pt x="94" y="402"/>
                    <a:pt x="78" y="385"/>
                  </a:cubicBezTo>
                  <a:cubicBezTo>
                    <a:pt x="37" y="341"/>
                    <a:pt x="14" y="283"/>
                    <a:pt x="14" y="225"/>
                  </a:cubicBezTo>
                  <a:cubicBezTo>
                    <a:pt x="14" y="109"/>
                    <a:pt x="108" y="14"/>
                    <a:pt x="225" y="14"/>
                  </a:cubicBezTo>
                  <a:cubicBezTo>
                    <a:pt x="341" y="14"/>
                    <a:pt x="435" y="109"/>
                    <a:pt x="435" y="225"/>
                  </a:cubicBezTo>
                  <a:cubicBezTo>
                    <a:pt x="435" y="283"/>
                    <a:pt x="412" y="341"/>
                    <a:pt x="371" y="3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DADF6E6F-FD05-47F2-B5A2-BFC5BE1D6364}"/>
              </a:ext>
            </a:extLst>
          </p:cNvPr>
          <p:cNvGrpSpPr/>
          <p:nvPr/>
        </p:nvGrpSpPr>
        <p:grpSpPr>
          <a:xfrm>
            <a:off x="2626772" y="1467880"/>
            <a:ext cx="2097510" cy="3625659"/>
            <a:chOff x="2101371" y="1467880"/>
            <a:chExt cx="2097510" cy="3625659"/>
          </a:xfrm>
        </p:grpSpPr>
        <p:sp>
          <p:nvSpPr>
            <p:cNvPr id="5" name="Oval 12"/>
            <p:cNvSpPr/>
            <p:nvPr/>
          </p:nvSpPr>
          <p:spPr>
            <a:xfrm>
              <a:off x="2644708" y="1467880"/>
              <a:ext cx="982760" cy="9827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19" name="TextBox 48"/>
            <p:cNvSpPr txBox="1"/>
            <p:nvPr/>
          </p:nvSpPr>
          <p:spPr>
            <a:xfrm>
              <a:off x="2101371" y="2577012"/>
              <a:ext cx="2097510" cy="1118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33" dirty="0"/>
                <a:t>PRODOTTI E SERVIZI</a:t>
              </a:r>
            </a:p>
            <a:p>
              <a:pPr lvl="0" algn="ctr"/>
              <a:r>
                <a:rPr lang="it-IT" sz="1200" dirty="0"/>
                <a:t>Che prodotti e servizi offre la startup</a:t>
              </a:r>
              <a:endParaRPr lang="en-US" sz="1200" dirty="0"/>
            </a:p>
          </p:txBody>
        </p:sp>
        <p:cxnSp>
          <p:nvCxnSpPr>
            <p:cNvPr id="102" name="Straight Connector 45"/>
            <p:cNvCxnSpPr>
              <a:cxnSpLocks/>
              <a:endCxn id="19" idx="2"/>
            </p:cNvCxnSpPr>
            <p:nvPr/>
          </p:nvCxnSpPr>
          <p:spPr>
            <a:xfrm flipV="1">
              <a:off x="3150126" y="3695139"/>
              <a:ext cx="0" cy="1398400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Freeform 34"/>
            <p:cNvSpPr>
              <a:spLocks noEditPoints="1"/>
            </p:cNvSpPr>
            <p:nvPr/>
          </p:nvSpPr>
          <p:spPr bwMode="auto">
            <a:xfrm>
              <a:off x="2738011" y="1685230"/>
              <a:ext cx="743319" cy="713166"/>
            </a:xfrm>
            <a:custGeom>
              <a:avLst/>
              <a:gdLst>
                <a:gd name="T0" fmla="*/ 641 w 720"/>
                <a:gd name="T1" fmla="*/ 515 h 691"/>
                <a:gd name="T2" fmla="*/ 440 w 720"/>
                <a:gd name="T3" fmla="*/ 623 h 691"/>
                <a:gd name="T4" fmla="*/ 434 w 720"/>
                <a:gd name="T5" fmla="*/ 619 h 691"/>
                <a:gd name="T6" fmla="*/ 102 w 720"/>
                <a:gd name="T7" fmla="*/ 28 h 691"/>
                <a:gd name="T8" fmla="*/ 11 w 720"/>
                <a:gd name="T9" fmla="*/ 65 h 691"/>
                <a:gd name="T10" fmla="*/ 4 w 720"/>
                <a:gd name="T11" fmla="*/ 53 h 691"/>
                <a:gd name="T12" fmla="*/ 106 w 720"/>
                <a:gd name="T13" fmla="*/ 15 h 691"/>
                <a:gd name="T14" fmla="*/ 443 w 720"/>
                <a:gd name="T15" fmla="*/ 606 h 691"/>
                <a:gd name="T16" fmla="*/ 644 w 720"/>
                <a:gd name="T17" fmla="*/ 506 h 691"/>
                <a:gd name="T18" fmla="*/ 391 w 720"/>
                <a:gd name="T19" fmla="*/ 656 h 691"/>
                <a:gd name="T20" fmla="*/ 344 w 720"/>
                <a:gd name="T21" fmla="*/ 691 h 691"/>
                <a:gd name="T22" fmla="*/ 321 w 720"/>
                <a:gd name="T23" fmla="*/ 599 h 691"/>
                <a:gd name="T24" fmla="*/ 387 w 720"/>
                <a:gd name="T25" fmla="*/ 619 h 691"/>
                <a:gd name="T26" fmla="*/ 344 w 720"/>
                <a:gd name="T27" fmla="*/ 607 h 691"/>
                <a:gd name="T28" fmla="*/ 314 w 720"/>
                <a:gd name="T29" fmla="*/ 659 h 691"/>
                <a:gd name="T30" fmla="*/ 361 w 720"/>
                <a:gd name="T31" fmla="*/ 673 h 691"/>
                <a:gd name="T32" fmla="*/ 375 w 720"/>
                <a:gd name="T33" fmla="*/ 626 h 691"/>
                <a:gd name="T34" fmla="*/ 470 w 720"/>
                <a:gd name="T35" fmla="*/ 546 h 691"/>
                <a:gd name="T36" fmla="*/ 465 w 720"/>
                <a:gd name="T37" fmla="*/ 546 h 691"/>
                <a:gd name="T38" fmla="*/ 245 w 720"/>
                <a:gd name="T39" fmla="*/ 142 h 691"/>
                <a:gd name="T40" fmla="*/ 492 w 720"/>
                <a:gd name="T41" fmla="*/ 1 h 691"/>
                <a:gd name="T42" fmla="*/ 501 w 720"/>
                <a:gd name="T43" fmla="*/ 3 h 691"/>
                <a:gd name="T44" fmla="*/ 715 w 720"/>
                <a:gd name="T45" fmla="*/ 414 h 691"/>
                <a:gd name="T46" fmla="*/ 362 w 720"/>
                <a:gd name="T47" fmla="*/ 330 h 691"/>
                <a:gd name="T48" fmla="*/ 492 w 720"/>
                <a:gd name="T49" fmla="*/ 16 h 691"/>
                <a:gd name="T50" fmla="*/ 702 w 720"/>
                <a:gd name="T51" fmla="*/ 405 h 691"/>
                <a:gd name="T52" fmla="*/ 369 w 720"/>
                <a:gd name="T53" fmla="*/ 342 h 691"/>
                <a:gd name="T54" fmla="*/ 702 w 720"/>
                <a:gd name="T55" fmla="*/ 405 h 691"/>
                <a:gd name="T56" fmla="*/ 465 w 720"/>
                <a:gd name="T57" fmla="*/ 92 h 691"/>
                <a:gd name="T58" fmla="*/ 342 w 720"/>
                <a:gd name="T59" fmla="*/ 151 h 691"/>
                <a:gd name="T60" fmla="*/ 345 w 720"/>
                <a:gd name="T61" fmla="*/ 164 h 691"/>
                <a:gd name="T62" fmla="*/ 463 w 720"/>
                <a:gd name="T63" fmla="*/ 102 h 691"/>
                <a:gd name="T64" fmla="*/ 563 w 720"/>
                <a:gd name="T65" fmla="*/ 288 h 691"/>
                <a:gd name="T66" fmla="*/ 446 w 720"/>
                <a:gd name="T67" fmla="*/ 359 h 691"/>
                <a:gd name="T68" fmla="*/ 455 w 720"/>
                <a:gd name="T69" fmla="*/ 362 h 691"/>
                <a:gd name="T70" fmla="*/ 572 w 720"/>
                <a:gd name="T71" fmla="*/ 291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0" h="691">
                  <a:moveTo>
                    <a:pt x="644" y="506"/>
                  </a:moveTo>
                  <a:cubicBezTo>
                    <a:pt x="646" y="509"/>
                    <a:pt x="645" y="513"/>
                    <a:pt x="641" y="515"/>
                  </a:cubicBezTo>
                  <a:cubicBezTo>
                    <a:pt x="443" y="622"/>
                    <a:pt x="443" y="622"/>
                    <a:pt x="443" y="622"/>
                  </a:cubicBezTo>
                  <a:cubicBezTo>
                    <a:pt x="442" y="622"/>
                    <a:pt x="441" y="623"/>
                    <a:pt x="440" y="623"/>
                  </a:cubicBezTo>
                  <a:cubicBezTo>
                    <a:pt x="439" y="623"/>
                    <a:pt x="439" y="623"/>
                    <a:pt x="438" y="622"/>
                  </a:cubicBezTo>
                  <a:cubicBezTo>
                    <a:pt x="436" y="622"/>
                    <a:pt x="435" y="621"/>
                    <a:pt x="434" y="619"/>
                  </a:cubicBezTo>
                  <a:cubicBezTo>
                    <a:pt x="125" y="47"/>
                    <a:pt x="125" y="47"/>
                    <a:pt x="125" y="47"/>
                  </a:cubicBezTo>
                  <a:cubicBezTo>
                    <a:pt x="120" y="38"/>
                    <a:pt x="112" y="31"/>
                    <a:pt x="102" y="28"/>
                  </a:cubicBezTo>
                  <a:cubicBezTo>
                    <a:pt x="93" y="25"/>
                    <a:pt x="82" y="26"/>
                    <a:pt x="73" y="31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7" y="67"/>
                    <a:pt x="3" y="66"/>
                    <a:pt x="1" y="62"/>
                  </a:cubicBezTo>
                  <a:cubicBezTo>
                    <a:pt x="0" y="59"/>
                    <a:pt x="1" y="55"/>
                    <a:pt x="4" y="53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79" y="12"/>
                    <a:pt x="93" y="11"/>
                    <a:pt x="106" y="15"/>
                  </a:cubicBezTo>
                  <a:cubicBezTo>
                    <a:pt x="120" y="19"/>
                    <a:pt x="131" y="28"/>
                    <a:pt x="137" y="40"/>
                  </a:cubicBezTo>
                  <a:cubicBezTo>
                    <a:pt x="443" y="606"/>
                    <a:pt x="443" y="606"/>
                    <a:pt x="443" y="606"/>
                  </a:cubicBezTo>
                  <a:cubicBezTo>
                    <a:pt x="634" y="503"/>
                    <a:pt x="634" y="503"/>
                    <a:pt x="634" y="503"/>
                  </a:cubicBezTo>
                  <a:cubicBezTo>
                    <a:pt x="638" y="501"/>
                    <a:pt x="642" y="502"/>
                    <a:pt x="644" y="506"/>
                  </a:cubicBezTo>
                  <a:close/>
                  <a:moveTo>
                    <a:pt x="387" y="619"/>
                  </a:moveTo>
                  <a:cubicBezTo>
                    <a:pt x="394" y="630"/>
                    <a:pt x="395" y="644"/>
                    <a:pt x="391" y="656"/>
                  </a:cubicBezTo>
                  <a:cubicBezTo>
                    <a:pt x="387" y="669"/>
                    <a:pt x="379" y="679"/>
                    <a:pt x="368" y="685"/>
                  </a:cubicBezTo>
                  <a:cubicBezTo>
                    <a:pt x="360" y="689"/>
                    <a:pt x="352" y="691"/>
                    <a:pt x="344" y="691"/>
                  </a:cubicBezTo>
                  <a:cubicBezTo>
                    <a:pt x="326" y="691"/>
                    <a:pt x="310" y="681"/>
                    <a:pt x="301" y="665"/>
                  </a:cubicBezTo>
                  <a:cubicBezTo>
                    <a:pt x="289" y="642"/>
                    <a:pt x="297" y="612"/>
                    <a:pt x="321" y="599"/>
                  </a:cubicBezTo>
                  <a:cubicBezTo>
                    <a:pt x="328" y="595"/>
                    <a:pt x="336" y="593"/>
                    <a:pt x="344" y="593"/>
                  </a:cubicBezTo>
                  <a:cubicBezTo>
                    <a:pt x="362" y="593"/>
                    <a:pt x="379" y="603"/>
                    <a:pt x="387" y="619"/>
                  </a:cubicBezTo>
                  <a:close/>
                  <a:moveTo>
                    <a:pt x="375" y="626"/>
                  </a:moveTo>
                  <a:cubicBezTo>
                    <a:pt x="369" y="614"/>
                    <a:pt x="357" y="607"/>
                    <a:pt x="344" y="607"/>
                  </a:cubicBezTo>
                  <a:cubicBezTo>
                    <a:pt x="339" y="607"/>
                    <a:pt x="333" y="609"/>
                    <a:pt x="328" y="612"/>
                  </a:cubicBezTo>
                  <a:cubicBezTo>
                    <a:pt x="311" y="621"/>
                    <a:pt x="305" y="642"/>
                    <a:pt x="314" y="659"/>
                  </a:cubicBezTo>
                  <a:cubicBezTo>
                    <a:pt x="320" y="670"/>
                    <a:pt x="332" y="677"/>
                    <a:pt x="344" y="677"/>
                  </a:cubicBezTo>
                  <a:cubicBezTo>
                    <a:pt x="350" y="677"/>
                    <a:pt x="356" y="676"/>
                    <a:pt x="361" y="673"/>
                  </a:cubicBezTo>
                  <a:cubicBezTo>
                    <a:pt x="369" y="668"/>
                    <a:pt x="375" y="661"/>
                    <a:pt x="378" y="652"/>
                  </a:cubicBezTo>
                  <a:cubicBezTo>
                    <a:pt x="380" y="643"/>
                    <a:pt x="379" y="634"/>
                    <a:pt x="375" y="626"/>
                  </a:cubicBezTo>
                  <a:close/>
                  <a:moveTo>
                    <a:pt x="715" y="414"/>
                  </a:moveTo>
                  <a:cubicBezTo>
                    <a:pt x="470" y="546"/>
                    <a:pt x="470" y="546"/>
                    <a:pt x="470" y="546"/>
                  </a:cubicBezTo>
                  <a:cubicBezTo>
                    <a:pt x="469" y="546"/>
                    <a:pt x="468" y="546"/>
                    <a:pt x="467" y="546"/>
                  </a:cubicBezTo>
                  <a:cubicBezTo>
                    <a:pt x="467" y="546"/>
                    <a:pt x="466" y="546"/>
                    <a:pt x="465" y="546"/>
                  </a:cubicBezTo>
                  <a:cubicBezTo>
                    <a:pt x="463" y="546"/>
                    <a:pt x="462" y="544"/>
                    <a:pt x="461" y="543"/>
                  </a:cubicBezTo>
                  <a:cubicBezTo>
                    <a:pt x="245" y="142"/>
                    <a:pt x="245" y="142"/>
                    <a:pt x="245" y="142"/>
                  </a:cubicBezTo>
                  <a:cubicBezTo>
                    <a:pt x="243" y="139"/>
                    <a:pt x="244" y="134"/>
                    <a:pt x="248" y="133"/>
                  </a:cubicBezTo>
                  <a:cubicBezTo>
                    <a:pt x="492" y="1"/>
                    <a:pt x="492" y="1"/>
                    <a:pt x="492" y="1"/>
                  </a:cubicBezTo>
                  <a:cubicBezTo>
                    <a:pt x="494" y="0"/>
                    <a:pt x="496" y="0"/>
                    <a:pt x="497" y="0"/>
                  </a:cubicBezTo>
                  <a:cubicBezTo>
                    <a:pt x="499" y="1"/>
                    <a:pt x="501" y="2"/>
                    <a:pt x="501" y="3"/>
                  </a:cubicBezTo>
                  <a:cubicBezTo>
                    <a:pt x="718" y="404"/>
                    <a:pt x="718" y="404"/>
                    <a:pt x="718" y="404"/>
                  </a:cubicBezTo>
                  <a:cubicBezTo>
                    <a:pt x="720" y="408"/>
                    <a:pt x="718" y="412"/>
                    <a:pt x="715" y="414"/>
                  </a:cubicBezTo>
                  <a:close/>
                  <a:moveTo>
                    <a:pt x="260" y="142"/>
                  </a:moveTo>
                  <a:cubicBezTo>
                    <a:pt x="362" y="330"/>
                    <a:pt x="362" y="330"/>
                    <a:pt x="362" y="330"/>
                  </a:cubicBezTo>
                  <a:cubicBezTo>
                    <a:pt x="594" y="204"/>
                    <a:pt x="594" y="204"/>
                    <a:pt x="594" y="204"/>
                  </a:cubicBezTo>
                  <a:cubicBezTo>
                    <a:pt x="492" y="16"/>
                    <a:pt x="492" y="16"/>
                    <a:pt x="492" y="16"/>
                  </a:cubicBezTo>
                  <a:lnTo>
                    <a:pt x="260" y="142"/>
                  </a:lnTo>
                  <a:close/>
                  <a:moveTo>
                    <a:pt x="702" y="405"/>
                  </a:moveTo>
                  <a:cubicBezTo>
                    <a:pt x="601" y="217"/>
                    <a:pt x="601" y="217"/>
                    <a:pt x="601" y="217"/>
                  </a:cubicBezTo>
                  <a:cubicBezTo>
                    <a:pt x="369" y="342"/>
                    <a:pt x="369" y="342"/>
                    <a:pt x="369" y="342"/>
                  </a:cubicBezTo>
                  <a:cubicBezTo>
                    <a:pt x="470" y="530"/>
                    <a:pt x="470" y="530"/>
                    <a:pt x="470" y="530"/>
                  </a:cubicBezTo>
                  <a:lnTo>
                    <a:pt x="702" y="405"/>
                  </a:lnTo>
                  <a:close/>
                  <a:moveTo>
                    <a:pt x="463" y="102"/>
                  </a:moveTo>
                  <a:cubicBezTo>
                    <a:pt x="466" y="100"/>
                    <a:pt x="467" y="96"/>
                    <a:pt x="465" y="92"/>
                  </a:cubicBezTo>
                  <a:cubicBezTo>
                    <a:pt x="464" y="89"/>
                    <a:pt x="459" y="88"/>
                    <a:pt x="456" y="89"/>
                  </a:cubicBezTo>
                  <a:cubicBezTo>
                    <a:pt x="342" y="151"/>
                    <a:pt x="342" y="151"/>
                    <a:pt x="342" y="151"/>
                  </a:cubicBezTo>
                  <a:cubicBezTo>
                    <a:pt x="338" y="153"/>
                    <a:pt x="337" y="157"/>
                    <a:pt x="339" y="161"/>
                  </a:cubicBezTo>
                  <a:cubicBezTo>
                    <a:pt x="340" y="163"/>
                    <a:pt x="342" y="164"/>
                    <a:pt x="345" y="164"/>
                  </a:cubicBezTo>
                  <a:cubicBezTo>
                    <a:pt x="346" y="164"/>
                    <a:pt x="347" y="164"/>
                    <a:pt x="348" y="163"/>
                  </a:cubicBezTo>
                  <a:lnTo>
                    <a:pt x="463" y="102"/>
                  </a:lnTo>
                  <a:close/>
                  <a:moveTo>
                    <a:pt x="572" y="291"/>
                  </a:moveTo>
                  <a:cubicBezTo>
                    <a:pt x="571" y="287"/>
                    <a:pt x="566" y="286"/>
                    <a:pt x="563" y="288"/>
                  </a:cubicBezTo>
                  <a:cubicBezTo>
                    <a:pt x="449" y="349"/>
                    <a:pt x="449" y="349"/>
                    <a:pt x="449" y="349"/>
                  </a:cubicBezTo>
                  <a:cubicBezTo>
                    <a:pt x="445" y="351"/>
                    <a:pt x="444" y="356"/>
                    <a:pt x="446" y="359"/>
                  </a:cubicBezTo>
                  <a:cubicBezTo>
                    <a:pt x="447" y="361"/>
                    <a:pt x="449" y="363"/>
                    <a:pt x="452" y="363"/>
                  </a:cubicBezTo>
                  <a:cubicBezTo>
                    <a:pt x="453" y="363"/>
                    <a:pt x="454" y="362"/>
                    <a:pt x="455" y="362"/>
                  </a:cubicBezTo>
                  <a:cubicBezTo>
                    <a:pt x="570" y="300"/>
                    <a:pt x="570" y="300"/>
                    <a:pt x="570" y="300"/>
                  </a:cubicBezTo>
                  <a:cubicBezTo>
                    <a:pt x="573" y="298"/>
                    <a:pt x="574" y="294"/>
                    <a:pt x="572" y="2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726D17C3-4E2B-4ACB-9D10-51AA12C941F5}"/>
              </a:ext>
            </a:extLst>
          </p:cNvPr>
          <p:cNvGrpSpPr/>
          <p:nvPr/>
        </p:nvGrpSpPr>
        <p:grpSpPr>
          <a:xfrm>
            <a:off x="9912984" y="1467880"/>
            <a:ext cx="1752465" cy="3586025"/>
            <a:chOff x="9912984" y="1467880"/>
            <a:chExt cx="1752465" cy="3586025"/>
          </a:xfrm>
        </p:grpSpPr>
        <p:sp>
          <p:nvSpPr>
            <p:cNvPr id="7" name="Oval 15"/>
            <p:cNvSpPr/>
            <p:nvPr/>
          </p:nvSpPr>
          <p:spPr>
            <a:xfrm>
              <a:off x="10293043" y="1467880"/>
              <a:ext cx="982760" cy="9827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1" name="TextBox 50"/>
            <p:cNvSpPr txBox="1"/>
            <p:nvPr/>
          </p:nvSpPr>
          <p:spPr>
            <a:xfrm>
              <a:off x="9912984" y="2577012"/>
              <a:ext cx="1752465" cy="1302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33" dirty="0"/>
                <a:t>BUSINNES</a:t>
              </a:r>
            </a:p>
            <a:p>
              <a:pPr algn="ctr"/>
              <a:r>
                <a:rPr lang="en-US" sz="2133" dirty="0"/>
                <a:t>PLAN</a:t>
              </a:r>
            </a:p>
            <a:p>
              <a:pPr lvl="0" algn="ctr"/>
              <a:r>
                <a:rPr lang="en-US" sz="1200" dirty="0"/>
                <a:t>Una slide </a:t>
              </a:r>
              <a:r>
                <a:rPr lang="en-US" sz="1200" dirty="0" err="1"/>
                <a:t>sul</a:t>
              </a:r>
              <a:r>
                <a:rPr lang="en-US" sz="1200" dirty="0"/>
                <a:t> </a:t>
              </a:r>
              <a:r>
                <a:rPr lang="en-US" sz="1200" dirty="0" err="1"/>
                <a:t>mercato</a:t>
              </a:r>
              <a:r>
                <a:rPr lang="en-US" sz="1200" dirty="0"/>
                <a:t> e </a:t>
              </a:r>
              <a:r>
                <a:rPr lang="en-US" sz="1200" dirty="0" err="1"/>
                <a:t>il</a:t>
              </a:r>
              <a:r>
                <a:rPr lang="en-US" sz="1200" dirty="0"/>
                <a:t> piano </a:t>
              </a:r>
              <a:r>
                <a:rPr lang="en-US" sz="1200" dirty="0" err="1"/>
                <a:t>economico</a:t>
              </a:r>
              <a:r>
                <a:rPr lang="en-US" sz="1200" dirty="0"/>
                <a:t> per I </a:t>
              </a:r>
              <a:r>
                <a:rPr lang="en-US" sz="1200" dirty="0" err="1"/>
                <a:t>primi</a:t>
              </a:r>
              <a:r>
                <a:rPr lang="en-US" sz="1200" dirty="0"/>
                <a:t> 3 </a:t>
              </a:r>
              <a:r>
                <a:rPr lang="en-US" sz="1200" dirty="0" err="1"/>
                <a:t>anni</a:t>
              </a:r>
              <a:endParaRPr lang="en-US" sz="1200" dirty="0"/>
            </a:p>
          </p:txBody>
        </p:sp>
        <p:cxnSp>
          <p:nvCxnSpPr>
            <p:cNvPr id="104" name="Straight Connector 45"/>
            <p:cNvCxnSpPr>
              <a:endCxn id="21" idx="2"/>
            </p:cNvCxnSpPr>
            <p:nvPr/>
          </p:nvCxnSpPr>
          <p:spPr>
            <a:xfrm flipV="1">
              <a:off x="10788173" y="3879805"/>
              <a:ext cx="1044" cy="1174100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847359C9-9C92-4F6A-9B83-0B7F402412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96837" y="1749542"/>
              <a:ext cx="382671" cy="401273"/>
            </a:xfrm>
            <a:custGeom>
              <a:avLst/>
              <a:gdLst>
                <a:gd name="T0" fmla="*/ 787 w 800"/>
                <a:gd name="T1" fmla="*/ 260 h 839"/>
                <a:gd name="T2" fmla="*/ 569 w 800"/>
                <a:gd name="T3" fmla="*/ 260 h 839"/>
                <a:gd name="T4" fmla="*/ 556 w 800"/>
                <a:gd name="T5" fmla="*/ 273 h 839"/>
                <a:gd name="T6" fmla="*/ 556 w 800"/>
                <a:gd name="T7" fmla="*/ 827 h 839"/>
                <a:gd name="T8" fmla="*/ 569 w 800"/>
                <a:gd name="T9" fmla="*/ 839 h 839"/>
                <a:gd name="T10" fmla="*/ 787 w 800"/>
                <a:gd name="T11" fmla="*/ 839 h 839"/>
                <a:gd name="T12" fmla="*/ 800 w 800"/>
                <a:gd name="T13" fmla="*/ 827 h 839"/>
                <a:gd name="T14" fmla="*/ 800 w 800"/>
                <a:gd name="T15" fmla="*/ 273 h 839"/>
                <a:gd name="T16" fmla="*/ 787 w 800"/>
                <a:gd name="T17" fmla="*/ 260 h 839"/>
                <a:gd name="T18" fmla="*/ 775 w 800"/>
                <a:gd name="T19" fmla="*/ 814 h 839"/>
                <a:gd name="T20" fmla="*/ 581 w 800"/>
                <a:gd name="T21" fmla="*/ 814 h 839"/>
                <a:gd name="T22" fmla="*/ 581 w 800"/>
                <a:gd name="T23" fmla="*/ 285 h 839"/>
                <a:gd name="T24" fmla="*/ 775 w 800"/>
                <a:gd name="T25" fmla="*/ 285 h 839"/>
                <a:gd name="T26" fmla="*/ 775 w 800"/>
                <a:gd name="T27" fmla="*/ 814 h 839"/>
                <a:gd name="T28" fmla="*/ 509 w 800"/>
                <a:gd name="T29" fmla="*/ 0 h 839"/>
                <a:gd name="T30" fmla="*/ 291 w 800"/>
                <a:gd name="T31" fmla="*/ 0 h 839"/>
                <a:gd name="T32" fmla="*/ 278 w 800"/>
                <a:gd name="T33" fmla="*/ 12 h 839"/>
                <a:gd name="T34" fmla="*/ 278 w 800"/>
                <a:gd name="T35" fmla="*/ 827 h 839"/>
                <a:gd name="T36" fmla="*/ 291 w 800"/>
                <a:gd name="T37" fmla="*/ 839 h 839"/>
                <a:gd name="T38" fmla="*/ 509 w 800"/>
                <a:gd name="T39" fmla="*/ 839 h 839"/>
                <a:gd name="T40" fmla="*/ 521 w 800"/>
                <a:gd name="T41" fmla="*/ 827 h 839"/>
                <a:gd name="T42" fmla="*/ 521 w 800"/>
                <a:gd name="T43" fmla="*/ 12 h 839"/>
                <a:gd name="T44" fmla="*/ 509 w 800"/>
                <a:gd name="T45" fmla="*/ 0 h 839"/>
                <a:gd name="T46" fmla="*/ 497 w 800"/>
                <a:gd name="T47" fmla="*/ 814 h 839"/>
                <a:gd name="T48" fmla="*/ 303 w 800"/>
                <a:gd name="T49" fmla="*/ 814 h 839"/>
                <a:gd name="T50" fmla="*/ 303 w 800"/>
                <a:gd name="T51" fmla="*/ 25 h 839"/>
                <a:gd name="T52" fmla="*/ 497 w 800"/>
                <a:gd name="T53" fmla="*/ 25 h 839"/>
                <a:gd name="T54" fmla="*/ 497 w 800"/>
                <a:gd name="T55" fmla="*/ 814 h 839"/>
                <a:gd name="T56" fmla="*/ 231 w 800"/>
                <a:gd name="T57" fmla="*/ 395 h 839"/>
                <a:gd name="T58" fmla="*/ 12 w 800"/>
                <a:gd name="T59" fmla="*/ 395 h 839"/>
                <a:gd name="T60" fmla="*/ 0 w 800"/>
                <a:gd name="T61" fmla="*/ 408 h 839"/>
                <a:gd name="T62" fmla="*/ 0 w 800"/>
                <a:gd name="T63" fmla="*/ 827 h 839"/>
                <a:gd name="T64" fmla="*/ 12 w 800"/>
                <a:gd name="T65" fmla="*/ 839 h 839"/>
                <a:gd name="T66" fmla="*/ 231 w 800"/>
                <a:gd name="T67" fmla="*/ 839 h 839"/>
                <a:gd name="T68" fmla="*/ 243 w 800"/>
                <a:gd name="T69" fmla="*/ 827 h 839"/>
                <a:gd name="T70" fmla="*/ 243 w 800"/>
                <a:gd name="T71" fmla="*/ 408 h 839"/>
                <a:gd name="T72" fmla="*/ 231 w 800"/>
                <a:gd name="T73" fmla="*/ 395 h 839"/>
                <a:gd name="T74" fmla="*/ 218 w 800"/>
                <a:gd name="T75" fmla="*/ 814 h 839"/>
                <a:gd name="T76" fmla="*/ 25 w 800"/>
                <a:gd name="T77" fmla="*/ 814 h 839"/>
                <a:gd name="T78" fmla="*/ 25 w 800"/>
                <a:gd name="T79" fmla="*/ 420 h 839"/>
                <a:gd name="T80" fmla="*/ 218 w 800"/>
                <a:gd name="T81" fmla="*/ 420 h 839"/>
                <a:gd name="T82" fmla="*/ 218 w 800"/>
                <a:gd name="T83" fmla="*/ 814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00" h="839">
                  <a:moveTo>
                    <a:pt x="787" y="260"/>
                  </a:moveTo>
                  <a:cubicBezTo>
                    <a:pt x="569" y="260"/>
                    <a:pt x="569" y="260"/>
                    <a:pt x="569" y="260"/>
                  </a:cubicBezTo>
                  <a:cubicBezTo>
                    <a:pt x="562" y="260"/>
                    <a:pt x="556" y="266"/>
                    <a:pt x="556" y="273"/>
                  </a:cubicBezTo>
                  <a:cubicBezTo>
                    <a:pt x="556" y="827"/>
                    <a:pt x="556" y="827"/>
                    <a:pt x="556" y="827"/>
                  </a:cubicBezTo>
                  <a:cubicBezTo>
                    <a:pt x="556" y="833"/>
                    <a:pt x="562" y="839"/>
                    <a:pt x="569" y="839"/>
                  </a:cubicBezTo>
                  <a:cubicBezTo>
                    <a:pt x="787" y="839"/>
                    <a:pt x="787" y="839"/>
                    <a:pt x="787" y="839"/>
                  </a:cubicBezTo>
                  <a:cubicBezTo>
                    <a:pt x="794" y="839"/>
                    <a:pt x="800" y="833"/>
                    <a:pt x="800" y="827"/>
                  </a:cubicBezTo>
                  <a:cubicBezTo>
                    <a:pt x="800" y="273"/>
                    <a:pt x="800" y="273"/>
                    <a:pt x="800" y="273"/>
                  </a:cubicBezTo>
                  <a:cubicBezTo>
                    <a:pt x="800" y="266"/>
                    <a:pt x="794" y="260"/>
                    <a:pt x="787" y="260"/>
                  </a:cubicBezTo>
                  <a:close/>
                  <a:moveTo>
                    <a:pt x="775" y="814"/>
                  </a:moveTo>
                  <a:cubicBezTo>
                    <a:pt x="581" y="814"/>
                    <a:pt x="581" y="814"/>
                    <a:pt x="581" y="814"/>
                  </a:cubicBezTo>
                  <a:cubicBezTo>
                    <a:pt x="581" y="285"/>
                    <a:pt x="581" y="285"/>
                    <a:pt x="581" y="285"/>
                  </a:cubicBezTo>
                  <a:cubicBezTo>
                    <a:pt x="775" y="285"/>
                    <a:pt x="775" y="285"/>
                    <a:pt x="775" y="285"/>
                  </a:cubicBezTo>
                  <a:lnTo>
                    <a:pt x="775" y="814"/>
                  </a:lnTo>
                  <a:close/>
                  <a:moveTo>
                    <a:pt x="509" y="0"/>
                  </a:moveTo>
                  <a:cubicBezTo>
                    <a:pt x="291" y="0"/>
                    <a:pt x="291" y="0"/>
                    <a:pt x="291" y="0"/>
                  </a:cubicBezTo>
                  <a:cubicBezTo>
                    <a:pt x="284" y="0"/>
                    <a:pt x="278" y="6"/>
                    <a:pt x="278" y="12"/>
                  </a:cubicBezTo>
                  <a:cubicBezTo>
                    <a:pt x="278" y="827"/>
                    <a:pt x="278" y="827"/>
                    <a:pt x="278" y="827"/>
                  </a:cubicBezTo>
                  <a:cubicBezTo>
                    <a:pt x="278" y="833"/>
                    <a:pt x="284" y="839"/>
                    <a:pt x="291" y="839"/>
                  </a:cubicBezTo>
                  <a:cubicBezTo>
                    <a:pt x="509" y="839"/>
                    <a:pt x="509" y="839"/>
                    <a:pt x="509" y="839"/>
                  </a:cubicBezTo>
                  <a:cubicBezTo>
                    <a:pt x="516" y="839"/>
                    <a:pt x="521" y="833"/>
                    <a:pt x="521" y="827"/>
                  </a:cubicBezTo>
                  <a:cubicBezTo>
                    <a:pt x="521" y="12"/>
                    <a:pt x="521" y="12"/>
                    <a:pt x="521" y="12"/>
                  </a:cubicBezTo>
                  <a:cubicBezTo>
                    <a:pt x="521" y="6"/>
                    <a:pt x="516" y="0"/>
                    <a:pt x="509" y="0"/>
                  </a:cubicBezTo>
                  <a:close/>
                  <a:moveTo>
                    <a:pt x="497" y="814"/>
                  </a:moveTo>
                  <a:cubicBezTo>
                    <a:pt x="303" y="814"/>
                    <a:pt x="303" y="814"/>
                    <a:pt x="303" y="814"/>
                  </a:cubicBezTo>
                  <a:cubicBezTo>
                    <a:pt x="303" y="25"/>
                    <a:pt x="303" y="25"/>
                    <a:pt x="303" y="25"/>
                  </a:cubicBezTo>
                  <a:cubicBezTo>
                    <a:pt x="497" y="25"/>
                    <a:pt x="497" y="25"/>
                    <a:pt x="497" y="25"/>
                  </a:cubicBezTo>
                  <a:lnTo>
                    <a:pt x="497" y="814"/>
                  </a:lnTo>
                  <a:close/>
                  <a:moveTo>
                    <a:pt x="231" y="395"/>
                  </a:moveTo>
                  <a:cubicBezTo>
                    <a:pt x="12" y="395"/>
                    <a:pt x="12" y="395"/>
                    <a:pt x="12" y="395"/>
                  </a:cubicBezTo>
                  <a:cubicBezTo>
                    <a:pt x="5" y="395"/>
                    <a:pt x="0" y="401"/>
                    <a:pt x="0" y="408"/>
                  </a:cubicBezTo>
                  <a:cubicBezTo>
                    <a:pt x="0" y="827"/>
                    <a:pt x="0" y="827"/>
                    <a:pt x="0" y="827"/>
                  </a:cubicBezTo>
                  <a:cubicBezTo>
                    <a:pt x="0" y="833"/>
                    <a:pt x="5" y="839"/>
                    <a:pt x="12" y="839"/>
                  </a:cubicBezTo>
                  <a:cubicBezTo>
                    <a:pt x="231" y="839"/>
                    <a:pt x="231" y="839"/>
                    <a:pt x="231" y="839"/>
                  </a:cubicBezTo>
                  <a:cubicBezTo>
                    <a:pt x="238" y="839"/>
                    <a:pt x="243" y="833"/>
                    <a:pt x="243" y="827"/>
                  </a:cubicBezTo>
                  <a:cubicBezTo>
                    <a:pt x="243" y="408"/>
                    <a:pt x="243" y="408"/>
                    <a:pt x="243" y="408"/>
                  </a:cubicBezTo>
                  <a:cubicBezTo>
                    <a:pt x="243" y="401"/>
                    <a:pt x="238" y="395"/>
                    <a:pt x="231" y="395"/>
                  </a:cubicBezTo>
                  <a:close/>
                  <a:moveTo>
                    <a:pt x="218" y="814"/>
                  </a:moveTo>
                  <a:cubicBezTo>
                    <a:pt x="25" y="814"/>
                    <a:pt x="25" y="814"/>
                    <a:pt x="25" y="814"/>
                  </a:cubicBezTo>
                  <a:cubicBezTo>
                    <a:pt x="25" y="420"/>
                    <a:pt x="25" y="420"/>
                    <a:pt x="25" y="420"/>
                  </a:cubicBezTo>
                  <a:cubicBezTo>
                    <a:pt x="218" y="420"/>
                    <a:pt x="218" y="420"/>
                    <a:pt x="218" y="420"/>
                  </a:cubicBezTo>
                  <a:lnTo>
                    <a:pt x="218" y="814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</p:spTree>
    <p:extLst>
      <p:ext uri="{BB962C8B-B14F-4D97-AF65-F5344CB8AC3E}">
        <p14:creationId xmlns:p14="http://schemas.microsoft.com/office/powerpoint/2010/main" val="2020905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>
            <a:extLst>
              <a:ext uri="{FF2B5EF4-FFF2-40B4-BE49-F238E27FC236}">
                <a16:creationId xmlns:a16="http://schemas.microsoft.com/office/drawing/2014/main" id="{696A7E91-8FDF-471D-BE53-1DF0F913839F}"/>
              </a:ext>
            </a:extLst>
          </p:cNvPr>
          <p:cNvSpPr/>
          <p:nvPr/>
        </p:nvSpPr>
        <p:spPr>
          <a:xfrm>
            <a:off x="8463887" y="5045829"/>
            <a:ext cx="3200213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200" dirty="0">
                <a:solidFill>
                  <a:schemeClr val="bg2"/>
                </a:solidFill>
                <a:latin typeface="Arial"/>
                <a:cs typeface="Arial"/>
              </a:rPr>
              <a:t>ACCREDITAMENTO</a:t>
            </a:r>
          </a:p>
        </p:txBody>
      </p:sp>
      <p:sp>
        <p:nvSpPr>
          <p:cNvPr id="9" name="Oval 17"/>
          <p:cNvSpPr/>
          <p:nvPr/>
        </p:nvSpPr>
        <p:spPr>
          <a:xfrm>
            <a:off x="6510622" y="4735281"/>
            <a:ext cx="2143947" cy="1038085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cxnSp>
        <p:nvCxnSpPr>
          <p:cNvPr id="98" name="Connettore diritto 97"/>
          <p:cNvCxnSpPr>
            <a:cxnSpLocks/>
            <a:endCxn id="9" idx="1"/>
          </p:cNvCxnSpPr>
          <p:nvPr/>
        </p:nvCxnSpPr>
        <p:spPr>
          <a:xfrm>
            <a:off x="1294563" y="5241184"/>
            <a:ext cx="5216059" cy="13140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12"/>
          <p:cNvCxnSpPr>
            <a:cxnSpLocks/>
          </p:cNvCxnSpPr>
          <p:nvPr/>
        </p:nvCxnSpPr>
        <p:spPr>
          <a:xfrm flipH="1" flipV="1">
            <a:off x="1294563" y="1678003"/>
            <a:ext cx="6272660" cy="6897"/>
          </a:xfrm>
          <a:prstGeom prst="line">
            <a:avLst/>
          </a:prstGeom>
          <a:ln w="6350" cmpd="sng">
            <a:solidFill>
              <a:schemeClr val="tx1">
                <a:lumMod val="65000"/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45"/>
          <p:cNvCxnSpPr>
            <a:cxnSpLocks/>
          </p:cNvCxnSpPr>
          <p:nvPr/>
        </p:nvCxnSpPr>
        <p:spPr>
          <a:xfrm flipV="1">
            <a:off x="1292658" y="1687599"/>
            <a:ext cx="1902" cy="3553585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671087" y="5007740"/>
            <a:ext cx="3618427" cy="44665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728FA5"/>
                </a:solidFill>
              </a:rPr>
              <a:t>Delibera sulla proposta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ORGANI APPROVAZIONE</a:t>
            </a:r>
          </a:p>
        </p:txBody>
      </p:sp>
      <p:sp>
        <p:nvSpPr>
          <p:cNvPr id="4" name="Oval 11"/>
          <p:cNvSpPr/>
          <p:nvPr/>
        </p:nvSpPr>
        <p:spPr>
          <a:xfrm>
            <a:off x="527899" y="2633742"/>
            <a:ext cx="1741020" cy="174102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Rettangolo 14"/>
          <p:cNvSpPr/>
          <p:nvPr/>
        </p:nvSpPr>
        <p:spPr>
          <a:xfrm>
            <a:off x="4485496" y="1450164"/>
            <a:ext cx="3200213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200" dirty="0">
                <a:solidFill>
                  <a:schemeClr val="bg2"/>
                </a:solidFill>
                <a:latin typeface="Arial"/>
                <a:cs typeface="Arial"/>
              </a:rPr>
              <a:t>FASE VALUTATIVA</a:t>
            </a:r>
          </a:p>
        </p:txBody>
      </p:sp>
      <p:sp>
        <p:nvSpPr>
          <p:cNvPr id="50" name="Oval 17"/>
          <p:cNvSpPr/>
          <p:nvPr/>
        </p:nvSpPr>
        <p:spPr>
          <a:xfrm>
            <a:off x="1647418" y="5121990"/>
            <a:ext cx="278567" cy="278567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52" name="Oval 17"/>
          <p:cNvSpPr/>
          <p:nvPr/>
        </p:nvSpPr>
        <p:spPr>
          <a:xfrm>
            <a:off x="4346212" y="1556178"/>
            <a:ext cx="278567" cy="27856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ettangolo 26"/>
          <p:cNvSpPr/>
          <p:nvPr/>
        </p:nvSpPr>
        <p:spPr>
          <a:xfrm>
            <a:off x="527899" y="1070258"/>
            <a:ext cx="113268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>
                <a:solidFill>
                  <a:srgbClr val="728FA5"/>
                </a:solidFill>
                <a:latin typeface="Arial"/>
                <a:cs typeface="Arial"/>
              </a:rPr>
              <a:t>Dopo la presentazione alla commissione Spin-off la proposta viene valutata internamente</a:t>
            </a:r>
            <a:endParaRPr lang="en-US" sz="2200" dirty="0">
              <a:solidFill>
                <a:srgbClr val="728FA5"/>
              </a:solidFill>
              <a:latin typeface="Arial"/>
              <a:cs typeface="Arial"/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A617F1F3-D238-45E9-8B2E-58C41FC02551}"/>
              </a:ext>
            </a:extLst>
          </p:cNvPr>
          <p:cNvSpPr>
            <a:spLocks noEditPoints="1"/>
          </p:cNvSpPr>
          <p:nvPr/>
        </p:nvSpPr>
        <p:spPr bwMode="auto">
          <a:xfrm>
            <a:off x="965373" y="3031917"/>
            <a:ext cx="990623" cy="911757"/>
          </a:xfrm>
          <a:custGeom>
            <a:avLst/>
            <a:gdLst>
              <a:gd name="T0" fmla="*/ 571 w 575"/>
              <a:gd name="T1" fmla="*/ 3 h 530"/>
              <a:gd name="T2" fmla="*/ 561 w 575"/>
              <a:gd name="T3" fmla="*/ 4 h 530"/>
              <a:gd name="T4" fmla="*/ 491 w 575"/>
              <a:gd name="T5" fmla="*/ 94 h 530"/>
              <a:gd name="T6" fmla="*/ 491 w 575"/>
              <a:gd name="T7" fmla="*/ 46 h 530"/>
              <a:gd name="T8" fmla="*/ 484 w 575"/>
              <a:gd name="T9" fmla="*/ 39 h 530"/>
              <a:gd name="T10" fmla="*/ 7 w 575"/>
              <a:gd name="T11" fmla="*/ 39 h 530"/>
              <a:gd name="T12" fmla="*/ 0 w 575"/>
              <a:gd name="T13" fmla="*/ 46 h 530"/>
              <a:gd name="T14" fmla="*/ 0 w 575"/>
              <a:gd name="T15" fmla="*/ 523 h 530"/>
              <a:gd name="T16" fmla="*/ 7 w 575"/>
              <a:gd name="T17" fmla="*/ 530 h 530"/>
              <a:gd name="T18" fmla="*/ 484 w 575"/>
              <a:gd name="T19" fmla="*/ 530 h 530"/>
              <a:gd name="T20" fmla="*/ 491 w 575"/>
              <a:gd name="T21" fmla="*/ 523 h 530"/>
              <a:gd name="T22" fmla="*/ 491 w 575"/>
              <a:gd name="T23" fmla="*/ 117 h 530"/>
              <a:gd name="T24" fmla="*/ 572 w 575"/>
              <a:gd name="T25" fmla="*/ 12 h 530"/>
              <a:gd name="T26" fmla="*/ 571 w 575"/>
              <a:gd name="T27" fmla="*/ 3 h 530"/>
              <a:gd name="T28" fmla="*/ 477 w 575"/>
              <a:gd name="T29" fmla="*/ 516 h 530"/>
              <a:gd name="T30" fmla="*/ 14 w 575"/>
              <a:gd name="T31" fmla="*/ 516 h 530"/>
              <a:gd name="T32" fmla="*/ 14 w 575"/>
              <a:gd name="T33" fmla="*/ 53 h 530"/>
              <a:gd name="T34" fmla="*/ 477 w 575"/>
              <a:gd name="T35" fmla="*/ 53 h 530"/>
              <a:gd name="T36" fmla="*/ 477 w 575"/>
              <a:gd name="T37" fmla="*/ 112 h 530"/>
              <a:gd name="T38" fmla="*/ 235 w 575"/>
              <a:gd name="T39" fmla="*/ 423 h 530"/>
              <a:gd name="T40" fmla="*/ 84 w 575"/>
              <a:gd name="T41" fmla="*/ 287 h 530"/>
              <a:gd name="T42" fmla="*/ 74 w 575"/>
              <a:gd name="T43" fmla="*/ 288 h 530"/>
              <a:gd name="T44" fmla="*/ 74 w 575"/>
              <a:gd name="T45" fmla="*/ 298 h 530"/>
              <a:gd name="T46" fmla="*/ 231 w 575"/>
              <a:gd name="T47" fmla="*/ 438 h 530"/>
              <a:gd name="T48" fmla="*/ 236 w 575"/>
              <a:gd name="T49" fmla="*/ 440 h 530"/>
              <a:gd name="T50" fmla="*/ 236 w 575"/>
              <a:gd name="T51" fmla="*/ 440 h 530"/>
              <a:gd name="T52" fmla="*/ 241 w 575"/>
              <a:gd name="T53" fmla="*/ 437 h 530"/>
              <a:gd name="T54" fmla="*/ 477 w 575"/>
              <a:gd name="T55" fmla="*/ 135 h 530"/>
              <a:gd name="T56" fmla="*/ 477 w 575"/>
              <a:gd name="T57" fmla="*/ 516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5" h="530">
                <a:moveTo>
                  <a:pt x="571" y="3"/>
                </a:moveTo>
                <a:cubicBezTo>
                  <a:pt x="568" y="0"/>
                  <a:pt x="564" y="1"/>
                  <a:pt x="561" y="4"/>
                </a:cubicBezTo>
                <a:cubicBezTo>
                  <a:pt x="491" y="94"/>
                  <a:pt x="491" y="94"/>
                  <a:pt x="491" y="94"/>
                </a:cubicBezTo>
                <a:cubicBezTo>
                  <a:pt x="491" y="46"/>
                  <a:pt x="491" y="46"/>
                  <a:pt x="491" y="46"/>
                </a:cubicBezTo>
                <a:cubicBezTo>
                  <a:pt x="491" y="42"/>
                  <a:pt x="488" y="39"/>
                  <a:pt x="484" y="39"/>
                </a:cubicBezTo>
                <a:cubicBezTo>
                  <a:pt x="7" y="39"/>
                  <a:pt x="7" y="39"/>
                  <a:pt x="7" y="39"/>
                </a:cubicBezTo>
                <a:cubicBezTo>
                  <a:pt x="3" y="39"/>
                  <a:pt x="0" y="42"/>
                  <a:pt x="0" y="46"/>
                </a:cubicBezTo>
                <a:cubicBezTo>
                  <a:pt x="0" y="523"/>
                  <a:pt x="0" y="523"/>
                  <a:pt x="0" y="523"/>
                </a:cubicBezTo>
                <a:cubicBezTo>
                  <a:pt x="0" y="527"/>
                  <a:pt x="3" y="530"/>
                  <a:pt x="7" y="530"/>
                </a:cubicBezTo>
                <a:cubicBezTo>
                  <a:pt x="484" y="530"/>
                  <a:pt x="484" y="530"/>
                  <a:pt x="484" y="530"/>
                </a:cubicBezTo>
                <a:cubicBezTo>
                  <a:pt x="488" y="530"/>
                  <a:pt x="491" y="527"/>
                  <a:pt x="491" y="523"/>
                </a:cubicBezTo>
                <a:cubicBezTo>
                  <a:pt x="491" y="117"/>
                  <a:pt x="491" y="117"/>
                  <a:pt x="491" y="117"/>
                </a:cubicBezTo>
                <a:cubicBezTo>
                  <a:pt x="572" y="12"/>
                  <a:pt x="572" y="12"/>
                  <a:pt x="572" y="12"/>
                </a:cubicBezTo>
                <a:cubicBezTo>
                  <a:pt x="575" y="9"/>
                  <a:pt x="574" y="5"/>
                  <a:pt x="571" y="3"/>
                </a:cubicBezTo>
                <a:close/>
                <a:moveTo>
                  <a:pt x="477" y="516"/>
                </a:moveTo>
                <a:cubicBezTo>
                  <a:pt x="14" y="516"/>
                  <a:pt x="14" y="516"/>
                  <a:pt x="14" y="516"/>
                </a:cubicBezTo>
                <a:cubicBezTo>
                  <a:pt x="14" y="53"/>
                  <a:pt x="14" y="53"/>
                  <a:pt x="14" y="53"/>
                </a:cubicBezTo>
                <a:cubicBezTo>
                  <a:pt x="477" y="53"/>
                  <a:pt x="477" y="53"/>
                  <a:pt x="477" y="53"/>
                </a:cubicBezTo>
                <a:cubicBezTo>
                  <a:pt x="477" y="112"/>
                  <a:pt x="477" y="112"/>
                  <a:pt x="477" y="112"/>
                </a:cubicBezTo>
                <a:cubicBezTo>
                  <a:pt x="235" y="423"/>
                  <a:pt x="235" y="423"/>
                  <a:pt x="235" y="423"/>
                </a:cubicBezTo>
                <a:cubicBezTo>
                  <a:pt x="84" y="287"/>
                  <a:pt x="84" y="287"/>
                  <a:pt x="84" y="287"/>
                </a:cubicBezTo>
                <a:cubicBezTo>
                  <a:pt x="81" y="285"/>
                  <a:pt x="76" y="285"/>
                  <a:pt x="74" y="288"/>
                </a:cubicBezTo>
                <a:cubicBezTo>
                  <a:pt x="71" y="291"/>
                  <a:pt x="72" y="295"/>
                  <a:pt x="74" y="298"/>
                </a:cubicBezTo>
                <a:cubicBezTo>
                  <a:pt x="231" y="438"/>
                  <a:pt x="231" y="438"/>
                  <a:pt x="231" y="438"/>
                </a:cubicBezTo>
                <a:cubicBezTo>
                  <a:pt x="232" y="439"/>
                  <a:pt x="234" y="440"/>
                  <a:pt x="236" y="440"/>
                </a:cubicBezTo>
                <a:cubicBezTo>
                  <a:pt x="236" y="440"/>
                  <a:pt x="236" y="440"/>
                  <a:pt x="236" y="440"/>
                </a:cubicBezTo>
                <a:cubicBezTo>
                  <a:pt x="238" y="440"/>
                  <a:pt x="240" y="439"/>
                  <a:pt x="241" y="437"/>
                </a:cubicBezTo>
                <a:cubicBezTo>
                  <a:pt x="477" y="135"/>
                  <a:pt x="477" y="135"/>
                  <a:pt x="477" y="135"/>
                </a:cubicBezTo>
                <a:lnTo>
                  <a:pt x="477" y="51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E068931-A20E-4755-BCAD-F81C3AE34151}"/>
              </a:ext>
            </a:extLst>
          </p:cNvPr>
          <p:cNvSpPr/>
          <p:nvPr/>
        </p:nvSpPr>
        <p:spPr>
          <a:xfrm>
            <a:off x="2393469" y="2823706"/>
            <a:ext cx="9270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Il Servizio Valorizzazione della Ricerca trasmette al Senato Accademico ed al Consiglio di Amministrazione la proposta di società spin-off ed il parere delle commissione, unitamente alla documentazione presentata. </a:t>
            </a:r>
            <a:br>
              <a:rPr lang="it-IT" dirty="0"/>
            </a:br>
            <a:r>
              <a:rPr lang="it-IT" dirty="0"/>
              <a:t>Il Senato accademico ed il Consiglio di amministrazione deliberano sulla proposta. 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00520639-41F2-4BAD-B894-F36DBAE11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671" y="4922344"/>
            <a:ext cx="1905104" cy="6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27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9529" y="5159468"/>
            <a:ext cx="11098301" cy="946869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728FA5"/>
                </a:solidFill>
              </a:rPr>
              <a:t>Il mantenimento dello status di “spin-off del Politecnico di Milano” è subordinato alla persistenza dei criteri di accreditamento.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MANTENIMENTO E MONITORAGGIO DELLO STATUS DI SPIN-OFF</a:t>
            </a:r>
          </a:p>
        </p:txBody>
      </p:sp>
      <p:cxnSp>
        <p:nvCxnSpPr>
          <p:cNvPr id="98" name="Connettore diritto 97"/>
          <p:cNvCxnSpPr>
            <a:cxnSpLocks/>
          </p:cNvCxnSpPr>
          <p:nvPr/>
        </p:nvCxnSpPr>
        <p:spPr>
          <a:xfrm flipV="1">
            <a:off x="1294561" y="5051054"/>
            <a:ext cx="9367096" cy="424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11"/>
          <p:cNvSpPr/>
          <p:nvPr/>
        </p:nvSpPr>
        <p:spPr>
          <a:xfrm>
            <a:off x="820504" y="1438672"/>
            <a:ext cx="982760" cy="98276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18" name="TextBox 47"/>
          <p:cNvSpPr txBox="1"/>
          <p:nvPr/>
        </p:nvSpPr>
        <p:spPr>
          <a:xfrm>
            <a:off x="377002" y="2547804"/>
            <a:ext cx="18176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perseguire gli obiettivi dichiarati in fase di proposta di accreditamento</a:t>
            </a:r>
            <a:endParaRPr lang="en-US" sz="1600" dirty="0"/>
          </a:p>
        </p:txBody>
      </p:sp>
      <p:cxnSp>
        <p:nvCxnSpPr>
          <p:cNvPr id="101" name="Straight Connector 45"/>
          <p:cNvCxnSpPr>
            <a:cxnSpLocks/>
            <a:endCxn id="18" idx="2"/>
          </p:cNvCxnSpPr>
          <p:nvPr/>
        </p:nvCxnSpPr>
        <p:spPr>
          <a:xfrm flipH="1" flipV="1">
            <a:off x="1285839" y="3625022"/>
            <a:ext cx="8722" cy="1484866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0DE5CBFC-33F5-4FC1-92E2-EC149939ECAD}"/>
              </a:ext>
            </a:extLst>
          </p:cNvPr>
          <p:cNvGrpSpPr/>
          <p:nvPr/>
        </p:nvGrpSpPr>
        <p:grpSpPr>
          <a:xfrm>
            <a:off x="5156378" y="1467880"/>
            <a:ext cx="1790894" cy="3625663"/>
            <a:chOff x="4198881" y="1467880"/>
            <a:chExt cx="1790894" cy="3625663"/>
          </a:xfrm>
        </p:grpSpPr>
        <p:sp>
          <p:nvSpPr>
            <p:cNvPr id="6" name="Oval 13"/>
            <p:cNvSpPr/>
            <p:nvPr/>
          </p:nvSpPr>
          <p:spPr>
            <a:xfrm>
              <a:off x="4587302" y="1467880"/>
              <a:ext cx="982760" cy="9827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3</a:t>
              </a:r>
            </a:p>
          </p:txBody>
        </p:sp>
        <p:sp>
          <p:nvSpPr>
            <p:cNvPr id="20" name="TextBox 49"/>
            <p:cNvSpPr txBox="1"/>
            <p:nvPr/>
          </p:nvSpPr>
          <p:spPr>
            <a:xfrm>
              <a:off x="4198881" y="2577012"/>
              <a:ext cx="179089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/>
                <a:t>siglare con il Politecnico gli accordi indicati di durata ventennale</a:t>
              </a:r>
              <a:endParaRPr lang="en-US" sz="1600" dirty="0"/>
            </a:p>
          </p:txBody>
        </p:sp>
        <p:cxnSp>
          <p:nvCxnSpPr>
            <p:cNvPr id="103" name="Straight Connector 45"/>
            <p:cNvCxnSpPr>
              <a:endCxn id="20" idx="2"/>
            </p:cNvCxnSpPr>
            <p:nvPr/>
          </p:nvCxnSpPr>
          <p:spPr>
            <a:xfrm flipV="1">
              <a:off x="5094328" y="3654230"/>
              <a:ext cx="0" cy="1439313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5E33E064-DA37-4578-8497-1D0FA71939C3}"/>
              </a:ext>
            </a:extLst>
          </p:cNvPr>
          <p:cNvGrpSpPr/>
          <p:nvPr/>
        </p:nvGrpSpPr>
        <p:grpSpPr>
          <a:xfrm>
            <a:off x="7379368" y="1466982"/>
            <a:ext cx="2101522" cy="3595577"/>
            <a:chOff x="6038738" y="1466982"/>
            <a:chExt cx="2101522" cy="3595577"/>
          </a:xfrm>
        </p:grpSpPr>
        <p:sp>
          <p:nvSpPr>
            <p:cNvPr id="9" name="Oval 17"/>
            <p:cNvSpPr/>
            <p:nvPr/>
          </p:nvSpPr>
          <p:spPr>
            <a:xfrm>
              <a:off x="6625662" y="1466982"/>
              <a:ext cx="982760" cy="98276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4</a:t>
              </a:r>
            </a:p>
          </p:txBody>
        </p:sp>
        <p:sp>
          <p:nvSpPr>
            <p:cNvPr id="23" name="TextBox 52"/>
            <p:cNvSpPr txBox="1"/>
            <p:nvPr/>
          </p:nvSpPr>
          <p:spPr>
            <a:xfrm>
              <a:off x="6038738" y="2576114"/>
              <a:ext cx="210152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/>
                <a:t>inviare annualmente al Servizio Valorizzazione della Ricerca una relazione sulle attività dello spin-off stesso secondo un format di Ateneo fornito dal Servizio Valorizzazione della Ricerca</a:t>
              </a:r>
              <a:endParaRPr lang="en-US" sz="1600" dirty="0"/>
            </a:p>
          </p:txBody>
        </p:sp>
        <p:cxnSp>
          <p:nvCxnSpPr>
            <p:cNvPr id="100" name="Straight Connector 45"/>
            <p:cNvCxnSpPr>
              <a:cxnSpLocks/>
              <a:endCxn id="23" idx="2"/>
            </p:cNvCxnSpPr>
            <p:nvPr/>
          </p:nvCxnSpPr>
          <p:spPr>
            <a:xfrm flipV="1">
              <a:off x="7083551" y="4884438"/>
              <a:ext cx="5948" cy="178121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DADF6E6F-FD05-47F2-B5A2-BFC5BE1D6364}"/>
              </a:ext>
            </a:extLst>
          </p:cNvPr>
          <p:cNvGrpSpPr/>
          <p:nvPr/>
        </p:nvGrpSpPr>
        <p:grpSpPr>
          <a:xfrm>
            <a:off x="2626772" y="1467880"/>
            <a:ext cx="2097510" cy="3625660"/>
            <a:chOff x="2101371" y="1467880"/>
            <a:chExt cx="2097510" cy="3625660"/>
          </a:xfrm>
        </p:grpSpPr>
        <p:sp>
          <p:nvSpPr>
            <p:cNvPr id="5" name="Oval 12"/>
            <p:cNvSpPr/>
            <p:nvPr/>
          </p:nvSpPr>
          <p:spPr>
            <a:xfrm>
              <a:off x="2644708" y="1467880"/>
              <a:ext cx="982760" cy="9827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2</a:t>
              </a:r>
            </a:p>
          </p:txBody>
        </p:sp>
        <p:sp>
          <p:nvSpPr>
            <p:cNvPr id="19" name="TextBox 48"/>
            <p:cNvSpPr txBox="1"/>
            <p:nvPr/>
          </p:nvSpPr>
          <p:spPr>
            <a:xfrm>
              <a:off x="2101371" y="2577012"/>
              <a:ext cx="20975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/>
                <a:t>non ledere con il proprio operato l’immagine dell’Ateneo</a:t>
              </a:r>
              <a:endParaRPr lang="en-US" sz="1600" dirty="0"/>
            </a:p>
          </p:txBody>
        </p:sp>
        <p:cxnSp>
          <p:nvCxnSpPr>
            <p:cNvPr id="102" name="Straight Connector 45"/>
            <p:cNvCxnSpPr>
              <a:cxnSpLocks/>
              <a:endCxn id="19" idx="2"/>
            </p:cNvCxnSpPr>
            <p:nvPr/>
          </p:nvCxnSpPr>
          <p:spPr>
            <a:xfrm flipV="1">
              <a:off x="3150126" y="3408009"/>
              <a:ext cx="0" cy="1685531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726D17C3-4E2B-4ACB-9D10-51AA12C941F5}"/>
              </a:ext>
            </a:extLst>
          </p:cNvPr>
          <p:cNvGrpSpPr/>
          <p:nvPr/>
        </p:nvGrpSpPr>
        <p:grpSpPr>
          <a:xfrm>
            <a:off x="9645968" y="1531964"/>
            <a:ext cx="2019481" cy="3530595"/>
            <a:chOff x="9645968" y="1531964"/>
            <a:chExt cx="2019481" cy="3530595"/>
          </a:xfrm>
        </p:grpSpPr>
        <p:sp>
          <p:nvSpPr>
            <p:cNvPr id="7" name="Oval 15"/>
            <p:cNvSpPr/>
            <p:nvPr/>
          </p:nvSpPr>
          <p:spPr>
            <a:xfrm>
              <a:off x="10164328" y="1531964"/>
              <a:ext cx="982760" cy="9827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5</a:t>
              </a:r>
            </a:p>
          </p:txBody>
        </p:sp>
        <p:sp>
          <p:nvSpPr>
            <p:cNvPr id="21" name="TextBox 50"/>
            <p:cNvSpPr txBox="1"/>
            <p:nvPr/>
          </p:nvSpPr>
          <p:spPr>
            <a:xfrm>
              <a:off x="9645968" y="2577012"/>
              <a:ext cx="201948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600" dirty="0"/>
                <a:t>cooperare con il Politecnico in tempo utile per espletare le richieste provenienti dalle autorità nazionali di controllo; (MIUR, ANVUR; ecc.)</a:t>
              </a:r>
              <a:endParaRPr lang="en-US" sz="1600" dirty="0"/>
            </a:p>
          </p:txBody>
        </p:sp>
        <p:cxnSp>
          <p:nvCxnSpPr>
            <p:cNvPr id="104" name="Straight Connector 45"/>
            <p:cNvCxnSpPr>
              <a:cxnSpLocks/>
              <a:endCxn id="21" idx="2"/>
            </p:cNvCxnSpPr>
            <p:nvPr/>
          </p:nvCxnSpPr>
          <p:spPr>
            <a:xfrm flipH="1" flipV="1">
              <a:off x="10655709" y="4392894"/>
              <a:ext cx="5948" cy="669665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ttangolo 16">
            <a:extLst>
              <a:ext uri="{FF2B5EF4-FFF2-40B4-BE49-F238E27FC236}">
                <a16:creationId xmlns:a16="http://schemas.microsoft.com/office/drawing/2014/main" id="{EDCFB3E8-F994-480B-BDEE-ECA102A3F215}"/>
              </a:ext>
            </a:extLst>
          </p:cNvPr>
          <p:cNvSpPr/>
          <p:nvPr/>
        </p:nvSpPr>
        <p:spPr>
          <a:xfrm>
            <a:off x="3707038" y="453384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it-IT" sz="2400" dirty="0"/>
              <a:t>Lo spin-off dovrà operare in modo da: </a:t>
            </a:r>
          </a:p>
        </p:txBody>
      </p:sp>
    </p:spTree>
    <p:extLst>
      <p:ext uri="{BB962C8B-B14F-4D97-AF65-F5344CB8AC3E}">
        <p14:creationId xmlns:p14="http://schemas.microsoft.com/office/powerpoint/2010/main" val="1834177282"/>
      </p:ext>
    </p:extLst>
  </p:cSld>
  <p:clrMapOvr>
    <a:masterClrMapping/>
  </p:clrMapOvr>
</p:sld>
</file>

<file path=ppt/theme/theme1.xml><?xml version="1.0" encoding="utf-8"?>
<a:theme xmlns:a="http://schemas.openxmlformats.org/drawingml/2006/main" name="POLI">
  <a:themeElements>
    <a:clrScheme name="Personalizzato 1">
      <a:dk1>
        <a:srgbClr val="57565A"/>
      </a:dk1>
      <a:lt1>
        <a:sysClr val="window" lastClr="FFFFFF"/>
      </a:lt1>
      <a:dk2>
        <a:srgbClr val="1A224A"/>
      </a:dk2>
      <a:lt2>
        <a:srgbClr val="242F65"/>
      </a:lt2>
      <a:accent1>
        <a:srgbClr val="7DA5B6"/>
      </a:accent1>
      <a:accent2>
        <a:srgbClr val="9ABCCC"/>
      </a:accent2>
      <a:accent3>
        <a:srgbClr val="5A759C"/>
      </a:accent3>
      <a:accent4>
        <a:srgbClr val="242F65"/>
      </a:accent4>
      <a:accent5>
        <a:srgbClr val="3E606F"/>
      </a:accent5>
      <a:accent6>
        <a:srgbClr val="7D9892"/>
      </a:accent6>
      <a:hlink>
        <a:srgbClr val="679BB3"/>
      </a:hlink>
      <a:folHlink>
        <a:srgbClr val="8C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636</TotalTime>
  <Words>575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Wingdings</vt:lpstr>
      <vt:lpstr>POLI</vt:lpstr>
      <vt:lpstr>Procedura Accreditamento Spin-Off</vt:lpstr>
      <vt:lpstr>CRITERI DI ACCREDITAMENTO</vt:lpstr>
      <vt:lpstr>DOCUMENTI</vt:lpstr>
      <vt:lpstr>COMMISSIONE SPIN OFF</vt:lpstr>
      <vt:lpstr>PRESENTAZIONE PER LA COMMISSIONE SPIN OFF</vt:lpstr>
      <vt:lpstr>ORGANI APPROVAZIONE</vt:lpstr>
      <vt:lpstr>MANTENIMENTO E MONITORAGGIO DELLO STATUS DI SPIN-OFF</vt:lpstr>
    </vt:vector>
  </TitlesOfParts>
  <Company>Area Servizi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Colleoni</dc:creator>
  <cp:lastModifiedBy>Barbara Colombo</cp:lastModifiedBy>
  <cp:revision>65</cp:revision>
  <dcterms:created xsi:type="dcterms:W3CDTF">2015-05-26T12:27:57Z</dcterms:created>
  <dcterms:modified xsi:type="dcterms:W3CDTF">2023-09-18T13:47:00Z</dcterms:modified>
</cp:coreProperties>
</file>