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46" r:id="rId3"/>
    <p:sldId id="349" r:id="rId4"/>
    <p:sldId id="332" r:id="rId5"/>
    <p:sldId id="335" r:id="rId6"/>
    <p:sldId id="343" r:id="rId7"/>
    <p:sldId id="334" r:id="rId8"/>
    <p:sldId id="336" r:id="rId9"/>
    <p:sldId id="337" r:id="rId10"/>
    <p:sldId id="338" r:id="rId11"/>
    <p:sldId id="345" r:id="rId12"/>
    <p:sldId id="347" r:id="rId13"/>
    <p:sldId id="341" r:id="rId14"/>
    <p:sldId id="348" r:id="rId15"/>
    <p:sldId id="344" r:id="rId16"/>
  </p:sldIdLst>
  <p:sldSz cx="9144000" cy="6858000" type="screen4x3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8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93133" autoAdjust="0"/>
  </p:normalViewPr>
  <p:slideViewPr>
    <p:cSldViewPr snapToGrid="0" snapToObjects="1">
      <p:cViewPr varScale="1">
        <p:scale>
          <a:sx n="68" d="100"/>
          <a:sy n="68" d="100"/>
        </p:scale>
        <p:origin x="-12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0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FCC6C-1DAA-4CE9-8062-4C108FE8340F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069EB-DD51-487B-A755-59F4FCE8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7011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7D79-0C38-4E46-B926-BFAB91CBCB80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BF66B-7E45-48AE-B5AE-60271F808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6499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BF66B-7E45-48AE-B5AE-60271F808B1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367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ttangolo 167"/>
          <p:cNvSpPr/>
          <p:nvPr userDrawn="1"/>
        </p:nvSpPr>
        <p:spPr>
          <a:xfrm>
            <a:off x="0" y="3832224"/>
            <a:ext cx="9144000" cy="3025775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69" name="Gruppo 168"/>
          <p:cNvGrpSpPr/>
          <p:nvPr userDrawn="1"/>
        </p:nvGrpSpPr>
        <p:grpSpPr>
          <a:xfrm>
            <a:off x="48007" y="3832827"/>
            <a:ext cx="9036647" cy="180000"/>
            <a:chOff x="1218340" y="275867"/>
            <a:chExt cx="17715122" cy="567843"/>
          </a:xfrm>
        </p:grpSpPr>
        <p:cxnSp>
          <p:nvCxnSpPr>
            <p:cNvPr id="170" name="Connettore 1 169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170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171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172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173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174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175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176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177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178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1 179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1 180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1 181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1 182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1 184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1 186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1 187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1 188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1 189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1 190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1 191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1 192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1 193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1 194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1 195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1 196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1 197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1 198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1 199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1 200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1 201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1 202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1 203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1 204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1 205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1 206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1 207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1 208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1 209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1 210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1 211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1 212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1 213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1 214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1 215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1 216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1 217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ttore 1 218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1 219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1 220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1 221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ttore 1 222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1 223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1 224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1 225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1 226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ttore 1 227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ttore 1 228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ttore 1 229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ttore 1 230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1 231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1 232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1 233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ttore 1 234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1 235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ttore 1 236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ttore 1 237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ttore 1 238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ttore 1 239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ttore 1 240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1 241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ttore 1 242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ttore 1 243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ttore 1 244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ttore 1 245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ttore 1 246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ttore 1 247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ttore 1 248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ttore 1 249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ttore 1 250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ttore 1 251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nettore 1 252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nettore 1 253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nettore 1 254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ttore 1 255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nettore 1 256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ttore 1 257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ttore 1 258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ttore 1 259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ttore 1 260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ttore 1 261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ttore 1 262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Connettore 1 263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Connettore 1 264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Connettore 1 265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Connettore 1 266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onnettore 1 267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nettore 1 268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Connettore 1 269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Connettore 1 270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Connettore 1 271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nettore 1 272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ttore 1 273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ttore 1 274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ttore 1 275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ttore 1 276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ttore 1 277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onnettore 1 278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nettore 1 279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Connettore 1 280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Connettore 1 281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Connettore 1 282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Connettore 1 283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Connettore 1 284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ttore 1 285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Connettore 1 286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Connettore 1 287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Connettore 1 288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1534" y="4149725"/>
            <a:ext cx="7772400" cy="9683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41534" y="5260975"/>
            <a:ext cx="7772400" cy="13335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14812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155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66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ttangolo 252"/>
          <p:cNvSpPr/>
          <p:nvPr userDrawn="1"/>
        </p:nvSpPr>
        <p:spPr>
          <a:xfrm>
            <a:off x="0" y="1"/>
            <a:ext cx="9144000" cy="1269904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323726" cy="4525963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29" name="Rettangolo 128"/>
          <p:cNvSpPr/>
          <p:nvPr userDrawn="1"/>
        </p:nvSpPr>
        <p:spPr>
          <a:xfrm>
            <a:off x="0" y="6126162"/>
            <a:ext cx="9144000" cy="731837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0" name="CasellaDiTesto 129"/>
          <p:cNvSpPr txBox="1"/>
          <p:nvPr userDrawn="1"/>
        </p:nvSpPr>
        <p:spPr>
          <a:xfrm>
            <a:off x="157778" y="6363505"/>
            <a:ext cx="5360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FFFFFF"/>
                </a:solidFill>
                <a:latin typeface="Arial"/>
                <a:cs typeface="Arial"/>
              </a:rPr>
              <a:t>HR &amp; Organizational Development Division -Strategic development Unit</a:t>
            </a:r>
          </a:p>
        </p:txBody>
      </p:sp>
      <p:grpSp>
        <p:nvGrpSpPr>
          <p:cNvPr id="132" name="Gruppo 131"/>
          <p:cNvGrpSpPr/>
          <p:nvPr userDrawn="1"/>
        </p:nvGrpSpPr>
        <p:grpSpPr>
          <a:xfrm>
            <a:off x="48007" y="1089904"/>
            <a:ext cx="9036647" cy="180000"/>
            <a:chOff x="1218340" y="275867"/>
            <a:chExt cx="17715122" cy="567843"/>
          </a:xfrm>
        </p:grpSpPr>
        <p:cxnSp>
          <p:nvCxnSpPr>
            <p:cNvPr id="133" name="Connettore 1 132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133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134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1 135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136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1 137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138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139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1 140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141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1 142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143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144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145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1 146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147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1 148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1 149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1 150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1 151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1 152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1 153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1 154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1 155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1 156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157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1 158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1 159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1 160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1 161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1 162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1 163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1 164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1 165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1 166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1 167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1 168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1 169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170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171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172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173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174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175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176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177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178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1 179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1 180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1 181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1 182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1 184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1 186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1 187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1 188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1 189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1 190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1 191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1 192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1 193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1 194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1 195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1 196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1 197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1 198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1 199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1 200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1 201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1 202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1 203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1 204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1 205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1 206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1 207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1 208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1 209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1 210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1 211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1 212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1 213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1 214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1 215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1 216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1 217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ttore 1 218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1 219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1 220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1 221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ttore 1 222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1 223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1 224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1 225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1 226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ttore 1 227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ttore 1 228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ttore 1 229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ttore 1 230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1 231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1 232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1 233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ttore 1 234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1 235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ttore 1 236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ttore 1 237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ttore 1 238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ttore 1 239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ttore 1 240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1 241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ttore 1 242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ttore 1 243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ttore 1 244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ttore 1 245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ttore 1 246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ttore 1 247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ttore 1 248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ttore 1 249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ttore 1 250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ttore 1 251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4" name="Picture 2" descr="Y:\IMMAGINE _COORDINATA_2014\PPT\modello1\loghi_PNG\03_Polimi_logotipo_bandiera-1rig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898" y="6346378"/>
            <a:ext cx="2780124" cy="28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88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92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00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095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44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97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58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06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88521" y="139166"/>
            <a:ext cx="8581043" cy="84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1434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1961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indent="0" algn="l" defTabSz="4572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Wingdings" charset="2"/>
        <a:buNone/>
        <a:defRPr sz="2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01_Polimi_centrato_COL_positiv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721149"/>
            <a:ext cx="2730901" cy="212695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5232" y="4068147"/>
            <a:ext cx="8798767" cy="175415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it-IT" sz="2700" dirty="0"/>
              <a:t>L’attivazione dello smart-working al Politecnico di Milano: </a:t>
            </a: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gli esiti della sperimentazione e il consolidamento del progetto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6930" y="5888264"/>
            <a:ext cx="7772400" cy="745801"/>
          </a:xfrm>
        </p:spPr>
        <p:txBody>
          <a:bodyPr/>
          <a:lstStyle/>
          <a:p>
            <a:r>
              <a:rPr lang="it-IT" dirty="0"/>
              <a:t>30 gennaio 2020 </a:t>
            </a:r>
          </a:p>
        </p:txBody>
      </p:sp>
    </p:spTree>
    <p:extLst>
      <p:ext uri="{BB962C8B-B14F-4D97-AF65-F5344CB8AC3E}">
        <p14:creationId xmlns:p14="http://schemas.microsoft.com/office/powerpoint/2010/main" val="498270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Secondo gli Smart Workers…(2)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37" y="1444418"/>
            <a:ext cx="3731075" cy="50218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251721" y="1467113"/>
            <a:ext cx="370729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ASPETTI NEGATIVI</a:t>
            </a:r>
          </a:p>
        </p:txBody>
      </p:sp>
      <p:sp>
        <p:nvSpPr>
          <p:cNvPr id="11" name="Esagono 10"/>
          <p:cNvSpPr/>
          <p:nvPr/>
        </p:nvSpPr>
        <p:spPr>
          <a:xfrm>
            <a:off x="457201" y="2137846"/>
            <a:ext cx="3387012" cy="2592773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737118" y="2274838"/>
            <a:ext cx="29204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dirty="0">
                <a:solidFill>
                  <a:schemeClr val="tx2"/>
                </a:solidFill>
              </a:rPr>
              <a:t>comodità </a:t>
            </a:r>
          </a:p>
          <a:p>
            <a:pPr lvl="0" algn="ctr"/>
            <a:r>
              <a:rPr lang="it-IT" dirty="0">
                <a:solidFill>
                  <a:schemeClr val="tx2"/>
                </a:solidFill>
              </a:rPr>
              <a:t>flessibilità</a:t>
            </a:r>
          </a:p>
          <a:p>
            <a:pPr lvl="0" algn="ctr"/>
            <a:r>
              <a:rPr lang="it-IT" dirty="0">
                <a:solidFill>
                  <a:schemeClr val="tx2"/>
                </a:solidFill>
              </a:rPr>
              <a:t>spostamenti ridotti</a:t>
            </a:r>
          </a:p>
          <a:p>
            <a:pPr lvl="0" algn="ctr"/>
            <a:r>
              <a:rPr lang="it-IT" dirty="0">
                <a:solidFill>
                  <a:schemeClr val="tx2"/>
                </a:solidFill>
              </a:rPr>
              <a:t>conciliazione lavoro/famiglia creatività</a:t>
            </a:r>
          </a:p>
          <a:p>
            <a:pPr lvl="0" algn="ctr"/>
            <a:r>
              <a:rPr lang="it-IT" dirty="0">
                <a:solidFill>
                  <a:schemeClr val="tx2"/>
                </a:solidFill>
              </a:rPr>
              <a:t>autonomia </a:t>
            </a:r>
          </a:p>
          <a:p>
            <a:pPr lvl="0" algn="ctr"/>
            <a:r>
              <a:rPr lang="it-IT" dirty="0">
                <a:solidFill>
                  <a:schemeClr val="tx2"/>
                </a:solidFill>
              </a:rPr>
              <a:t>riduzione stress </a:t>
            </a:r>
          </a:p>
          <a:p>
            <a:pPr lvl="0" algn="ctr"/>
            <a:r>
              <a:rPr lang="it-IT" dirty="0">
                <a:solidFill>
                  <a:schemeClr val="tx2"/>
                </a:solidFill>
              </a:rPr>
              <a:t>qualità vita</a:t>
            </a:r>
          </a:p>
        </p:txBody>
      </p:sp>
      <p:sp>
        <p:nvSpPr>
          <p:cNvPr id="26" name="Esagono 25"/>
          <p:cNvSpPr/>
          <p:nvPr/>
        </p:nvSpPr>
        <p:spPr>
          <a:xfrm>
            <a:off x="5355771" y="2137847"/>
            <a:ext cx="3513793" cy="2695410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5906278" y="2371319"/>
            <a:ext cx="26592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dirty="0">
                <a:solidFill>
                  <a:schemeClr val="tx2"/>
                </a:solidFill>
              </a:rPr>
              <a:t>ansia da prestazione,</a:t>
            </a:r>
          </a:p>
          <a:p>
            <a:pPr lvl="0" algn="ctr"/>
            <a:r>
              <a:rPr lang="it-IT" dirty="0">
                <a:solidFill>
                  <a:schemeClr val="tx2"/>
                </a:solidFill>
              </a:rPr>
              <a:t>costi casalinghi </a:t>
            </a:r>
          </a:p>
          <a:p>
            <a:pPr lvl="0" algn="ctr"/>
            <a:r>
              <a:rPr lang="it-IT" dirty="0">
                <a:solidFill>
                  <a:schemeClr val="tx2"/>
                </a:solidFill>
              </a:rPr>
              <a:t>ticket </a:t>
            </a:r>
          </a:p>
          <a:p>
            <a:pPr lvl="0" algn="ctr"/>
            <a:r>
              <a:rPr lang="it-IT" dirty="0">
                <a:solidFill>
                  <a:schemeClr val="tx2"/>
                </a:solidFill>
              </a:rPr>
              <a:t>stress               </a:t>
            </a:r>
          </a:p>
          <a:p>
            <a:pPr lvl="0" algn="ctr"/>
            <a:r>
              <a:rPr lang="it-IT" dirty="0">
                <a:solidFill>
                  <a:schemeClr val="tx2"/>
                </a:solidFill>
              </a:rPr>
              <a:t>poca socialità </a:t>
            </a:r>
          </a:p>
          <a:p>
            <a:pPr lvl="0" algn="ctr"/>
            <a:r>
              <a:rPr lang="it-IT" dirty="0">
                <a:solidFill>
                  <a:schemeClr val="tx2"/>
                </a:solidFill>
              </a:rPr>
              <a:t>pericolo di non staccare</a:t>
            </a:r>
          </a:p>
          <a:p>
            <a:pPr lvl="0" algn="ctr"/>
            <a:r>
              <a:rPr lang="it-IT" dirty="0">
                <a:solidFill>
                  <a:schemeClr val="tx2"/>
                </a:solidFill>
              </a:rPr>
              <a:t>solitudine/isolamento</a:t>
            </a:r>
          </a:p>
        </p:txBody>
      </p:sp>
    </p:spTree>
    <p:extLst>
      <p:ext uri="{BB962C8B-B14F-4D97-AF65-F5344CB8AC3E}">
        <p14:creationId xmlns:p14="http://schemas.microsoft.com/office/powerpoint/2010/main" val="1130847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arrotondato 17"/>
          <p:cNvSpPr/>
          <p:nvPr/>
        </p:nvSpPr>
        <p:spPr>
          <a:xfrm>
            <a:off x="5358321" y="4235760"/>
            <a:ext cx="3328480" cy="15692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>
            <a:off x="435790" y="4309458"/>
            <a:ext cx="3818969" cy="14955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2"/>
                </a:solidFill>
              </a:rPr>
              <a:t>ASPETTI PROBLEMATICI </a:t>
            </a:r>
          </a:p>
          <a:p>
            <a:pPr algn="ctr"/>
            <a:endParaRPr lang="it-IT" sz="16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2"/>
                </a:solidFill>
              </a:rPr>
              <a:t>ansia</a:t>
            </a:r>
            <a:r>
              <a:rPr lang="it-IT" sz="1600" dirty="0">
                <a:solidFill>
                  <a:schemeClr val="tx2"/>
                </a:solidFill>
              </a:rPr>
              <a:t> del cambiamento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2"/>
                </a:solidFill>
              </a:rPr>
              <a:t>rigidità </a:t>
            </a:r>
            <a:r>
              <a:rPr lang="it-IT" sz="1600" b="1" dirty="0">
                <a:solidFill>
                  <a:schemeClr val="tx2"/>
                </a:solidFill>
              </a:rPr>
              <a:t>accordo</a:t>
            </a:r>
            <a:r>
              <a:rPr lang="it-IT" sz="1600" dirty="0">
                <a:solidFill>
                  <a:schemeClr val="tx2"/>
                </a:solidFill>
              </a:rPr>
              <a:t> individuale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b="1" dirty="0">
              <a:solidFill>
                <a:schemeClr val="tx2"/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399862" y="1386515"/>
            <a:ext cx="3906512" cy="27531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>
            <a:off x="5299788" y="1341783"/>
            <a:ext cx="3452326" cy="27409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81478" y="222489"/>
            <a:ext cx="8581043" cy="840400"/>
          </a:xfrm>
        </p:spPr>
        <p:txBody>
          <a:bodyPr>
            <a:normAutofit/>
          </a:bodyPr>
          <a:lstStyle/>
          <a:p>
            <a:pPr algn="ctr"/>
            <a:r>
              <a:rPr lang="it-IT" sz="2800" dirty="0"/>
              <a:t>Secondo i Responsabili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99862" y="1386515"/>
            <a:ext cx="3906512" cy="30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</a:rPr>
              <a:t>                       ASPETTI POSITIVI  </a:t>
            </a:r>
          </a:p>
          <a:p>
            <a:endParaRPr lang="it-IT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2"/>
                </a:solidFill>
              </a:rPr>
              <a:t>incremento </a:t>
            </a:r>
            <a:r>
              <a:rPr lang="it-IT" sz="1600" b="1" dirty="0">
                <a:solidFill>
                  <a:schemeClr val="tx2"/>
                </a:solidFill>
              </a:rPr>
              <a:t>concentrazione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2"/>
                </a:solidFill>
              </a:rPr>
              <a:t>incremento </a:t>
            </a:r>
            <a:r>
              <a:rPr lang="it-IT" sz="1600" b="1" dirty="0">
                <a:solidFill>
                  <a:schemeClr val="tx2"/>
                </a:solidFill>
              </a:rPr>
              <a:t>autonomia</a:t>
            </a:r>
            <a:endParaRPr lang="it-IT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2"/>
                </a:solidFill>
              </a:rPr>
              <a:t> </a:t>
            </a:r>
            <a:r>
              <a:rPr lang="it-IT" sz="1600" b="1" dirty="0">
                <a:solidFill>
                  <a:schemeClr val="tx2"/>
                </a:solidFill>
              </a:rPr>
              <a:t>riduzione</a:t>
            </a:r>
            <a:r>
              <a:rPr lang="it-IT" sz="1600" dirty="0">
                <a:solidFill>
                  <a:schemeClr val="tx2"/>
                </a:solidFill>
              </a:rPr>
              <a:t> dei tempi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2"/>
                </a:solidFill>
              </a:rPr>
              <a:t>maggiore </a:t>
            </a:r>
            <a:r>
              <a:rPr lang="it-IT" sz="1600" b="1" dirty="0">
                <a:solidFill>
                  <a:schemeClr val="tx2"/>
                </a:solidFill>
              </a:rPr>
              <a:t>creatività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2"/>
                </a:solidFill>
              </a:rPr>
              <a:t> sviluppo competenze </a:t>
            </a:r>
            <a:r>
              <a:rPr lang="it-IT" sz="1600" b="1" dirty="0">
                <a:solidFill>
                  <a:schemeClr val="tx2"/>
                </a:solidFill>
              </a:rPr>
              <a:t>informatiche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2"/>
                </a:solidFill>
              </a:rPr>
              <a:t> sviluppo </a:t>
            </a:r>
            <a:r>
              <a:rPr lang="it-IT" sz="1600" b="1" dirty="0">
                <a:solidFill>
                  <a:schemeClr val="tx2"/>
                </a:solidFill>
              </a:rPr>
              <a:t>capacità</a:t>
            </a:r>
            <a:r>
              <a:rPr lang="it-IT" sz="1600" dirty="0">
                <a:solidFill>
                  <a:schemeClr val="tx2"/>
                </a:solidFill>
              </a:rPr>
              <a:t> organizzative e di coordinamento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2"/>
                </a:solidFill>
              </a:rPr>
              <a:t>sviluppo di una logica ad </a:t>
            </a:r>
            <a:r>
              <a:rPr lang="it-IT" sz="1600" b="1" dirty="0">
                <a:solidFill>
                  <a:schemeClr val="tx2"/>
                </a:solidFill>
              </a:rPr>
              <a:t>obiettivi</a:t>
            </a:r>
            <a:r>
              <a:rPr lang="it-IT" sz="1600" dirty="0">
                <a:solidFill>
                  <a:schemeClr val="tx2"/>
                </a:solidFill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solidFill>
                <a:schemeClr val="tx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22393" y="1460246"/>
            <a:ext cx="345232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tx2"/>
                </a:solidFill>
              </a:rPr>
              <a:t>RISULTATI RAGGIUNTI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it-IT" sz="16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tx2"/>
                </a:solidFill>
              </a:rPr>
              <a:t> Ampliamento servizi all’utenza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tx2"/>
                </a:solidFill>
              </a:rPr>
              <a:t> Miglioramento della prestazione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tx2"/>
                </a:solidFill>
              </a:rPr>
              <a:t>Recupero tempo di lavoro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tx2"/>
                </a:solidFill>
              </a:rPr>
              <a:t>Riduzione causali di assenza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tx2"/>
                </a:solidFill>
              </a:rPr>
              <a:t>Conciliazione vita – lavoro</a:t>
            </a:r>
          </a:p>
          <a:p>
            <a:pPr algn="just"/>
            <a:endParaRPr lang="it-IT" sz="1600" dirty="0">
              <a:solidFill>
                <a:schemeClr val="tx2"/>
              </a:solidFill>
            </a:endParaRPr>
          </a:p>
          <a:p>
            <a:pPr algn="ctr"/>
            <a:r>
              <a:rPr lang="it-IT" sz="1600" b="1" i="1" dirty="0">
                <a:solidFill>
                  <a:schemeClr val="tx2"/>
                </a:solidFill>
              </a:rPr>
              <a:t>INCREMENTO BENESSERE &amp; PRODUTTIVITA’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1600" dirty="0">
              <a:solidFill>
                <a:schemeClr val="tx2"/>
              </a:solidFill>
            </a:endParaRPr>
          </a:p>
          <a:p>
            <a:pPr algn="ctr"/>
            <a:endParaRPr lang="it-IT" sz="1600" b="1" dirty="0">
              <a:solidFill>
                <a:schemeClr val="tx2"/>
              </a:solidFill>
            </a:endParaRPr>
          </a:p>
          <a:p>
            <a:pPr algn="ctr"/>
            <a:endParaRPr lang="it-IT" sz="16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2"/>
                </a:solidFill>
              </a:rPr>
              <a:t>Apprendere </a:t>
            </a:r>
            <a:r>
              <a:rPr lang="it-IT" sz="1600" b="1" dirty="0">
                <a:solidFill>
                  <a:schemeClr val="tx2"/>
                </a:solidFill>
              </a:rPr>
              <a:t>altre </a:t>
            </a:r>
            <a:r>
              <a:rPr lang="it-IT" sz="1600" dirty="0">
                <a:solidFill>
                  <a:schemeClr val="tx2"/>
                </a:solidFill>
              </a:rPr>
              <a:t>modalità di relazione e organizzazione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2"/>
                </a:solidFill>
              </a:rPr>
              <a:t>Incrementare </a:t>
            </a:r>
            <a:r>
              <a:rPr lang="it-IT" sz="1600" b="1" dirty="0">
                <a:solidFill>
                  <a:schemeClr val="tx2"/>
                </a:solidFill>
              </a:rPr>
              <a:t>formazione</a:t>
            </a:r>
            <a:r>
              <a:rPr lang="it-IT" sz="1600" dirty="0">
                <a:solidFill>
                  <a:schemeClr val="tx2"/>
                </a:solidFill>
              </a:rPr>
              <a:t> di tutto l’Ateneo al lavoro agile </a:t>
            </a:r>
          </a:p>
        </p:txBody>
      </p:sp>
      <p:sp>
        <p:nvSpPr>
          <p:cNvPr id="10" name="Freccia a destra 9"/>
          <p:cNvSpPr/>
          <p:nvPr/>
        </p:nvSpPr>
        <p:spPr>
          <a:xfrm>
            <a:off x="4420835" y="2588509"/>
            <a:ext cx="768546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4420835" y="4905287"/>
            <a:ext cx="865631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6201144" y="4243698"/>
            <a:ext cx="1739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tx2"/>
                </a:solidFill>
              </a:rPr>
              <a:t>NUOVI OBIETTIVI</a:t>
            </a:r>
          </a:p>
        </p:txBody>
      </p:sp>
    </p:spTree>
    <p:extLst>
      <p:ext uri="{BB962C8B-B14F-4D97-AF65-F5344CB8AC3E}">
        <p14:creationId xmlns:p14="http://schemas.microsoft.com/office/powerpoint/2010/main" val="2976305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63895" y="242164"/>
            <a:ext cx="8780106" cy="840400"/>
          </a:xfrm>
        </p:spPr>
        <p:txBody>
          <a:bodyPr>
            <a:noAutofit/>
          </a:bodyPr>
          <a:lstStyle/>
          <a:p>
            <a:r>
              <a:rPr lang="it-IT" sz="2800" dirty="0"/>
              <a:t>Esiti del monitoraggio in itinere  -1 </a:t>
            </a:r>
            <a:br>
              <a:rPr lang="it-IT" sz="2800" dirty="0"/>
            </a:br>
            <a:r>
              <a:rPr lang="it-IT" sz="2800" dirty="0"/>
              <a:t/>
            </a:r>
            <a:br>
              <a:rPr lang="it-IT" sz="2800" dirty="0"/>
            </a:b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95943" y="1498851"/>
            <a:ext cx="42369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2"/>
                </a:solidFill>
              </a:rPr>
              <a:t>Da parte degli </a:t>
            </a:r>
            <a:r>
              <a:rPr lang="it-IT" sz="2400" dirty="0" err="1">
                <a:solidFill>
                  <a:schemeClr val="tx2"/>
                </a:solidFill>
              </a:rPr>
              <a:t>smart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dirty="0" err="1">
                <a:solidFill>
                  <a:schemeClr val="tx2"/>
                </a:solidFill>
              </a:rPr>
              <a:t>workers</a:t>
            </a:r>
            <a:r>
              <a:rPr lang="it-IT" sz="2400" dirty="0">
                <a:solidFill>
                  <a:schemeClr val="tx2"/>
                </a:solidFill>
              </a:rPr>
              <a:t>:  forte rimessa in discussione del rapporto consolidato con le dimensioni spazio / tempo da sempre presenti nell’organizzazione.</a:t>
            </a:r>
          </a:p>
          <a:p>
            <a:pPr algn="just">
              <a:lnSpc>
                <a:spcPct val="150000"/>
              </a:lnSpc>
            </a:pPr>
            <a:endParaRPr lang="it-IT" sz="2400" dirty="0"/>
          </a:p>
          <a:p>
            <a:pPr algn="just"/>
            <a:r>
              <a:rPr lang="it-IT" sz="2000" i="1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it-IT" sz="2000" i="1" dirty="0">
                <a:solidFill>
                  <a:schemeClr val="tx2"/>
                </a:solidFill>
              </a:rPr>
              <a:t>Lo smart working si configura come una possibilità di maggiore  </a:t>
            </a:r>
            <a:r>
              <a:rPr lang="it-IT" sz="2000" b="1" i="1" dirty="0">
                <a:solidFill>
                  <a:schemeClr val="tx2"/>
                </a:solidFill>
              </a:rPr>
              <a:t>equilibrio</a:t>
            </a:r>
            <a:r>
              <a:rPr lang="it-IT" sz="2000" i="1" dirty="0">
                <a:solidFill>
                  <a:schemeClr val="tx2"/>
                </a:solidFill>
              </a:rPr>
              <a:t>, che è comunque il risultato di una ricerca perché di fatto lo spazio e il tempo del lavoro sono dimensioni modificate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565" y="1985476"/>
            <a:ext cx="4202592" cy="353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62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62957" y="242164"/>
            <a:ext cx="8581043" cy="840400"/>
          </a:xfrm>
        </p:spPr>
        <p:txBody>
          <a:bodyPr>
            <a:noAutofit/>
          </a:bodyPr>
          <a:lstStyle/>
          <a:p>
            <a:r>
              <a:rPr lang="it-IT" sz="2800" dirty="0"/>
              <a:t>Esiti del monitoraggio in itinere -2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69249" y="1509197"/>
            <a:ext cx="42680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chemeClr val="tx2"/>
                </a:solidFill>
              </a:rPr>
              <a:t>Da parte dei Responsabili: necessità di rivedere modalità di organizzazione del lavoro / e di comunicazione con gli smart workers, anche creandone di nuove</a:t>
            </a:r>
          </a:p>
          <a:p>
            <a:pPr algn="just"/>
            <a:endParaRPr lang="it-IT" sz="2400" dirty="0">
              <a:solidFill>
                <a:schemeClr val="tx2"/>
              </a:solidFill>
            </a:endParaRPr>
          </a:p>
          <a:p>
            <a:pPr algn="just"/>
            <a:r>
              <a:rPr lang="it-IT" sz="2400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it-IT" sz="2400" i="1" dirty="0">
                <a:solidFill>
                  <a:schemeClr val="tx2"/>
                </a:solidFill>
              </a:rPr>
              <a:t>Lo smart working si configura  quindi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i="1" dirty="0">
                <a:solidFill>
                  <a:schemeClr val="tx2"/>
                </a:solidFill>
              </a:rPr>
              <a:t>come una opportunità per ripensare i modi con i quali si agisce abitualmente </a:t>
            </a:r>
            <a:endParaRPr lang="it-I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840" y="1930071"/>
            <a:ext cx="3884382" cy="353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91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62957" y="242164"/>
            <a:ext cx="8581043" cy="840400"/>
          </a:xfrm>
        </p:spPr>
        <p:txBody>
          <a:bodyPr>
            <a:noAutofit/>
          </a:bodyPr>
          <a:lstStyle/>
          <a:p>
            <a:r>
              <a:rPr lang="it-IT" sz="2800" dirty="0"/>
              <a:t>Risultati del progetto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62957" y="1881407"/>
            <a:ext cx="792826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Definizione di una </a:t>
            </a:r>
            <a:r>
              <a:rPr lang="it-IT" sz="2400" b="1" dirty="0">
                <a:solidFill>
                  <a:schemeClr val="tx2"/>
                </a:solidFill>
              </a:rPr>
              <a:t>policy</a:t>
            </a:r>
            <a:r>
              <a:rPr lang="it-IT" sz="2400" dirty="0">
                <a:solidFill>
                  <a:schemeClr val="tx2"/>
                </a:solidFill>
              </a:rPr>
              <a:t> di Ateneo per l’accesso e l’applicazione del Lavoro agile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Entrata in vigore del </a:t>
            </a:r>
            <a:r>
              <a:rPr lang="it-IT" sz="2400" b="1" dirty="0">
                <a:solidFill>
                  <a:schemeClr val="tx2"/>
                </a:solidFill>
              </a:rPr>
              <a:t>Regolamento</a:t>
            </a:r>
            <a:r>
              <a:rPr lang="it-IT" sz="2400" dirty="0">
                <a:solidFill>
                  <a:schemeClr val="tx2"/>
                </a:solidFill>
              </a:rPr>
              <a:t> dal 01 Gennaio 2020</a:t>
            </a:r>
            <a:endParaRPr lang="it-IT" sz="3200" dirty="0">
              <a:solidFill>
                <a:schemeClr val="tx2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Feedback positivo sulla </a:t>
            </a:r>
            <a:r>
              <a:rPr lang="it-IT" sz="2400" b="1" dirty="0">
                <a:solidFill>
                  <a:schemeClr val="tx2"/>
                </a:solidFill>
              </a:rPr>
              <a:t>conciliazione vita – lavoro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Ampliamento del </a:t>
            </a:r>
            <a:r>
              <a:rPr lang="it-IT" sz="2400" b="1" dirty="0">
                <a:solidFill>
                  <a:schemeClr val="tx2"/>
                </a:solidFill>
              </a:rPr>
              <a:t>numero </a:t>
            </a:r>
            <a:r>
              <a:rPr lang="it-IT" sz="2400" dirty="0">
                <a:solidFill>
                  <a:schemeClr val="tx2"/>
                </a:solidFill>
              </a:rPr>
              <a:t>di </a:t>
            </a:r>
            <a:r>
              <a:rPr lang="it-IT" sz="2400" dirty="0" err="1">
                <a:solidFill>
                  <a:schemeClr val="tx2"/>
                </a:solidFill>
              </a:rPr>
              <a:t>smart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dirty="0" err="1">
                <a:solidFill>
                  <a:schemeClr val="tx2"/>
                </a:solidFill>
              </a:rPr>
              <a:t>workers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079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62957" y="242164"/>
            <a:ext cx="8581043" cy="840400"/>
          </a:xfrm>
        </p:spPr>
        <p:txBody>
          <a:bodyPr>
            <a:noAutofit/>
          </a:bodyPr>
          <a:lstStyle/>
          <a:p>
            <a:r>
              <a:rPr lang="it-IT" sz="2800" dirty="0"/>
              <a:t>Possibili strade future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03934" y="1705139"/>
            <a:ext cx="832688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Sviluppare la capacità di lavorare per progetti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Esplorare l’opinione degli </a:t>
            </a:r>
            <a:r>
              <a:rPr lang="it-IT" sz="2400" dirty="0" err="1">
                <a:solidFill>
                  <a:schemeClr val="tx2"/>
                </a:solidFill>
              </a:rPr>
              <a:t>smart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dirty="0" err="1">
                <a:solidFill>
                  <a:schemeClr val="tx2"/>
                </a:solidFill>
              </a:rPr>
              <a:t>workers</a:t>
            </a:r>
            <a:r>
              <a:rPr lang="it-IT" sz="2400" dirty="0">
                <a:solidFill>
                  <a:schemeClr val="tx2"/>
                </a:solidFill>
              </a:rPr>
              <a:t> con incarichi di responsabilità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Approfondire il confronto con altri Atenei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Ampliare la collaborazione sul tema con altri Enti/Imprese </a:t>
            </a:r>
          </a:p>
          <a:p>
            <a:pPr algn="just">
              <a:lnSpc>
                <a:spcPct val="150000"/>
              </a:lnSpc>
            </a:pPr>
            <a:endParaRPr lang="it-IT" sz="2400" dirty="0">
              <a:solidFill>
                <a:schemeClr val="tx2"/>
              </a:solidFill>
            </a:endParaRPr>
          </a:p>
          <a:p>
            <a:pPr algn="just">
              <a:lnSpc>
                <a:spcPct val="150000"/>
              </a:lnSpc>
            </a:pPr>
            <a:endParaRPr lang="it-I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96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63935" y="148858"/>
            <a:ext cx="8581043" cy="840400"/>
          </a:xfrm>
        </p:spPr>
        <p:txBody>
          <a:bodyPr>
            <a:normAutofit/>
          </a:bodyPr>
          <a:lstStyle/>
          <a:p>
            <a:r>
              <a:rPr lang="it-IT" sz="2800" dirty="0"/>
              <a:t>la prima volta…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52" y="1278294"/>
            <a:ext cx="6372808" cy="477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6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63935" y="148858"/>
            <a:ext cx="8581043" cy="840400"/>
          </a:xfrm>
        </p:spPr>
        <p:txBody>
          <a:bodyPr>
            <a:normAutofit/>
          </a:bodyPr>
          <a:lstStyle/>
          <a:p>
            <a:r>
              <a:rPr lang="it-IT" sz="2800" dirty="0"/>
              <a:t>…dopo qualche mese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056" y="1334279"/>
            <a:ext cx="5594220" cy="462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63935" y="391454"/>
            <a:ext cx="8581043" cy="840400"/>
          </a:xfrm>
        </p:spPr>
        <p:txBody>
          <a:bodyPr>
            <a:normAutofit/>
          </a:bodyPr>
          <a:lstStyle/>
          <a:p>
            <a:r>
              <a:rPr lang="it-IT" sz="2800" dirty="0"/>
              <a:t>Obiettivi della sperimentazione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47104" y="1537855"/>
            <a:ext cx="839787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400" b="1" dirty="0">
                <a:solidFill>
                  <a:schemeClr val="tx2"/>
                </a:solidFill>
              </a:rPr>
              <a:t>Definire</a:t>
            </a:r>
            <a:r>
              <a:rPr lang="it-IT" sz="2400" dirty="0">
                <a:solidFill>
                  <a:schemeClr val="tx2"/>
                </a:solidFill>
              </a:rPr>
              <a:t> le caratteristiche ed i diversi ambiti di applicazione delle forme di organizzazione del </a:t>
            </a:r>
            <a:r>
              <a:rPr lang="it-IT" sz="2400" b="1" dirty="0">
                <a:solidFill>
                  <a:schemeClr val="tx2"/>
                </a:solidFill>
              </a:rPr>
              <a:t>lavoro flessibile </a:t>
            </a:r>
            <a:r>
              <a:rPr lang="it-IT" sz="2400" dirty="0">
                <a:solidFill>
                  <a:schemeClr val="tx2"/>
                </a:solidFill>
              </a:rPr>
              <a:t>(telelavoro, lavoro satellitare, smart working) </a:t>
            </a:r>
          </a:p>
          <a:p>
            <a:pPr marL="457200" indent="-457200">
              <a:buFont typeface="+mj-lt"/>
              <a:buAutoNum type="arabicPeriod"/>
            </a:pPr>
            <a:endParaRPr lang="it-IT" sz="24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400" dirty="0">
                <a:solidFill>
                  <a:schemeClr val="tx2"/>
                </a:solidFill>
              </a:rPr>
              <a:t>Promuovere una cultura dell’organizzazione del </a:t>
            </a:r>
            <a:r>
              <a:rPr lang="it-IT" sz="2400" b="1" dirty="0">
                <a:solidFill>
                  <a:schemeClr val="tx2"/>
                </a:solidFill>
              </a:rPr>
              <a:t>lavoro per obiettivi e risultati</a:t>
            </a:r>
            <a:r>
              <a:rPr lang="it-IT" sz="2400" dirty="0">
                <a:solidFill>
                  <a:schemeClr val="tx2"/>
                </a:solidFill>
              </a:rPr>
              <a:t>, con forte responsabilizzazione dei dipendenti rispetto al loro apporto lavorativo, per l’incremento della </a:t>
            </a:r>
            <a:r>
              <a:rPr lang="it-IT" sz="2400" b="1" dirty="0">
                <a:solidFill>
                  <a:schemeClr val="tx2"/>
                </a:solidFill>
              </a:rPr>
              <a:t>produttività</a:t>
            </a:r>
            <a:r>
              <a:rPr lang="it-IT" sz="2400" dirty="0">
                <a:solidFill>
                  <a:schemeClr val="tx2"/>
                </a:solidFill>
              </a:rPr>
              <a:t> individuale ed organizzativa</a:t>
            </a:r>
          </a:p>
          <a:p>
            <a:pPr marL="457200" lvl="0" indent="-457200">
              <a:buFont typeface="+mj-lt"/>
              <a:buAutoNum type="arabicPeriod"/>
            </a:pPr>
            <a:endParaRPr lang="it-IT" sz="2400" dirty="0">
              <a:solidFill>
                <a:schemeClr val="tx2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it-IT" sz="2400" dirty="0">
                <a:solidFill>
                  <a:schemeClr val="tx2"/>
                </a:solidFill>
              </a:rPr>
              <a:t>Favorire la </a:t>
            </a:r>
            <a:r>
              <a:rPr lang="it-IT" sz="2400" b="1" dirty="0">
                <a:solidFill>
                  <a:schemeClr val="tx2"/>
                </a:solidFill>
              </a:rPr>
              <a:t>conciliazione</a:t>
            </a:r>
            <a:r>
              <a:rPr lang="it-IT" sz="2400" dirty="0">
                <a:solidFill>
                  <a:schemeClr val="tx2"/>
                </a:solidFill>
              </a:rPr>
              <a:t> tra vita lavorativa e vita familiare</a:t>
            </a:r>
            <a:endParaRPr lang="it-IT" sz="28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556659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arrotondato 17"/>
          <p:cNvSpPr/>
          <p:nvPr/>
        </p:nvSpPr>
        <p:spPr>
          <a:xfrm>
            <a:off x="5774996" y="4773192"/>
            <a:ext cx="2445274" cy="84663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2"/>
                </a:solidFill>
              </a:rPr>
              <a:t>Dicembre </a:t>
            </a:r>
            <a:r>
              <a:rPr lang="it-IT" sz="1600" b="1" dirty="0">
                <a:solidFill>
                  <a:schemeClr val="tx2"/>
                </a:solidFill>
              </a:rPr>
              <a:t>2019</a:t>
            </a:r>
            <a:r>
              <a:rPr lang="it-IT" sz="1600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435790" y="4383157"/>
            <a:ext cx="3953041" cy="14218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363935" y="1441173"/>
            <a:ext cx="4024896" cy="27531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>
            <a:off x="5698885" y="1556253"/>
            <a:ext cx="2521385" cy="7272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81478" y="222489"/>
            <a:ext cx="8581043" cy="840400"/>
          </a:xfrm>
        </p:spPr>
        <p:txBody>
          <a:bodyPr>
            <a:normAutofit/>
          </a:bodyPr>
          <a:lstStyle/>
          <a:p>
            <a:r>
              <a:rPr lang="it-IT" sz="2800" dirty="0"/>
              <a:t>La sperimentazione in breve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35790" y="1441174"/>
            <a:ext cx="402489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2"/>
                </a:solidFill>
              </a:rPr>
              <a:t>Stesura del </a:t>
            </a:r>
            <a:r>
              <a:rPr lang="it-IT" sz="1600" b="1" dirty="0">
                <a:solidFill>
                  <a:schemeClr val="tx2"/>
                </a:solidFill>
              </a:rPr>
              <a:t>Progetto</a:t>
            </a:r>
            <a:r>
              <a:rPr lang="it-IT" sz="1600" dirty="0">
                <a:solidFill>
                  <a:schemeClr val="tx2"/>
                </a:solidFill>
              </a:rPr>
              <a:t> sul lavoro agile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2"/>
                </a:solidFill>
              </a:rPr>
              <a:t>Condivisione</a:t>
            </a:r>
            <a:r>
              <a:rPr lang="it-IT" sz="1600" dirty="0">
                <a:solidFill>
                  <a:schemeClr val="tx2"/>
                </a:solidFill>
              </a:rPr>
              <a:t> in Ateneo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2"/>
                </a:solidFill>
              </a:rPr>
              <a:t>Firma dell’ </a:t>
            </a:r>
            <a:r>
              <a:rPr lang="it-IT" sz="1600" b="1" dirty="0">
                <a:solidFill>
                  <a:schemeClr val="tx2"/>
                </a:solidFill>
              </a:rPr>
              <a:t>accordo</a:t>
            </a:r>
            <a:r>
              <a:rPr lang="it-IT" sz="1600" dirty="0">
                <a:solidFill>
                  <a:schemeClr val="tx2"/>
                </a:solidFill>
              </a:rPr>
              <a:t> individuale</a:t>
            </a:r>
          </a:p>
          <a:p>
            <a:endParaRPr lang="it-IT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2"/>
                </a:solidFill>
              </a:rPr>
              <a:t>Momenti </a:t>
            </a:r>
            <a:r>
              <a:rPr lang="it-IT" sz="1600" b="1" dirty="0">
                <a:solidFill>
                  <a:schemeClr val="tx2"/>
                </a:solidFill>
              </a:rPr>
              <a:t>formativi/informativi</a:t>
            </a:r>
          </a:p>
          <a:p>
            <a:endParaRPr lang="it-IT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2"/>
                </a:solidFill>
              </a:rPr>
              <a:t>Avvio </a:t>
            </a:r>
            <a:r>
              <a:rPr lang="it-IT" sz="1600" b="1" dirty="0">
                <a:solidFill>
                  <a:schemeClr val="tx2"/>
                </a:solidFill>
              </a:rPr>
              <a:t>48 smart workers </a:t>
            </a:r>
            <a:r>
              <a:rPr lang="it-IT" sz="1600" dirty="0">
                <a:solidFill>
                  <a:schemeClr val="tx2"/>
                </a:solidFill>
              </a:rPr>
              <a:t>(primo gruppo) e </a:t>
            </a:r>
            <a:r>
              <a:rPr lang="it-IT" sz="1600" b="1" dirty="0">
                <a:solidFill>
                  <a:schemeClr val="tx2"/>
                </a:solidFill>
              </a:rPr>
              <a:t>19 smart workers </a:t>
            </a:r>
            <a:r>
              <a:rPr lang="it-IT" sz="1600" dirty="0">
                <a:solidFill>
                  <a:schemeClr val="tx2"/>
                </a:solidFill>
              </a:rPr>
              <a:t>(secondo gruppo)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 err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2"/>
                </a:solidFill>
              </a:rPr>
              <a:t>Monitoraggio </a:t>
            </a:r>
            <a:r>
              <a:rPr lang="it-IT" sz="1600" dirty="0">
                <a:solidFill>
                  <a:schemeClr val="tx2"/>
                </a:solidFill>
              </a:rPr>
              <a:t>qualitativo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2"/>
                </a:solidFill>
              </a:rPr>
              <a:t>Costruzione di </a:t>
            </a:r>
            <a:r>
              <a:rPr lang="it-IT" sz="1600" b="1" dirty="0">
                <a:solidFill>
                  <a:schemeClr val="tx2"/>
                </a:solidFill>
              </a:rPr>
              <a:t>policy</a:t>
            </a:r>
            <a:r>
              <a:rPr lang="it-IT" sz="1600" dirty="0">
                <a:solidFill>
                  <a:schemeClr val="tx2"/>
                </a:solidFill>
              </a:rPr>
              <a:t> di Ateneo per l’accesso e l’applicazione del Lavoro agile Ateneo =&gt; definizione del Regolamento</a:t>
            </a:r>
            <a:endParaRPr lang="it-IT" sz="2000" dirty="0">
              <a:solidFill>
                <a:schemeClr val="tx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910039" y="1381258"/>
            <a:ext cx="402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600" dirty="0">
              <a:solidFill>
                <a:schemeClr val="tx2"/>
              </a:solidFill>
            </a:endParaRPr>
          </a:p>
          <a:p>
            <a:pPr algn="ctr"/>
            <a:r>
              <a:rPr lang="it-IT" sz="1600" dirty="0">
                <a:solidFill>
                  <a:schemeClr val="tx2"/>
                </a:solidFill>
              </a:rPr>
              <a:t>  Ottobre – 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</a:rPr>
              <a:t>Dicembre </a:t>
            </a:r>
            <a:r>
              <a:rPr lang="it-IT" sz="1600" b="1" dirty="0">
                <a:solidFill>
                  <a:schemeClr val="tx2"/>
                </a:solidFill>
              </a:rPr>
              <a:t>2018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it-IT" sz="1600" b="1" dirty="0">
              <a:solidFill>
                <a:schemeClr val="tx2"/>
              </a:solidFill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4420835" y="1798849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4420835" y="4905287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5698885" y="3164819"/>
            <a:ext cx="2521386" cy="8308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2"/>
                </a:solidFill>
              </a:rPr>
              <a:t>Dicembre 2018 –  Novembre </a:t>
            </a:r>
            <a:r>
              <a:rPr lang="it-IT" sz="1600" b="1" dirty="0">
                <a:solidFill>
                  <a:schemeClr val="tx2"/>
                </a:solidFill>
              </a:rPr>
              <a:t>2019</a:t>
            </a:r>
            <a:r>
              <a:rPr lang="it-IT" sz="16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9" name="Freccia a destra 18"/>
          <p:cNvSpPr/>
          <p:nvPr/>
        </p:nvSpPr>
        <p:spPr>
          <a:xfrm>
            <a:off x="4420835" y="3322849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5884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63935" y="391454"/>
            <a:ext cx="8581043" cy="840400"/>
          </a:xfrm>
        </p:spPr>
        <p:txBody>
          <a:bodyPr>
            <a:normAutofit/>
          </a:bodyPr>
          <a:lstStyle/>
          <a:p>
            <a:r>
              <a:rPr lang="it-IT" sz="2800" dirty="0"/>
              <a:t>La sperimentazione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63326" y="1251134"/>
            <a:ext cx="792826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400" b="1" u="sng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67 smart workers</a:t>
            </a:r>
            <a:r>
              <a:rPr lang="it-IT" sz="24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algn="just"/>
            <a:endParaRPr lang="it-IT" sz="24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60 nell’Amministrazione di Ateneo (ruoli/attività diversi)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7 nei Dipartimenti (tecnologi)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5 dei 67 con incarico di responsabilità</a:t>
            </a:r>
          </a:p>
          <a:p>
            <a:pPr algn="just"/>
            <a:endParaRPr lang="it-IT" sz="2400" u="sng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it-IT" sz="24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Tipologia dei </a:t>
            </a:r>
            <a:r>
              <a:rPr lang="it-IT" sz="24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progetti</a:t>
            </a:r>
            <a:r>
              <a:rPr lang="it-IT" sz="24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:</a:t>
            </a:r>
          </a:p>
          <a:p>
            <a:pPr algn="just"/>
            <a:endParaRPr lang="it-IT" sz="24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individuale =&gt; dipendenti già abituati a lavorare per obiettivi/risultati;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di gruppo=&gt; per il miglioramento o l’ampiamento di servizi</a:t>
            </a:r>
          </a:p>
          <a:p>
            <a:pPr algn="just"/>
            <a:endParaRPr lang="it-IT" sz="2000" dirty="0">
              <a:latin typeface="+mj-lt"/>
              <a:cs typeface="Arial" panose="020B0604020202020204" pitchFamily="34" charset="0"/>
            </a:endParaRPr>
          </a:p>
          <a:p>
            <a:pPr algn="just"/>
            <a:endParaRPr lang="it-IT" sz="2000" dirty="0">
              <a:latin typeface="+mj-lt"/>
              <a:cs typeface="Arial" panose="020B0604020202020204" pitchFamily="34" charset="0"/>
            </a:endParaRPr>
          </a:p>
          <a:p>
            <a:pPr algn="just"/>
            <a:endParaRPr lang="it-IT" sz="20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36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62957" y="242164"/>
            <a:ext cx="8581043" cy="840400"/>
          </a:xfrm>
        </p:spPr>
        <p:txBody>
          <a:bodyPr>
            <a:noAutofit/>
          </a:bodyPr>
          <a:lstStyle/>
          <a:p>
            <a:r>
              <a:rPr lang="it-IT" sz="2800" dirty="0"/>
              <a:t>Risultati attesi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07868" y="1536174"/>
            <a:ext cx="7928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Conciliazione </a:t>
            </a:r>
            <a:r>
              <a:rPr lang="it-IT" sz="2400" b="1" dirty="0">
                <a:solidFill>
                  <a:schemeClr val="tx2"/>
                </a:solidFill>
              </a:rPr>
              <a:t>vita - lavoro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/>
                </a:solidFill>
              </a:rPr>
              <a:t>Ampliamento</a:t>
            </a:r>
            <a:r>
              <a:rPr lang="it-IT" sz="2400" dirty="0">
                <a:solidFill>
                  <a:schemeClr val="tx2"/>
                </a:solidFill>
              </a:rPr>
              <a:t> servizi all’utenza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Miglioramento della </a:t>
            </a:r>
            <a:r>
              <a:rPr lang="it-IT" sz="2400" b="1" dirty="0">
                <a:solidFill>
                  <a:schemeClr val="tx2"/>
                </a:solidFill>
              </a:rPr>
              <a:t>prestazione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Definire/proteggere </a:t>
            </a:r>
            <a:r>
              <a:rPr lang="it-IT" sz="2400" b="1" dirty="0">
                <a:solidFill>
                  <a:schemeClr val="tx2"/>
                </a:solidFill>
              </a:rPr>
              <a:t>spazi di progettazione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Recuperare </a:t>
            </a:r>
            <a:r>
              <a:rPr lang="it-IT" sz="2400" b="1" dirty="0">
                <a:solidFill>
                  <a:schemeClr val="tx2"/>
                </a:solidFill>
              </a:rPr>
              <a:t>tempo di lavoro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/>
                </a:solidFill>
              </a:rPr>
              <a:t>Ridurre</a:t>
            </a:r>
            <a:r>
              <a:rPr lang="it-IT" sz="2400" dirty="0">
                <a:solidFill>
                  <a:schemeClr val="tx2"/>
                </a:solidFill>
              </a:rPr>
              <a:t> causali di </a:t>
            </a:r>
            <a:r>
              <a:rPr lang="it-IT" sz="2400" b="1" dirty="0">
                <a:solidFill>
                  <a:schemeClr val="tx2"/>
                </a:solidFill>
              </a:rPr>
              <a:t>assenza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077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 dirty="0"/>
              <a:t>Monitoraggio in itinere: </a:t>
            </a:r>
            <a:r>
              <a:rPr lang="it-IT" sz="2400" dirty="0"/>
              <a:t>«Io, Smart e Worker»</a:t>
            </a:r>
            <a:endParaRPr lang="it-IT" altLang="it-IT" dirty="0"/>
          </a:p>
        </p:txBody>
      </p:sp>
      <p:sp>
        <p:nvSpPr>
          <p:cNvPr id="3075" name="Segnaposto contenuto 2"/>
          <p:cNvSpPr>
            <a:spLocks noGrp="1"/>
          </p:cNvSpPr>
          <p:nvPr>
            <p:ph idx="1"/>
          </p:nvPr>
        </p:nvSpPr>
        <p:spPr>
          <a:xfrm>
            <a:off x="288521" y="1330602"/>
            <a:ext cx="8766027" cy="3370607"/>
          </a:xfrm>
        </p:spPr>
        <p:txBody>
          <a:bodyPr>
            <a:normAutofit fontScale="25000" lnSpcReduction="20000"/>
          </a:bodyPr>
          <a:lstStyle/>
          <a:p>
            <a:pPr algn="just"/>
            <a:endParaRPr lang="it-IT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7200" b="1" dirty="0">
                <a:solidFill>
                  <a:schemeClr val="tx2"/>
                </a:solidFill>
                <a:latin typeface="+mj-lt"/>
              </a:rPr>
              <a:t>Finalità</a:t>
            </a:r>
            <a:endParaRPr lang="it-IT" sz="7200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7200" dirty="0">
                <a:solidFill>
                  <a:schemeClr val="tx2"/>
                </a:solidFill>
                <a:latin typeface="+mj-lt"/>
              </a:rPr>
              <a:t>Mettere a confronto l’esperienza degli smart workers del primo gruppo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7200" dirty="0">
                <a:solidFill>
                  <a:schemeClr val="tx2"/>
                </a:solidFill>
                <a:latin typeface="+mj-lt"/>
              </a:rPr>
              <a:t>Rilevare aspetti positivi e criticità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it-IT" sz="7200" b="1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7200" b="1" dirty="0">
                <a:solidFill>
                  <a:schemeClr val="tx2"/>
                </a:solidFill>
                <a:latin typeface="+mj-lt"/>
              </a:rPr>
              <a:t>Modalità di lavoro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7200" dirty="0">
                <a:solidFill>
                  <a:schemeClr val="tx2"/>
                </a:solidFill>
                <a:latin typeface="+mj-lt"/>
              </a:rPr>
              <a:t>in piccoli gruppi, con l’utilizzo di strumenti diversi: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7200" i="1" dirty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Plenaria</a:t>
            </a:r>
            <a:r>
              <a:rPr lang="it-IT" sz="7200" dirty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  discussione guidata a partire video diffusi in rete sullo smart working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7200" i="1" dirty="0">
                <a:solidFill>
                  <a:schemeClr val="tx2"/>
                </a:solidFill>
                <a:latin typeface="+mj-lt"/>
              </a:rPr>
              <a:t>Smart-art</a:t>
            </a:r>
            <a:r>
              <a:rPr lang="it-IT" sz="7200" dirty="0">
                <a:solidFill>
                  <a:schemeClr val="tx2"/>
                </a:solidFill>
                <a:latin typeface="+mj-lt"/>
              </a:rPr>
              <a:t> </a:t>
            </a:r>
            <a:r>
              <a:rPr lang="it-IT" sz="7200" dirty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 creazione di un collage rappresentativo dell’esperienza in sottogruppi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7200" i="1" dirty="0">
                <a:solidFill>
                  <a:schemeClr val="tx2"/>
                </a:solidFill>
                <a:latin typeface="+mj-lt"/>
              </a:rPr>
              <a:t>My </a:t>
            </a:r>
            <a:r>
              <a:rPr lang="it-IT" sz="7200" i="1" dirty="0" err="1">
                <a:solidFill>
                  <a:schemeClr val="tx2"/>
                </a:solidFill>
                <a:latin typeface="+mj-lt"/>
              </a:rPr>
              <a:t>point</a:t>
            </a:r>
            <a:r>
              <a:rPr lang="it-IT" sz="7200" i="1" dirty="0">
                <a:solidFill>
                  <a:schemeClr val="tx2"/>
                </a:solidFill>
                <a:latin typeface="+mj-lt"/>
              </a:rPr>
              <a:t> of </a:t>
            </a:r>
            <a:r>
              <a:rPr lang="it-IT" sz="7200" i="1" dirty="0" err="1">
                <a:solidFill>
                  <a:schemeClr val="tx2"/>
                </a:solidFill>
                <a:latin typeface="+mj-lt"/>
              </a:rPr>
              <a:t>view</a:t>
            </a:r>
            <a:r>
              <a:rPr lang="it-IT" sz="7200" b="1" i="1" dirty="0">
                <a:solidFill>
                  <a:schemeClr val="tx2"/>
                </a:solidFill>
                <a:latin typeface="+mj-lt"/>
              </a:rPr>
              <a:t> </a:t>
            </a:r>
            <a:r>
              <a:rPr lang="it-IT" sz="7200" b="1" i="1" dirty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it-IT" sz="7200" dirty="0">
                <a:solidFill>
                  <a:schemeClr val="tx2"/>
                </a:solidFill>
                <a:latin typeface="+mj-lt"/>
              </a:rPr>
              <a:t>questionario</a:t>
            </a:r>
            <a:r>
              <a:rPr lang="it-IT" sz="7200" b="1" i="1" dirty="0">
                <a:solidFill>
                  <a:schemeClr val="tx2"/>
                </a:solidFill>
                <a:latin typeface="+mj-lt"/>
              </a:rPr>
              <a:t> </a:t>
            </a:r>
            <a:r>
              <a:rPr lang="it-IT" sz="7200" dirty="0">
                <a:solidFill>
                  <a:schemeClr val="tx2"/>
                </a:solidFill>
                <a:latin typeface="+mj-lt"/>
              </a:rPr>
              <a:t>su aspettative, soddisfazione, aspetti positivi e negativi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7200" i="1" dirty="0">
                <a:solidFill>
                  <a:schemeClr val="tx2"/>
                </a:solidFill>
                <a:latin typeface="+mj-lt"/>
              </a:rPr>
              <a:t>Lettura dello </a:t>
            </a:r>
            <a:r>
              <a:rPr lang="it-IT" sz="7200" i="1" dirty="0" err="1">
                <a:solidFill>
                  <a:schemeClr val="tx2"/>
                </a:solidFill>
                <a:latin typeface="+mj-lt"/>
              </a:rPr>
              <a:t>scribing</a:t>
            </a:r>
            <a:r>
              <a:rPr lang="it-IT" sz="7200" i="1" dirty="0">
                <a:solidFill>
                  <a:schemeClr val="tx2"/>
                </a:solidFill>
                <a:latin typeface="+mj-lt"/>
              </a:rPr>
              <a:t> </a:t>
            </a:r>
            <a:r>
              <a:rPr lang="it-IT" sz="7200" dirty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it-IT" sz="7200" dirty="0">
                <a:solidFill>
                  <a:schemeClr val="tx2"/>
                </a:solidFill>
                <a:latin typeface="+mj-lt"/>
              </a:rPr>
              <a:t> </a:t>
            </a:r>
            <a:r>
              <a:rPr lang="it-IT" sz="7200" dirty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restituzione dei temi emersi nell’incontro e spunti per il futuro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it-IT" sz="7200" b="1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7200" b="1" dirty="0">
                <a:solidFill>
                  <a:schemeClr val="tx2"/>
                </a:solidFill>
                <a:latin typeface="+mj-lt"/>
              </a:rPr>
              <a:t>Svolgimento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7200" dirty="0">
                <a:solidFill>
                  <a:schemeClr val="tx2"/>
                </a:solidFill>
                <a:latin typeface="+mj-lt"/>
              </a:rPr>
              <a:t>incontri guidati dall’Area Risorse Umane e Organizzazione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7200" dirty="0">
                <a:solidFill>
                  <a:schemeClr val="tx2"/>
                </a:solidFill>
                <a:latin typeface="+mj-lt"/>
              </a:rPr>
              <a:t>6 incontri con gli Smart </a:t>
            </a:r>
            <a:r>
              <a:rPr lang="it-IT" sz="7200" dirty="0" err="1">
                <a:solidFill>
                  <a:schemeClr val="tx2"/>
                </a:solidFill>
                <a:latin typeface="+mj-lt"/>
              </a:rPr>
              <a:t>Workers</a:t>
            </a:r>
            <a:r>
              <a:rPr lang="it-IT" sz="7200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7200" dirty="0">
                <a:solidFill>
                  <a:schemeClr val="tx2"/>
                </a:solidFill>
                <a:latin typeface="+mj-lt"/>
              </a:rPr>
              <a:t>3 incontri coi Responsabili 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7200" dirty="0">
                <a:solidFill>
                  <a:schemeClr val="tx2"/>
                </a:solidFill>
                <a:latin typeface="+mj-lt"/>
              </a:rPr>
              <a:t>1 incontro di approfondimento con un responsabile e i suoi smart </a:t>
            </a:r>
            <a:r>
              <a:rPr lang="it-IT" sz="7200" dirty="0" err="1">
                <a:solidFill>
                  <a:schemeClr val="tx2"/>
                </a:solidFill>
                <a:latin typeface="+mj-lt"/>
              </a:rPr>
              <a:t>workers</a:t>
            </a:r>
            <a:r>
              <a:rPr lang="it-IT" sz="7200" dirty="0">
                <a:solidFill>
                  <a:schemeClr val="tx2"/>
                </a:solidFill>
                <a:latin typeface="+mj-lt"/>
              </a:rPr>
              <a:t> (per esigenze specifiche di </a:t>
            </a:r>
            <a:r>
              <a:rPr lang="it-IT" sz="7200" dirty="0" err="1">
                <a:solidFill>
                  <a:schemeClr val="tx2"/>
                </a:solidFill>
                <a:latin typeface="+mj-lt"/>
              </a:rPr>
              <a:t>ritaratura</a:t>
            </a:r>
            <a:r>
              <a:rPr lang="it-IT" sz="7200" dirty="0">
                <a:solidFill>
                  <a:schemeClr val="tx2"/>
                </a:solidFill>
                <a:latin typeface="+mj-lt"/>
              </a:rPr>
              <a:t> del progetto emerse)</a:t>
            </a:r>
          </a:p>
        </p:txBody>
      </p:sp>
    </p:spTree>
    <p:extLst>
      <p:ext uri="{BB962C8B-B14F-4D97-AF65-F5344CB8AC3E}">
        <p14:creationId xmlns:p14="http://schemas.microsoft.com/office/powerpoint/2010/main" val="3227056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Secondo gli Smart Workers…(1)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84582" y="1137726"/>
            <a:ext cx="6520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it-IT" b="1" u="sng" dirty="0">
                <a:ln w="0"/>
                <a:solidFill>
                  <a:schemeClr val="tx2"/>
                </a:solidFill>
              </a:rPr>
              <a:t>Perché l’adesione allo smart working</a:t>
            </a:r>
            <a:endParaRPr lang="it-IT" dirty="0">
              <a:ln w="0"/>
              <a:solidFill>
                <a:schemeClr val="tx2"/>
              </a:solidFill>
            </a:endParaRPr>
          </a:p>
        </p:txBody>
      </p:sp>
      <p:sp>
        <p:nvSpPr>
          <p:cNvPr id="11" name="Ovale 10"/>
          <p:cNvSpPr/>
          <p:nvPr/>
        </p:nvSpPr>
        <p:spPr>
          <a:xfrm>
            <a:off x="3048394" y="1945921"/>
            <a:ext cx="2385392" cy="16023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318338" y="1921051"/>
            <a:ext cx="2158541" cy="149586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6020787" y="1963881"/>
            <a:ext cx="2136912" cy="13634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3200794" y="2389643"/>
            <a:ext cx="2125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tx2"/>
                </a:solidFill>
              </a:rPr>
              <a:t>risparmio tempo di viaggio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36114" y="2367280"/>
            <a:ext cx="2365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2"/>
                </a:solidFill>
              </a:rPr>
              <a:t>migliore conciliazione vita lavoro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020787" y="2174199"/>
            <a:ext cx="2156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2"/>
                </a:solidFill>
              </a:rPr>
              <a:t>sperimentare situazione lavorativa nuova</a:t>
            </a:r>
          </a:p>
        </p:txBody>
      </p:sp>
      <p:sp>
        <p:nvSpPr>
          <p:cNvPr id="6" name="Rettangolo 5"/>
          <p:cNvSpPr/>
          <p:nvPr/>
        </p:nvSpPr>
        <p:spPr>
          <a:xfrm>
            <a:off x="1041282" y="3795743"/>
            <a:ext cx="6689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u="sng" dirty="0">
                <a:ln w="0"/>
                <a:solidFill>
                  <a:schemeClr val="tx2"/>
                </a:solidFill>
              </a:rPr>
              <a:t>Quali gli aspetti più presenti in questi mesi</a:t>
            </a:r>
          </a:p>
        </p:txBody>
      </p:sp>
      <p:sp>
        <p:nvSpPr>
          <p:cNvPr id="17" name="Ovale 16"/>
          <p:cNvSpPr/>
          <p:nvPr/>
        </p:nvSpPr>
        <p:spPr>
          <a:xfrm>
            <a:off x="516835" y="4200937"/>
            <a:ext cx="2158541" cy="149586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2"/>
                </a:solidFill>
              </a:rPr>
              <a:t>aumento </a:t>
            </a:r>
          </a:p>
          <a:p>
            <a:pPr algn="ctr"/>
            <a:r>
              <a:rPr lang="it-IT" dirty="0">
                <a:solidFill>
                  <a:schemeClr val="tx2"/>
                </a:solidFill>
              </a:rPr>
              <a:t>rendimento lavorativo</a:t>
            </a:r>
          </a:p>
        </p:txBody>
      </p:sp>
      <p:sp>
        <p:nvSpPr>
          <p:cNvPr id="18" name="Ovale 17"/>
          <p:cNvSpPr/>
          <p:nvPr/>
        </p:nvSpPr>
        <p:spPr>
          <a:xfrm>
            <a:off x="3275245" y="4361109"/>
            <a:ext cx="2158541" cy="149586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2"/>
                </a:solidFill>
              </a:rPr>
              <a:t>tranquillità e concentrazione per realizzare obiettivi</a:t>
            </a:r>
          </a:p>
        </p:txBody>
      </p:sp>
      <p:sp>
        <p:nvSpPr>
          <p:cNvPr id="19" name="Ovale 18"/>
          <p:cNvSpPr/>
          <p:nvPr/>
        </p:nvSpPr>
        <p:spPr>
          <a:xfrm>
            <a:off x="6020787" y="4215336"/>
            <a:ext cx="2158541" cy="149586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2"/>
                </a:solidFill>
              </a:rPr>
              <a:t>riduzione stress spostamento casa/lavoro</a:t>
            </a:r>
          </a:p>
        </p:txBody>
      </p:sp>
    </p:spTree>
    <p:extLst>
      <p:ext uri="{BB962C8B-B14F-4D97-AF65-F5344CB8AC3E}">
        <p14:creationId xmlns:p14="http://schemas.microsoft.com/office/powerpoint/2010/main" val="35893250"/>
      </p:ext>
    </p:extLst>
  </p:cSld>
  <p:clrMapOvr>
    <a:masterClrMapping/>
  </p:clrMapOvr>
</p:sld>
</file>

<file path=ppt/theme/theme1.xml><?xml version="1.0" encoding="utf-8"?>
<a:theme xmlns:a="http://schemas.openxmlformats.org/drawingml/2006/main" name="PO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POLI</Template>
  <TotalTime>1760</TotalTime>
  <Words>714</Words>
  <Application>Microsoft Office PowerPoint</Application>
  <PresentationFormat>Presentazione su schermo (4:3)</PresentationFormat>
  <Paragraphs>144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POLI</vt:lpstr>
      <vt:lpstr>L’attivazione dello smart-working al Politecnico di Milano:  gli esiti della sperimentazione e il consolidamento del progetto</vt:lpstr>
      <vt:lpstr>la prima volta…</vt:lpstr>
      <vt:lpstr>…dopo qualche mese</vt:lpstr>
      <vt:lpstr>Obiettivi della sperimentazione</vt:lpstr>
      <vt:lpstr>La sperimentazione in breve</vt:lpstr>
      <vt:lpstr>La sperimentazione</vt:lpstr>
      <vt:lpstr>Risultati attesi</vt:lpstr>
      <vt:lpstr>Monitoraggio in itinere: «Io, Smart e Worker»</vt:lpstr>
      <vt:lpstr>Secondo gli Smart Workers…(1)</vt:lpstr>
      <vt:lpstr>Secondo gli Smart Workers…(2)</vt:lpstr>
      <vt:lpstr>Secondo i Responsabili</vt:lpstr>
      <vt:lpstr>Esiti del monitoraggio in itinere  -1   </vt:lpstr>
      <vt:lpstr>Esiti del monitoraggio in itinere -2</vt:lpstr>
      <vt:lpstr>Risultati del progetto </vt:lpstr>
      <vt:lpstr>Possibili strade future </vt:lpstr>
    </vt:vector>
  </TitlesOfParts>
  <Company>Area Servizi 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Colleoni</dc:creator>
  <cp:lastModifiedBy>Administrator</cp:lastModifiedBy>
  <cp:revision>232</cp:revision>
  <cp:lastPrinted>2018-10-10T09:47:46Z</cp:lastPrinted>
  <dcterms:created xsi:type="dcterms:W3CDTF">2015-05-26T12:27:57Z</dcterms:created>
  <dcterms:modified xsi:type="dcterms:W3CDTF">2020-04-10T10:08:51Z</dcterms:modified>
</cp:coreProperties>
</file>