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1" r:id="rId2"/>
    <p:sldId id="400" r:id="rId3"/>
    <p:sldId id="401" r:id="rId4"/>
    <p:sldId id="402" r:id="rId5"/>
    <p:sldId id="403" r:id="rId6"/>
    <p:sldId id="406" r:id="rId7"/>
    <p:sldId id="365" r:id="rId8"/>
    <p:sldId id="407" r:id="rId9"/>
    <p:sldId id="366" r:id="rId10"/>
    <p:sldId id="371" r:id="rId11"/>
    <p:sldId id="370" r:id="rId12"/>
    <p:sldId id="372" r:id="rId13"/>
    <p:sldId id="376" r:id="rId14"/>
    <p:sldId id="408" r:id="rId15"/>
    <p:sldId id="387" r:id="rId16"/>
    <p:sldId id="388" r:id="rId17"/>
    <p:sldId id="390" r:id="rId18"/>
    <p:sldId id="391" r:id="rId19"/>
    <p:sldId id="397" r:id="rId20"/>
    <p:sldId id="392" r:id="rId21"/>
    <p:sldId id="393" r:id="rId22"/>
    <p:sldId id="394" r:id="rId23"/>
    <p:sldId id="395" r:id="rId24"/>
    <p:sldId id="396" r:id="rId25"/>
    <p:sldId id="398" r:id="rId26"/>
    <p:sldId id="389" r:id="rId27"/>
    <p:sldId id="399" r:id="rId28"/>
    <p:sldId id="404" r:id="rId29"/>
    <p:sldId id="409" r:id="rId30"/>
    <p:sldId id="405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2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BFB88-1CC7-7942-8C36-36C8CD43BC8B}" type="doc">
      <dgm:prSet loTypeId="urn:microsoft.com/office/officeart/2005/8/layout/vProcess5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0CBD39FF-CE39-BE45-AFDB-6F1AB3A197E4}">
      <dgm:prSet custT="1"/>
      <dgm:spPr/>
      <dgm:t>
        <a:bodyPr/>
        <a:lstStyle/>
        <a:p>
          <a:pPr rtl="0"/>
          <a:r>
            <a:rPr lang="it-IT" sz="2400" dirty="0" smtClean="0">
              <a:solidFill>
                <a:schemeClr val="tx1"/>
              </a:solidFill>
            </a:rPr>
            <a:t>chiunque in Ateneo chiede un documento a un fornitore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- autocertificazione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- patti di integrità …</a:t>
          </a:r>
          <a:endParaRPr lang="it-IT" sz="2400" dirty="0">
            <a:solidFill>
              <a:schemeClr val="tx1"/>
            </a:solidFill>
          </a:endParaRPr>
        </a:p>
      </dgm:t>
    </dgm:pt>
    <dgm:pt modelId="{4354EA14-BFF9-FD49-AF26-D526974CBDD2}" type="parTrans" cxnId="{983F4681-4197-8E40-9A30-778AF36CE644}">
      <dgm:prSet/>
      <dgm:spPr/>
      <dgm:t>
        <a:bodyPr/>
        <a:lstStyle/>
        <a:p>
          <a:endParaRPr lang="it-IT" sz="2800">
            <a:solidFill>
              <a:schemeClr val="tx1"/>
            </a:solidFill>
          </a:endParaRPr>
        </a:p>
      </dgm:t>
    </dgm:pt>
    <dgm:pt modelId="{7E9EB2FC-AE93-0942-8E9A-DCA63B7AC480}" type="sibTrans" cxnId="{983F4681-4197-8E40-9A30-778AF36CE644}">
      <dgm:prSet custT="1"/>
      <dgm:spPr/>
      <dgm:t>
        <a:bodyPr/>
        <a:lstStyle/>
        <a:p>
          <a:endParaRPr lang="it-IT" sz="4800">
            <a:solidFill>
              <a:schemeClr val="tx1"/>
            </a:solidFill>
          </a:endParaRPr>
        </a:p>
      </dgm:t>
    </dgm:pt>
    <dgm:pt modelId="{7F71FE07-18E4-874B-8673-F60128A972F0}">
      <dgm:prSet custT="1"/>
      <dgm:spPr/>
      <dgm:t>
        <a:bodyPr/>
        <a:lstStyle/>
        <a:p>
          <a:pPr rtl="0"/>
          <a:r>
            <a:rPr lang="it-IT" sz="2400" dirty="0" smtClean="0">
              <a:solidFill>
                <a:schemeClr val="tx1"/>
              </a:solidFill>
            </a:rPr>
            <a:t>Carica il documento in un repertorio comune: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Titulus – RDF Repertorio Documenti Fornitori</a:t>
          </a:r>
          <a:endParaRPr lang="it-IT" sz="2400" dirty="0">
            <a:solidFill>
              <a:schemeClr val="tx1"/>
            </a:solidFill>
          </a:endParaRPr>
        </a:p>
      </dgm:t>
    </dgm:pt>
    <dgm:pt modelId="{72E0A05D-A8F8-9C43-9ACD-7BD016240281}" type="parTrans" cxnId="{13694CE1-C4EE-9844-B5F9-FB8E5A71AC2D}">
      <dgm:prSet/>
      <dgm:spPr/>
      <dgm:t>
        <a:bodyPr/>
        <a:lstStyle/>
        <a:p>
          <a:endParaRPr lang="it-IT" sz="2800">
            <a:solidFill>
              <a:schemeClr val="tx1"/>
            </a:solidFill>
          </a:endParaRPr>
        </a:p>
      </dgm:t>
    </dgm:pt>
    <dgm:pt modelId="{44B0D9BB-7249-1040-9A0E-023757733116}" type="sibTrans" cxnId="{13694CE1-C4EE-9844-B5F9-FB8E5A71AC2D}">
      <dgm:prSet custT="1"/>
      <dgm:spPr/>
      <dgm:t>
        <a:bodyPr/>
        <a:lstStyle/>
        <a:p>
          <a:endParaRPr lang="it-IT" sz="4800">
            <a:solidFill>
              <a:schemeClr val="tx1"/>
            </a:solidFill>
          </a:endParaRPr>
        </a:p>
      </dgm:t>
    </dgm:pt>
    <dgm:pt modelId="{7598611E-E93E-CD46-8811-E1C3483A6151}">
      <dgm:prSet custT="1"/>
      <dgm:spPr/>
      <dgm:t>
        <a:bodyPr/>
        <a:lstStyle/>
        <a:p>
          <a:pPr rtl="0"/>
          <a:r>
            <a:rPr lang="it-IT" sz="2400" dirty="0" smtClean="0">
              <a:solidFill>
                <a:schemeClr val="tx1"/>
              </a:solidFill>
            </a:rPr>
            <a:t>Tutte le strutture possono vedere e considerare valido il documento per acquisti successivi</a:t>
          </a:r>
          <a:endParaRPr lang="it-IT" sz="2400" dirty="0">
            <a:solidFill>
              <a:schemeClr val="tx1"/>
            </a:solidFill>
          </a:endParaRPr>
        </a:p>
      </dgm:t>
    </dgm:pt>
    <dgm:pt modelId="{FCF0553F-B8E4-D745-932C-C13C85411940}" type="parTrans" cxnId="{723B48AE-3A48-2547-BD3E-A66CF802DE38}">
      <dgm:prSet/>
      <dgm:spPr/>
      <dgm:t>
        <a:bodyPr/>
        <a:lstStyle/>
        <a:p>
          <a:endParaRPr lang="it-IT" sz="2800">
            <a:solidFill>
              <a:schemeClr val="tx1"/>
            </a:solidFill>
          </a:endParaRPr>
        </a:p>
      </dgm:t>
    </dgm:pt>
    <dgm:pt modelId="{EB4A022B-3E7C-644D-8F93-14B466736CDD}" type="sibTrans" cxnId="{723B48AE-3A48-2547-BD3E-A66CF802DE38}">
      <dgm:prSet/>
      <dgm:spPr/>
      <dgm:t>
        <a:bodyPr/>
        <a:lstStyle/>
        <a:p>
          <a:endParaRPr lang="it-IT" sz="2800">
            <a:solidFill>
              <a:schemeClr val="tx1"/>
            </a:solidFill>
          </a:endParaRPr>
        </a:p>
      </dgm:t>
    </dgm:pt>
    <dgm:pt modelId="{EFC90288-DE80-EA42-86C6-AF3406D02728}" type="pres">
      <dgm:prSet presAssocID="{587BFB88-1CC7-7942-8C36-36C8CD43B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68A7879-2A8B-D542-AF85-BF4406D7885E}" type="pres">
      <dgm:prSet presAssocID="{587BFB88-1CC7-7942-8C36-36C8CD43BC8B}" presName="dummyMaxCanvas" presStyleCnt="0">
        <dgm:presLayoutVars/>
      </dgm:prSet>
      <dgm:spPr/>
    </dgm:pt>
    <dgm:pt modelId="{7789AC8D-ABF3-EB43-B781-798F4C95A9A1}" type="pres">
      <dgm:prSet presAssocID="{587BFB88-1CC7-7942-8C36-36C8CD43BC8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5FA4D7-31F9-8844-8C76-3E42466A625C}" type="pres">
      <dgm:prSet presAssocID="{587BFB88-1CC7-7942-8C36-36C8CD43BC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E8743D-799D-7447-B461-396B9EB10DF1}" type="pres">
      <dgm:prSet presAssocID="{587BFB88-1CC7-7942-8C36-36C8CD43BC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DBEF34-3438-AD47-884E-DE001E3AE5A3}" type="pres">
      <dgm:prSet presAssocID="{587BFB88-1CC7-7942-8C36-36C8CD43BC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2536C-0DDB-8446-9B7D-8CBBB4ACB1AC}" type="pres">
      <dgm:prSet presAssocID="{587BFB88-1CC7-7942-8C36-36C8CD43BC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325128-3AE8-5B49-B253-C88546AE260C}" type="pres">
      <dgm:prSet presAssocID="{587BFB88-1CC7-7942-8C36-36C8CD43BC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76B76F-2CA6-0E43-9290-DA490B5F62BA}" type="pres">
      <dgm:prSet presAssocID="{587BFB88-1CC7-7942-8C36-36C8CD43BC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66C294-827E-DD42-A67A-7D2414B8585E}" type="pres">
      <dgm:prSet presAssocID="{587BFB88-1CC7-7942-8C36-36C8CD43BC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92C566-605E-1B40-B850-D6C0A7722421}" type="presOf" srcId="{7F71FE07-18E4-874B-8673-F60128A972F0}" destId="{C076B76F-2CA6-0E43-9290-DA490B5F62BA}" srcOrd="1" destOrd="0" presId="urn:microsoft.com/office/officeart/2005/8/layout/vProcess5"/>
    <dgm:cxn modelId="{B33910FB-3FE0-ED43-BA5D-1F85C6D3E94E}" type="presOf" srcId="{0CBD39FF-CE39-BE45-AFDB-6F1AB3A197E4}" destId="{7789AC8D-ABF3-EB43-B781-798F4C95A9A1}" srcOrd="0" destOrd="0" presId="urn:microsoft.com/office/officeart/2005/8/layout/vProcess5"/>
    <dgm:cxn modelId="{6F3C62D2-C5C6-7440-A948-935FDA0D28C4}" type="presOf" srcId="{587BFB88-1CC7-7942-8C36-36C8CD43BC8B}" destId="{EFC90288-DE80-EA42-86C6-AF3406D02728}" srcOrd="0" destOrd="0" presId="urn:microsoft.com/office/officeart/2005/8/layout/vProcess5"/>
    <dgm:cxn modelId="{983F4681-4197-8E40-9A30-778AF36CE644}" srcId="{587BFB88-1CC7-7942-8C36-36C8CD43BC8B}" destId="{0CBD39FF-CE39-BE45-AFDB-6F1AB3A197E4}" srcOrd="0" destOrd="0" parTransId="{4354EA14-BFF9-FD49-AF26-D526974CBDD2}" sibTransId="{7E9EB2FC-AE93-0942-8E9A-DCA63B7AC480}"/>
    <dgm:cxn modelId="{C9A66227-C4C2-2940-B063-D87765335826}" type="presOf" srcId="{44B0D9BB-7249-1040-9A0E-023757733116}" destId="{7CB2536C-0DDB-8446-9B7D-8CBBB4ACB1AC}" srcOrd="0" destOrd="0" presId="urn:microsoft.com/office/officeart/2005/8/layout/vProcess5"/>
    <dgm:cxn modelId="{0580910B-880C-D94C-A517-FAC8FEB2E1FC}" type="presOf" srcId="{7598611E-E93E-CD46-8811-E1C3483A6151}" destId="{32E8743D-799D-7447-B461-396B9EB10DF1}" srcOrd="0" destOrd="0" presId="urn:microsoft.com/office/officeart/2005/8/layout/vProcess5"/>
    <dgm:cxn modelId="{E8726CDB-D60D-264A-89A7-9FB8C40403D7}" type="presOf" srcId="{7E9EB2FC-AE93-0942-8E9A-DCA63B7AC480}" destId="{EBDBEF34-3438-AD47-884E-DE001E3AE5A3}" srcOrd="0" destOrd="0" presId="urn:microsoft.com/office/officeart/2005/8/layout/vProcess5"/>
    <dgm:cxn modelId="{410B6FA9-2153-5341-A770-F6CA13A19B52}" type="presOf" srcId="{7F71FE07-18E4-874B-8673-F60128A972F0}" destId="{DB5FA4D7-31F9-8844-8C76-3E42466A625C}" srcOrd="0" destOrd="0" presId="urn:microsoft.com/office/officeart/2005/8/layout/vProcess5"/>
    <dgm:cxn modelId="{18C7409F-F753-3748-A949-CD46C1EF997B}" type="presOf" srcId="{0CBD39FF-CE39-BE45-AFDB-6F1AB3A197E4}" destId="{AB325128-3AE8-5B49-B253-C88546AE260C}" srcOrd="1" destOrd="0" presId="urn:microsoft.com/office/officeart/2005/8/layout/vProcess5"/>
    <dgm:cxn modelId="{09ED50B4-CFAB-454D-BB77-35FE7179A64E}" type="presOf" srcId="{7598611E-E93E-CD46-8811-E1C3483A6151}" destId="{E566C294-827E-DD42-A67A-7D2414B8585E}" srcOrd="1" destOrd="0" presId="urn:microsoft.com/office/officeart/2005/8/layout/vProcess5"/>
    <dgm:cxn modelId="{13694CE1-C4EE-9844-B5F9-FB8E5A71AC2D}" srcId="{587BFB88-1CC7-7942-8C36-36C8CD43BC8B}" destId="{7F71FE07-18E4-874B-8673-F60128A972F0}" srcOrd="1" destOrd="0" parTransId="{72E0A05D-A8F8-9C43-9ACD-7BD016240281}" sibTransId="{44B0D9BB-7249-1040-9A0E-023757733116}"/>
    <dgm:cxn modelId="{723B48AE-3A48-2547-BD3E-A66CF802DE38}" srcId="{587BFB88-1CC7-7942-8C36-36C8CD43BC8B}" destId="{7598611E-E93E-CD46-8811-E1C3483A6151}" srcOrd="2" destOrd="0" parTransId="{FCF0553F-B8E4-D745-932C-C13C85411940}" sibTransId="{EB4A022B-3E7C-644D-8F93-14B466736CDD}"/>
    <dgm:cxn modelId="{852327E1-C354-9141-9D5F-4811208A4730}" type="presParOf" srcId="{EFC90288-DE80-EA42-86C6-AF3406D02728}" destId="{F68A7879-2A8B-D542-AF85-BF4406D7885E}" srcOrd="0" destOrd="0" presId="urn:microsoft.com/office/officeart/2005/8/layout/vProcess5"/>
    <dgm:cxn modelId="{4319B93A-F7C3-D042-B947-1AE56064E5E9}" type="presParOf" srcId="{EFC90288-DE80-EA42-86C6-AF3406D02728}" destId="{7789AC8D-ABF3-EB43-B781-798F4C95A9A1}" srcOrd="1" destOrd="0" presId="urn:microsoft.com/office/officeart/2005/8/layout/vProcess5"/>
    <dgm:cxn modelId="{14AE4635-8B4B-944D-A357-AFE1170429DD}" type="presParOf" srcId="{EFC90288-DE80-EA42-86C6-AF3406D02728}" destId="{DB5FA4D7-31F9-8844-8C76-3E42466A625C}" srcOrd="2" destOrd="0" presId="urn:microsoft.com/office/officeart/2005/8/layout/vProcess5"/>
    <dgm:cxn modelId="{189606C1-4923-834E-9FC4-A673809A24D5}" type="presParOf" srcId="{EFC90288-DE80-EA42-86C6-AF3406D02728}" destId="{32E8743D-799D-7447-B461-396B9EB10DF1}" srcOrd="3" destOrd="0" presId="urn:microsoft.com/office/officeart/2005/8/layout/vProcess5"/>
    <dgm:cxn modelId="{913938E5-46CB-3F44-B79D-B63AE3467188}" type="presParOf" srcId="{EFC90288-DE80-EA42-86C6-AF3406D02728}" destId="{EBDBEF34-3438-AD47-884E-DE001E3AE5A3}" srcOrd="4" destOrd="0" presId="urn:microsoft.com/office/officeart/2005/8/layout/vProcess5"/>
    <dgm:cxn modelId="{08C5F076-15E5-424D-98F5-5A81BF96D126}" type="presParOf" srcId="{EFC90288-DE80-EA42-86C6-AF3406D02728}" destId="{7CB2536C-0DDB-8446-9B7D-8CBBB4ACB1AC}" srcOrd="5" destOrd="0" presId="urn:microsoft.com/office/officeart/2005/8/layout/vProcess5"/>
    <dgm:cxn modelId="{FFFE9770-9E3F-D04E-BBC5-B156F2AA4EB8}" type="presParOf" srcId="{EFC90288-DE80-EA42-86C6-AF3406D02728}" destId="{AB325128-3AE8-5B49-B253-C88546AE260C}" srcOrd="6" destOrd="0" presId="urn:microsoft.com/office/officeart/2005/8/layout/vProcess5"/>
    <dgm:cxn modelId="{C31AEF04-D2AB-7946-8648-6C5633F65FAB}" type="presParOf" srcId="{EFC90288-DE80-EA42-86C6-AF3406D02728}" destId="{C076B76F-2CA6-0E43-9290-DA490B5F62BA}" srcOrd="7" destOrd="0" presId="urn:microsoft.com/office/officeart/2005/8/layout/vProcess5"/>
    <dgm:cxn modelId="{B0F76A48-D14C-0548-88DD-B6D5379F041F}" type="presParOf" srcId="{EFC90288-DE80-EA42-86C6-AF3406D02728}" destId="{E566C294-827E-DD42-A67A-7D2414B858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9AC8D-ABF3-EB43-B781-798F4C95A9A1}">
      <dsp:nvSpPr>
        <dsp:cNvPr id="0" name=""/>
        <dsp:cNvSpPr/>
      </dsp:nvSpPr>
      <dsp:spPr>
        <a:xfrm>
          <a:off x="0" y="0"/>
          <a:ext cx="7662874" cy="1434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chiunque in Ateneo chiede un documento a un fornitore</a:t>
          </a:r>
          <a:br>
            <a:rPr lang="it-IT" sz="2400" kern="1200" dirty="0" smtClean="0">
              <a:solidFill>
                <a:schemeClr val="tx1"/>
              </a:solidFill>
            </a:rPr>
          </a:br>
          <a:r>
            <a:rPr lang="it-IT" sz="2400" kern="1200" dirty="0" smtClean="0">
              <a:solidFill>
                <a:schemeClr val="tx1"/>
              </a:solidFill>
            </a:rPr>
            <a:t>- autocertificazione</a:t>
          </a:r>
          <a:br>
            <a:rPr lang="it-IT" sz="2400" kern="1200" dirty="0" smtClean="0">
              <a:solidFill>
                <a:schemeClr val="tx1"/>
              </a:solidFill>
            </a:rPr>
          </a:br>
          <a:r>
            <a:rPr lang="it-IT" sz="2400" kern="1200" dirty="0" smtClean="0">
              <a:solidFill>
                <a:schemeClr val="tx1"/>
              </a:solidFill>
            </a:rPr>
            <a:t>- patti di integrità …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42024" y="42024"/>
        <a:ext cx="6114623" cy="1350741"/>
      </dsp:txXfrm>
    </dsp:sp>
    <dsp:sp modelId="{DB5FA4D7-31F9-8844-8C76-3E42466A625C}">
      <dsp:nvSpPr>
        <dsp:cNvPr id="0" name=""/>
        <dsp:cNvSpPr/>
      </dsp:nvSpPr>
      <dsp:spPr>
        <a:xfrm>
          <a:off x="676135" y="1673920"/>
          <a:ext cx="7662874" cy="1434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Carica il documento in un repertorio comune:</a:t>
          </a:r>
          <a:br>
            <a:rPr lang="it-IT" sz="2400" kern="1200" dirty="0" smtClean="0">
              <a:solidFill>
                <a:schemeClr val="tx1"/>
              </a:solidFill>
            </a:rPr>
          </a:br>
          <a:r>
            <a:rPr lang="it-IT" sz="2400" kern="1200" dirty="0" smtClean="0">
              <a:solidFill>
                <a:schemeClr val="tx1"/>
              </a:solidFill>
            </a:rPr>
            <a:t>Titulus – RDF Repertorio Documenti Fornitori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718159" y="1715944"/>
        <a:ext cx="5970077" cy="1350741"/>
      </dsp:txXfrm>
    </dsp:sp>
    <dsp:sp modelId="{32E8743D-799D-7447-B461-396B9EB10DF1}">
      <dsp:nvSpPr>
        <dsp:cNvPr id="0" name=""/>
        <dsp:cNvSpPr/>
      </dsp:nvSpPr>
      <dsp:spPr>
        <a:xfrm>
          <a:off x="1352271" y="3347840"/>
          <a:ext cx="7662874" cy="1434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Tutte le strutture possono vedere e considerare valido il documento per acquisti successivi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1394295" y="3389864"/>
        <a:ext cx="5970077" cy="1350741"/>
      </dsp:txXfrm>
    </dsp:sp>
    <dsp:sp modelId="{EBDBEF34-3438-AD47-884E-DE001E3AE5A3}">
      <dsp:nvSpPr>
        <dsp:cNvPr id="0" name=""/>
        <dsp:cNvSpPr/>
      </dsp:nvSpPr>
      <dsp:spPr>
        <a:xfrm>
          <a:off x="6730261" y="1088048"/>
          <a:ext cx="932612" cy="932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>
            <a:solidFill>
              <a:schemeClr val="tx1"/>
            </a:solidFill>
          </a:endParaRPr>
        </a:p>
      </dsp:txBody>
      <dsp:txXfrm>
        <a:off x="6940099" y="1088048"/>
        <a:ext cx="512936" cy="701791"/>
      </dsp:txXfrm>
    </dsp:sp>
    <dsp:sp modelId="{7CB2536C-0DDB-8446-9B7D-8CBBB4ACB1AC}">
      <dsp:nvSpPr>
        <dsp:cNvPr id="0" name=""/>
        <dsp:cNvSpPr/>
      </dsp:nvSpPr>
      <dsp:spPr>
        <a:xfrm>
          <a:off x="7406397" y="2752403"/>
          <a:ext cx="932612" cy="932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>
            <a:solidFill>
              <a:schemeClr val="tx1"/>
            </a:solidFill>
          </a:endParaRPr>
        </a:p>
      </dsp:txBody>
      <dsp:txXfrm>
        <a:off x="7616235" y="2752403"/>
        <a:ext cx="512936" cy="70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CB81E-D7A6-B44E-835D-AE90A670A3CE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8BFFC-6C61-7B47-8F2B-3DEA0FCD6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87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zione.intranet.polimi.it/index.php?id=227" TargetMode="External"/><Relationship Id="rId2" Type="http://schemas.openxmlformats.org/officeDocument/2006/relationships/hyperlink" Target="http://documentazione.intranet.polimi.it/index.php?id=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umentazione.intranet.polimi.it/index.php?id=10" TargetMode="External"/><Relationship Id="rId4" Type="http://schemas.openxmlformats.org/officeDocument/2006/relationships/hyperlink" Target="http://documentazione.intranet.polimi.it/index.php?id=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4682"/>
          <a:stretch/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Titolo presentazione</a:t>
            </a:r>
            <a:br>
              <a:rPr lang="it-IT" sz="2800" dirty="0" smtClean="0"/>
            </a:br>
            <a:r>
              <a:rPr lang="it-IT" sz="2800" dirty="0" smtClean="0"/>
              <a:t>sottotitolo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Milano, XX mese 20XX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641534" y="4149725"/>
            <a:ext cx="7772400" cy="968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 smtClean="0"/>
              <a:t>Elenco Fornitori del Politecnico di Milano in SINTEL</a:t>
            </a:r>
            <a:endParaRPr lang="it-IT" dirty="0"/>
          </a:p>
        </p:txBody>
      </p:sp>
      <p:sp>
        <p:nvSpPr>
          <p:cNvPr id="133" name="Sottotitolo 2"/>
          <p:cNvSpPr txBox="1">
            <a:spLocks/>
          </p:cNvSpPr>
          <p:nvPr/>
        </p:nvSpPr>
        <p:spPr>
          <a:xfrm>
            <a:off x="641534" y="5118100"/>
            <a:ext cx="7772400" cy="1333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bg1"/>
                </a:solidFill>
              </a:rPr>
              <a:t>15 settembre2016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1: Utilizzo autocertificazioni già disponibili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Chiedere ai fornitori UNA </a:t>
            </a:r>
            <a:r>
              <a:rPr lang="it-IT" sz="2800" dirty="0"/>
              <a:t>sola volta, senza scadenza: </a:t>
            </a:r>
            <a:endParaRPr lang="it-IT" sz="2800" dirty="0" smtClean="0"/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/>
              <a:t>patti </a:t>
            </a:r>
            <a:r>
              <a:rPr lang="it-IT" sz="2800" dirty="0"/>
              <a:t>di integrità, </a:t>
            </a:r>
            <a:endParaRPr lang="it-IT" sz="2800" dirty="0" smtClean="0"/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/>
              <a:t>conto </a:t>
            </a:r>
            <a:r>
              <a:rPr lang="it-IT" sz="2800" dirty="0"/>
              <a:t>corrente dedicato, </a:t>
            </a:r>
            <a:endParaRPr lang="it-IT" sz="2800" dirty="0" smtClean="0"/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/>
              <a:t>condizioni </a:t>
            </a:r>
            <a:r>
              <a:rPr lang="it-IT" sz="2800" dirty="0"/>
              <a:t>generali di contratto</a:t>
            </a:r>
          </a:p>
        </p:txBody>
      </p:sp>
    </p:spTree>
    <p:extLst>
      <p:ext uri="{BB962C8B-B14F-4D97-AF65-F5344CB8AC3E}">
        <p14:creationId xmlns:p14="http://schemas.microsoft.com/office/powerpoint/2010/main" val="133028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2: archivio unico delle autocertificazioni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36451"/>
              </p:ext>
            </p:extLst>
          </p:nvPr>
        </p:nvGraphicFramePr>
        <p:xfrm>
          <a:off x="128854" y="1343534"/>
          <a:ext cx="9015146" cy="47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6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Proposta </a:t>
            </a:r>
            <a:r>
              <a:rPr lang="it-IT" dirty="0" smtClean="0"/>
              <a:t>3: definizione degli ambiti in cui sono necessari i documenti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261" y="1343534"/>
            <a:ext cx="8854080" cy="4782630"/>
          </a:xfrm>
        </p:spPr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ondizioni </a:t>
            </a:r>
            <a:r>
              <a:rPr lang="it-IT" dirty="0"/>
              <a:t>generali di </a:t>
            </a:r>
            <a:r>
              <a:rPr lang="it-IT" dirty="0" smtClean="0"/>
              <a:t>contratto: 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SOLO per </a:t>
            </a:r>
            <a:r>
              <a:rPr lang="it-IT" dirty="0"/>
              <a:t>procedura di affidamento diretto al di fuori di MEPA </a:t>
            </a:r>
          </a:p>
          <a:p>
            <a:endParaRPr lang="it-IT" dirty="0" smtClean="0"/>
          </a:p>
          <a:p>
            <a:r>
              <a:rPr lang="it-IT" dirty="0"/>
              <a:t>Patti di </a:t>
            </a:r>
            <a:r>
              <a:rPr lang="it-IT" dirty="0" err="1"/>
              <a:t>Integrita</a:t>
            </a:r>
            <a:r>
              <a:rPr lang="it-IT" dirty="0"/>
              <a:t>̀ del Politecnico di </a:t>
            </a:r>
            <a:r>
              <a:rPr lang="it-IT" dirty="0" smtClean="0"/>
              <a:t>Milano: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gara (RDO): sempre, a tutti i partecipanti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affidamento diretto a fornitore italiano: una sola volta, senza scadenza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affidamento diretto a fornitore </a:t>
            </a:r>
            <a:r>
              <a:rPr lang="it-IT" dirty="0" smtClean="0"/>
              <a:t>estero: NON è </a:t>
            </a:r>
            <a:r>
              <a:rPr lang="it-IT" dirty="0"/>
              <a:t>richiesta per le forniture di prodotti, incluse licenze software, e per servizi di durata inferiore ad un mese </a:t>
            </a:r>
          </a:p>
          <a:p>
            <a:pPr marL="342900" indent="-342900">
              <a:buFont typeface="Arial"/>
              <a:buChar char="•"/>
            </a:pPr>
            <a:endParaRPr lang="it-IT" dirty="0"/>
          </a:p>
          <a:p>
            <a:pPr marL="342900" indent="-342900">
              <a:buFont typeface="Arial"/>
              <a:buChar char="•"/>
            </a:pPr>
            <a:endParaRPr lang="it-IT" dirty="0" smtClean="0"/>
          </a:p>
          <a:p>
            <a:pPr marL="342900" indent="-342900">
              <a:buFont typeface="Arial"/>
              <a:buChar char="•"/>
            </a:pPr>
            <a:endParaRPr lang="it-IT" dirty="0" smtClean="0"/>
          </a:p>
          <a:p>
            <a:pPr marL="342900" indent="-342900">
              <a:buFont typeface="Arial"/>
              <a:buChar char="•"/>
            </a:pPr>
            <a:endParaRPr lang="it-IT" dirty="0" smtClean="0"/>
          </a:p>
          <a:p>
            <a:pPr marL="342900" indent="-342900">
              <a:buFont typeface="Arial"/>
              <a:buChar char="•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116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4: verifiche sulle autocertificazioni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Per procedure di importo inferiore a 40.000,00 € effettuate da tutte le strutture dell’Ateneo, </a:t>
            </a:r>
            <a:r>
              <a:rPr lang="it-IT" b="1" dirty="0" smtClean="0"/>
              <a:t>le </a:t>
            </a:r>
            <a:r>
              <a:rPr lang="it-IT" b="1" dirty="0"/>
              <a:t>verifiche </a:t>
            </a:r>
            <a:r>
              <a:rPr lang="it-IT" b="1" dirty="0" smtClean="0"/>
              <a:t>delle autocertificazioni dei fornitori saranno </a:t>
            </a:r>
            <a:r>
              <a:rPr lang="it-IT" b="1" dirty="0"/>
              <a:t>svolte dal Servizio Gare e Acquisti di Servizi e Forniture dell’Ateneo </a:t>
            </a:r>
            <a:r>
              <a:rPr lang="it-IT" dirty="0"/>
              <a:t>a campione nei confronti di almeno il 5% dei fornitori aggiudicatari. </a:t>
            </a:r>
            <a:endParaRPr lang="it-IT" dirty="0" smtClean="0"/>
          </a:p>
          <a:p>
            <a:pPr marL="342900" indent="-342900" algn="just">
              <a:buFont typeface="Symbol" charset="0"/>
              <a:buChar char=""/>
            </a:pPr>
            <a:r>
              <a:rPr lang="it-IT" dirty="0" smtClean="0"/>
              <a:t>È già così da alcuni anni per i fornitori iscritti in Elenco, dal 2016 esteso a tutti gli acquisti effettuati indipendentemente dall’iscrizione in Elenco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Per procedure di importo superiore le verifiche saranno svolte puntualmente nel rispetto della normativa vigente. 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81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COME E’ STATO REALIZZATO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26592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Decreto del Direttore Generale </a:t>
            </a:r>
            <a:r>
              <a:rPr lang="it-IT" i="1" dirty="0"/>
              <a:t>2800/</a:t>
            </a:r>
            <a:r>
              <a:rPr lang="it-IT" i="1" dirty="0" smtClean="0"/>
              <a:t>2016 </a:t>
            </a:r>
            <a:r>
              <a:rPr lang="it-IT" i="1" dirty="0"/>
              <a:t>del 23/06/2016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Procedure per determinare le modalità di acquisizione delle autocertificazioni attestanti il possesso dei requisiti ex art. 80 del già citato D. </a:t>
            </a:r>
            <a:r>
              <a:rPr lang="it-IT" b="1" dirty="0" err="1"/>
              <a:t>Lgs</a:t>
            </a:r>
            <a:r>
              <a:rPr lang="it-IT" b="1" dirty="0"/>
              <a:t>. 50/2016 per le procedure di acquisto in affidamento diretto e per quelle negoziate così come disciplinate dal D. </a:t>
            </a:r>
            <a:r>
              <a:rPr lang="it-IT" b="1" dirty="0" err="1"/>
              <a:t>Lgs</a:t>
            </a:r>
            <a:r>
              <a:rPr lang="it-IT" b="1" dirty="0"/>
              <a:t>. 50/2016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4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Titulus - </a:t>
            </a:r>
            <a:r>
              <a:rPr lang="it-IT" dirty="0"/>
              <a:t>RDF – repertorio documenti fornitori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 questo repertorio dovranno essere registrati i documenti raccolti a supporto degli acquisti, in particolare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autocertificazione </a:t>
            </a:r>
            <a:r>
              <a:rPr lang="it-IT" b="1" dirty="0"/>
              <a:t>ex art.80 D.Lgs.50/2016 (ex art.38 D.Lgs.163/06), anche scaricata da MEPA o da </a:t>
            </a:r>
            <a:r>
              <a:rPr lang="it-IT" b="1" dirty="0" smtClean="0"/>
              <a:t>SINTEL</a:t>
            </a:r>
          </a:p>
          <a:p>
            <a:pPr marL="342900" indent="-342900">
              <a:buFont typeface="Arial"/>
              <a:buChar char="•"/>
            </a:pPr>
            <a:endParaRPr lang="it-IT" b="1" dirty="0"/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patti </a:t>
            </a:r>
            <a:r>
              <a:rPr lang="it-IT" b="1" dirty="0"/>
              <a:t>di </a:t>
            </a:r>
            <a:r>
              <a:rPr lang="it-IT" b="1" dirty="0" smtClean="0"/>
              <a:t>integrità</a:t>
            </a:r>
          </a:p>
          <a:p>
            <a:pPr marL="342900" indent="-342900">
              <a:buFont typeface="Arial"/>
              <a:buChar char="•"/>
            </a:pPr>
            <a:endParaRPr lang="it-IT" b="1" dirty="0"/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dichiarazione </a:t>
            </a:r>
            <a:r>
              <a:rPr lang="it-IT" b="1" dirty="0"/>
              <a:t>del conto corrente </a:t>
            </a:r>
            <a:r>
              <a:rPr lang="it-IT" b="1" dirty="0" smtClean="0"/>
              <a:t>dedicato</a:t>
            </a:r>
          </a:p>
          <a:p>
            <a:pPr marL="342900" indent="-342900">
              <a:buFont typeface="Arial"/>
              <a:buChar char="•"/>
            </a:pPr>
            <a:endParaRPr lang="it-IT" b="1" dirty="0"/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condizioni </a:t>
            </a:r>
            <a:r>
              <a:rPr lang="it-IT" b="1" dirty="0"/>
              <a:t>generali di contratto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26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RDF?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Per condividere tra tutte le strutture di Ateneo i documenti raccolti </a:t>
            </a:r>
            <a:r>
              <a:rPr lang="it-IT" b="1" dirty="0" smtClean="0"/>
              <a:t>evitando lavori duplicati</a:t>
            </a:r>
          </a:p>
          <a:p>
            <a:endParaRPr lang="it-IT" b="1" dirty="0"/>
          </a:p>
          <a:p>
            <a:r>
              <a:rPr lang="it-IT" dirty="0" smtClean="0"/>
              <a:t>Per conservare i documenti e </a:t>
            </a:r>
            <a:r>
              <a:rPr lang="it-IT" b="1" dirty="0" smtClean="0"/>
              <a:t>chiederli una sola volta al fornitore </a:t>
            </a:r>
            <a:r>
              <a:rPr lang="it-IT" dirty="0" smtClean="0"/>
              <a:t>ove possibile</a:t>
            </a:r>
          </a:p>
          <a:p>
            <a:endParaRPr lang="it-IT" dirty="0"/>
          </a:p>
          <a:p>
            <a:r>
              <a:rPr lang="it-IT" dirty="0" smtClean="0"/>
              <a:t>Per avere un </a:t>
            </a:r>
            <a:r>
              <a:rPr lang="it-IT" b="1" dirty="0" smtClean="0"/>
              <a:t>archivio gestito correttamente </a:t>
            </a:r>
            <a:r>
              <a:rPr lang="it-IT" dirty="0" smtClean="0"/>
              <a:t>secondo la normativa relativa alla gestione documentale, certo, sicuro, utilizzabile facilmente anche a distanza di anni</a:t>
            </a:r>
          </a:p>
          <a:p>
            <a:endParaRPr lang="it-IT" dirty="0"/>
          </a:p>
          <a:p>
            <a:r>
              <a:rPr lang="it-IT" b="1" dirty="0" smtClean="0"/>
              <a:t>Con RDF l’Amministrazione può garantire per tutte le strutture: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la corretta gestione dell’archiviazione e conservazione a norma di legge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la verifica a campione delle autocertificazioni</a:t>
            </a:r>
          </a:p>
        </p:txBody>
      </p:sp>
    </p:spTree>
    <p:extLst>
      <p:ext uri="{BB962C8B-B14F-4D97-AF65-F5344CB8AC3E}">
        <p14:creationId xmlns:p14="http://schemas.microsoft.com/office/powerpoint/2010/main" val="190782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cambia rispetto al vecchio elenco fornitori?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RDF</a:t>
            </a:r>
            <a:r>
              <a:rPr lang="it-IT" dirty="0" smtClean="0"/>
              <a:t> </a:t>
            </a:r>
            <a:r>
              <a:rPr lang="it-IT" b="1" dirty="0" smtClean="0"/>
              <a:t>NON è il sostituto del vecchio elenco fornitori</a:t>
            </a:r>
          </a:p>
          <a:p>
            <a:endParaRPr lang="it-IT" dirty="0"/>
          </a:p>
          <a:p>
            <a:r>
              <a:rPr lang="it-IT" dirty="0" smtClean="0"/>
              <a:t>RDF è una modalità nuova per </a:t>
            </a:r>
            <a:r>
              <a:rPr lang="it-IT" b="1" dirty="0" smtClean="0"/>
              <a:t>EVITARE lavori duplicati </a:t>
            </a:r>
            <a:r>
              <a:rPr lang="it-IT" dirty="0" smtClean="0"/>
              <a:t>tra strutture o nel tempo</a:t>
            </a:r>
          </a:p>
          <a:p>
            <a:endParaRPr lang="it-IT" dirty="0"/>
          </a:p>
          <a:p>
            <a:r>
              <a:rPr lang="it-IT" dirty="0" smtClean="0"/>
              <a:t>Con il vecchio elenco fornitori era comunque SEMPRE NECESSARIO richiedere ad ogni acquisto l’allegato unico di autocertificazione, anche per acquisti MEPA, pur se semplificato in caso di iscrizione all’elenco fornitori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88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cambiato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790957"/>
              </p:ext>
            </p:extLst>
          </p:nvPr>
        </p:nvGraphicFramePr>
        <p:xfrm>
          <a:off x="457200" y="1409701"/>
          <a:ext cx="8323263" cy="469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001">
                <a:tc>
                  <a:txBody>
                    <a:bodyPr/>
                    <a:lstStyle/>
                    <a:p>
                      <a:r>
                        <a:rPr lang="it-IT" dirty="0" smtClean="0"/>
                        <a:t>DOCUMENTO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PRIMA del 23/6/2016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ADESSO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564">
                <a:tc>
                  <a:txBody>
                    <a:bodyPr/>
                    <a:lstStyle/>
                    <a:p>
                      <a:r>
                        <a:rPr lang="it-IT" dirty="0" smtClean="0"/>
                        <a:t>Autocertificazione art.80 D.Lgs.50/2016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</a:t>
                      </a:r>
                      <a:r>
                        <a:rPr lang="it-IT" baseline="0" dirty="0" smtClean="0"/>
                        <a:t>per ogni acquisto (compreso in allegato unico)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una sola volta per tutti in RDF</a:t>
                      </a:r>
                    </a:p>
                    <a:p>
                      <a:r>
                        <a:rPr lang="it-IT" dirty="0" smtClean="0"/>
                        <a:t>Validità 6 mesi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773">
                <a:tc>
                  <a:txBody>
                    <a:bodyPr/>
                    <a:lstStyle/>
                    <a:p>
                      <a:r>
                        <a:rPr lang="it-IT" dirty="0" smtClean="0"/>
                        <a:t>Patti di integrità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Da ricevere </a:t>
                      </a:r>
                      <a:r>
                        <a:rPr lang="it-IT" baseline="0" dirty="0" smtClean="0"/>
                        <a:t>per ogni acquisto (compreso in allegato unico)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solo per RDO oppure una sola volta per tutti in RDF, senza scadenza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73">
                <a:tc>
                  <a:txBody>
                    <a:bodyPr/>
                    <a:lstStyle/>
                    <a:p>
                      <a:r>
                        <a:rPr lang="it-IT" dirty="0" smtClean="0"/>
                        <a:t>Conto corrente dedicato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 elenco fornitori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una sola volta per tutti in RDF, senza scadenza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564">
                <a:tc>
                  <a:txBody>
                    <a:bodyPr/>
                    <a:lstStyle/>
                    <a:p>
                      <a:r>
                        <a:rPr lang="it-IT" dirty="0" smtClean="0"/>
                        <a:t>Condizioni generali di contratto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</a:t>
                      </a:r>
                      <a:r>
                        <a:rPr lang="it-IT" baseline="0" dirty="0" smtClean="0"/>
                        <a:t>per ogni acquisto (compreso in allegato unico)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ricevere una sola volta per tutti in RDF, senza scadenza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21149"/>
            <a:ext cx="2730901" cy="21269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ELENCO FORNITORI SINTEL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8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utilizzare RDF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Specificità dei singoli documenti necessari: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400" dirty="0" smtClean="0"/>
              <a:t>Autocertificazione ex art.80 D.Lgs.50/2016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400" dirty="0" smtClean="0"/>
              <a:t>patti </a:t>
            </a:r>
            <a:r>
              <a:rPr lang="it-IT" sz="2400" dirty="0"/>
              <a:t>di integrità,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400" dirty="0"/>
              <a:t>conto corrente dedicato,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400" dirty="0"/>
              <a:t>condizioni generali di contratto</a:t>
            </a:r>
          </a:p>
          <a:p>
            <a:endParaRPr lang="it-IT" dirty="0" smtClean="0"/>
          </a:p>
          <a:p>
            <a:r>
              <a:rPr lang="it-IT" dirty="0" smtClean="0"/>
              <a:t>Casi concreti di uso: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Affidamento diretto (compresa ODA)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RDO</a:t>
            </a:r>
          </a:p>
        </p:txBody>
      </p:sp>
    </p:spTree>
    <p:extLst>
      <p:ext uri="{BB962C8B-B14F-4D97-AF65-F5344CB8AC3E}">
        <p14:creationId xmlns:p14="http://schemas.microsoft.com/office/powerpoint/2010/main" val="420476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Autocertificazione ex art.80 D.Lgs.50/2016</a:t>
            </a:r>
            <a:br>
              <a:rPr lang="it-IT" sz="20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E’ </a:t>
            </a:r>
            <a:r>
              <a:rPr lang="it-IT" b="1" dirty="0" smtClean="0"/>
              <a:t>sempre necessaria per legge </a:t>
            </a:r>
            <a:r>
              <a:rPr lang="it-IT" dirty="0" smtClean="0"/>
              <a:t>per qualsiasi acquisto e con qualsiasi modalità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Se è già in RDF non è necessario acquisirla nuovamente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Necessaria prima di concludere l’acquisto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Si può scaricare da MEPA</a:t>
            </a:r>
            <a:r>
              <a:rPr lang="it-IT" dirty="0" smtClean="0"/>
              <a:t>, ma solo per i partecipanti ad una RDO o per il fornitore di ODA, non per qualsiasi fornitore iscritto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Si può scaricare da SINTEL </a:t>
            </a:r>
            <a:r>
              <a:rPr lang="it-IT" dirty="0" smtClean="0"/>
              <a:t>per qualsiasi fornitore iscritto all’Elenco del Politecnico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Vale 6 mesi </a:t>
            </a:r>
            <a:r>
              <a:rPr lang="it-IT" dirty="0" smtClean="0"/>
              <a:t>dalla data del rilascio (non dalla data in cui lo acquisisce il Politecnico)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Serve anche per i fornitori esteri: è disponibile in inglese su intranet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07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Autocertificazione ex art.80 D.Lgs.50/</a:t>
            </a:r>
            <a:r>
              <a:rPr lang="it-IT" sz="2000" dirty="0" smtClean="0"/>
              <a:t>2016: </a:t>
            </a:r>
            <a:r>
              <a:rPr lang="it-IT" dirty="0" smtClean="0"/>
              <a:t>gestione in RDF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Verificare se è già presente in RDF l’autocertificazione (per qualsiasi acquisto, anche in SINTEL o MEPA)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Verificare se l’autocertificazione in RDF è scaduta (6 mesi)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SOLO se non è presente o è scaduta</a:t>
            </a:r>
            <a:r>
              <a:rPr lang="it-IT" dirty="0" smtClean="0"/>
              <a:t>: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In caso di acquisto MEPA scaricarla da MEPA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Altrimenti scaricarla da SINTEL se presente (anche se l’acquisto è stato fatto non in SINTEL)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Se non è reperibile in altro modo richiederla al fornitore </a:t>
            </a:r>
            <a:r>
              <a:rPr lang="it-IT" b="1" dirty="0" smtClean="0"/>
              <a:t>utilizzando il modulo disponibile in Intranet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Quando la si inserisce in RDF ricordarsi di mettere in oggetto la </a:t>
            </a:r>
            <a:r>
              <a:rPr lang="it-IT" b="1" dirty="0" smtClean="0"/>
              <a:t>data di scadenza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31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Patti </a:t>
            </a:r>
            <a:r>
              <a:rPr lang="it-IT" sz="2000" dirty="0"/>
              <a:t>di integrità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Sempre necessari per qualsiasi acquisto e con qualsiasi modalità (salvo eccezioni di seguito)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Necessari </a:t>
            </a:r>
            <a:r>
              <a:rPr lang="it-IT" dirty="0"/>
              <a:t>prima di concludere </a:t>
            </a:r>
            <a:r>
              <a:rPr lang="it-IT" dirty="0" smtClean="0"/>
              <a:t>l’acquisto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Non hanno scadenza: basta che siano </a:t>
            </a:r>
            <a:r>
              <a:rPr lang="it-IT" b="1" dirty="0" smtClean="0"/>
              <a:t>firmati UNA SOLA VOLTA </a:t>
            </a:r>
            <a:r>
              <a:rPr lang="it-IT" dirty="0" smtClean="0"/>
              <a:t>per tutte le strutture di Ateneo e per sempre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Non serve per i fornitori esteri </a:t>
            </a:r>
            <a:r>
              <a:rPr lang="it-IT" dirty="0"/>
              <a:t>per le forniture di prodotti, incluse licenze software, e per servizi di durata inferiore ad un mese 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In caso di servizi continuativi con fornitori esteri serve ed è disponibile in inglese su intranet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16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Dichiarazione </a:t>
            </a:r>
            <a:r>
              <a:rPr lang="it-IT" dirty="0"/>
              <a:t>del conto corrente dedicato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it-IT" dirty="0"/>
              <a:t>Sempre </a:t>
            </a:r>
            <a:r>
              <a:rPr lang="it-IT" dirty="0" smtClean="0"/>
              <a:t>necessaria per legge </a:t>
            </a:r>
            <a:r>
              <a:rPr lang="it-IT" dirty="0"/>
              <a:t>per qualsiasi acquisto e con qualsiasi modalità </a:t>
            </a:r>
            <a:endParaRPr lang="it-IT" dirty="0" smtClean="0"/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Necessaria per il pagamento, non prima </a:t>
            </a:r>
            <a:r>
              <a:rPr lang="it-IT" dirty="0"/>
              <a:t>di concludere l’acquisto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Non </a:t>
            </a:r>
            <a:r>
              <a:rPr lang="it-IT" dirty="0" smtClean="0"/>
              <a:t>ha scadenza</a:t>
            </a:r>
            <a:r>
              <a:rPr lang="it-IT" dirty="0"/>
              <a:t>: basta che </a:t>
            </a:r>
            <a:r>
              <a:rPr lang="it-IT" dirty="0" smtClean="0"/>
              <a:t>sia </a:t>
            </a:r>
            <a:r>
              <a:rPr lang="it-IT" b="1" dirty="0" smtClean="0"/>
              <a:t>firmata </a:t>
            </a:r>
            <a:r>
              <a:rPr lang="it-IT" b="1" dirty="0"/>
              <a:t>UNA SOLA VOLTA </a:t>
            </a:r>
            <a:r>
              <a:rPr lang="it-IT" dirty="0"/>
              <a:t>per tutte le strutture di Ateneo e per sempre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E’ </a:t>
            </a:r>
            <a:r>
              <a:rPr lang="it-IT" dirty="0"/>
              <a:t>disponibile in inglese su intranet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138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Condizioni generali di contratto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Necessarie per </a:t>
            </a:r>
            <a:r>
              <a:rPr lang="it-IT" dirty="0"/>
              <a:t>qualsiasi acquisto </a:t>
            </a:r>
            <a:r>
              <a:rPr lang="it-IT" dirty="0" smtClean="0"/>
              <a:t>per tutelare l’Ateneo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Non sono necessarie se si utilizza MEPA </a:t>
            </a:r>
            <a:r>
              <a:rPr lang="it-IT" dirty="0" smtClean="0"/>
              <a:t>con le condizioni di RDO come da modello in intranet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Non ha scadenza</a:t>
            </a:r>
            <a:r>
              <a:rPr lang="it-IT" dirty="0"/>
              <a:t>: basta che </a:t>
            </a:r>
            <a:r>
              <a:rPr lang="it-IT" dirty="0" smtClean="0"/>
              <a:t>sia </a:t>
            </a:r>
            <a:r>
              <a:rPr lang="it-IT" b="1" dirty="0" smtClean="0"/>
              <a:t>firmata </a:t>
            </a:r>
            <a:r>
              <a:rPr lang="it-IT" b="1" dirty="0"/>
              <a:t>UNA SOLA VOLTA </a:t>
            </a:r>
            <a:r>
              <a:rPr lang="it-IT" dirty="0"/>
              <a:t>per tutte le strutture di Ateneo e per sempre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E’ </a:t>
            </a:r>
            <a:r>
              <a:rPr lang="it-IT" dirty="0"/>
              <a:t>disponibile in inglese su </a:t>
            </a:r>
            <a:r>
              <a:rPr lang="it-IT" dirty="0" smtClean="0"/>
              <a:t>intranet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E’ possibile modificarle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Le </a:t>
            </a:r>
            <a:r>
              <a:rPr lang="it-IT" dirty="0"/>
              <a:t>strutture possono valutare caso per caso la modifica o l’applicazione di clausole ulteriori rispetto alle Condizioni Generali di Contratto, se l’oggetto dell’acquisto lo rende necessario. </a:t>
            </a:r>
          </a:p>
          <a:p>
            <a:pPr marL="342900" indent="-342900">
              <a:buFont typeface="Arial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317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CASO DI AFFIDAMENTO DIRETTO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Verificare se nel repertorio sono già presenti </a:t>
            </a:r>
            <a:r>
              <a:rPr lang="it-IT" b="1" dirty="0" smtClean="0"/>
              <a:t>i 4 documenti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Se i documenti ci sono </a:t>
            </a:r>
            <a:r>
              <a:rPr lang="it-IT" b="1" dirty="0" smtClean="0"/>
              <a:t>è </a:t>
            </a:r>
            <a:r>
              <a:rPr lang="it-IT" b="1" dirty="0"/>
              <a:t>necessario chiedere nulla al fornitore. </a:t>
            </a:r>
            <a:endParaRPr lang="it-IT" b="1" dirty="0" smtClean="0"/>
          </a:p>
          <a:p>
            <a:endParaRPr lang="it-IT" dirty="0"/>
          </a:p>
          <a:p>
            <a:r>
              <a:rPr lang="it-IT" dirty="0" smtClean="0"/>
              <a:t>Se </a:t>
            </a:r>
            <a:r>
              <a:rPr lang="it-IT" dirty="0"/>
              <a:t>i documenti non ci sono, o sono scaduti, vanno richiesti al fornitore, oppure scaricati da MEPA o SINTEL, e registrati in repertorio.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17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CASO DI RDO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I patti di integrità vanno </a:t>
            </a:r>
            <a:r>
              <a:rPr lang="it-IT" b="1" dirty="0" smtClean="0"/>
              <a:t>sempre richiesti</a:t>
            </a:r>
            <a:r>
              <a:rPr lang="it-IT" dirty="0" smtClean="0"/>
              <a:t> </a:t>
            </a:r>
            <a:r>
              <a:rPr lang="it-IT" dirty="0"/>
              <a:t>in sede di </a:t>
            </a:r>
            <a:r>
              <a:rPr lang="it-IT" dirty="0" smtClean="0"/>
              <a:t>RDO: sono già presenti nel modello di condizioni </a:t>
            </a:r>
            <a:r>
              <a:rPr lang="it-IT" dirty="0"/>
              <a:t>particolari di </a:t>
            </a:r>
            <a:r>
              <a:rPr lang="it-IT" dirty="0" smtClean="0"/>
              <a:t>RDO.</a:t>
            </a:r>
          </a:p>
          <a:p>
            <a:endParaRPr lang="it-IT" dirty="0"/>
          </a:p>
          <a:p>
            <a:r>
              <a:rPr lang="it-IT" b="1" dirty="0"/>
              <a:t>Le condizioni generali di contratto non sono necessarie</a:t>
            </a:r>
            <a:r>
              <a:rPr lang="it-IT" dirty="0"/>
              <a:t>, dato che esiste già un bando MEPA e/o un capitolato di gara, a meno che non sia il capitolato di gara a richiamarle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L’autocertificazione art.80, se non già presente, va scaricata da MEPA o SINTEL (a seconda di dove si è svolta la RDO) e caricata in repertorio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Il conto corrente dedicato deve essere richiesto al vincitore solo se non già presente in repertorio.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14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Registrazione documenti in RDF – Repertorio Documenti Fornitori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la registrazione in repertorio dei documenti occorre: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utilizzare </a:t>
            </a:r>
            <a:r>
              <a:rPr lang="it-IT" dirty="0"/>
              <a:t>le </a:t>
            </a:r>
            <a:r>
              <a:rPr lang="it-IT" b="1" dirty="0"/>
              <a:t>voci di indice </a:t>
            </a:r>
            <a:r>
              <a:rPr lang="it-IT" dirty="0"/>
              <a:t>predisposte per la registrazione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indicare </a:t>
            </a:r>
            <a:r>
              <a:rPr lang="it-IT" b="1" dirty="0"/>
              <a:t>sempre il fornitore </a:t>
            </a:r>
            <a:r>
              <a:rPr lang="it-IT" dirty="0"/>
              <a:t>alla voce mittente</a:t>
            </a:r>
          </a:p>
          <a:p>
            <a:pPr marL="342900" indent="-342900">
              <a:buFont typeface="Arial"/>
              <a:buChar char="•"/>
            </a:pPr>
            <a:r>
              <a:rPr lang="it-IT" b="1" dirty="0" smtClean="0"/>
              <a:t>in </a:t>
            </a:r>
            <a:r>
              <a:rPr lang="it-IT" b="1" dirty="0"/>
              <a:t>oggetto indicare chiaramente il tipo di documento </a:t>
            </a:r>
            <a:r>
              <a:rPr lang="it-IT" dirty="0" smtClean="0"/>
              <a:t>e </a:t>
            </a:r>
            <a:r>
              <a:rPr lang="it-IT" dirty="0"/>
              <a:t>la </a:t>
            </a:r>
            <a:r>
              <a:rPr lang="it-IT" b="1" dirty="0"/>
              <a:t>DATA DI </a:t>
            </a:r>
            <a:r>
              <a:rPr lang="it-IT" b="1" dirty="0" smtClean="0"/>
              <a:t>SCADENZA (</a:t>
            </a:r>
            <a:r>
              <a:rPr lang="it-IT" dirty="0" smtClean="0"/>
              <a:t>solo </a:t>
            </a:r>
            <a:r>
              <a:rPr lang="it-IT" dirty="0"/>
              <a:t>per l’autocertificazione art.</a:t>
            </a:r>
            <a:r>
              <a:rPr lang="it-IT" dirty="0" smtClean="0"/>
              <a:t>80)</a:t>
            </a:r>
          </a:p>
          <a:p>
            <a:endParaRPr lang="it-IT" dirty="0"/>
          </a:p>
          <a:p>
            <a:r>
              <a:rPr lang="it-IT" dirty="0" smtClean="0"/>
              <a:t>E’ disponibile un documento di istruzioni dettagliato per l’utilizzo del repertorio</a:t>
            </a:r>
          </a:p>
          <a:p>
            <a:endParaRPr lang="it-IT" dirty="0"/>
          </a:p>
          <a:p>
            <a:r>
              <a:rPr lang="it-IT" dirty="0" smtClean="0"/>
              <a:t>E’ possibile inserire come annotazione eventuali informazioni non inserite in oggetto (es. scadenza)</a:t>
            </a:r>
          </a:p>
          <a:p>
            <a:endParaRPr lang="it-IT" dirty="0" smtClean="0"/>
          </a:p>
          <a:p>
            <a:pPr marL="342900" indent="-342900">
              <a:buFont typeface="Arial"/>
              <a:buChar char="•"/>
            </a:pPr>
            <a:endParaRPr lang="it-IT" dirty="0"/>
          </a:p>
          <a:p>
            <a:pPr marL="342900" indent="-342900">
              <a:buFont typeface="Arial"/>
              <a:buChar char="•"/>
            </a:pPr>
            <a:endParaRPr lang="it-IT" b="1" dirty="0"/>
          </a:p>
          <a:p>
            <a:pPr marL="342900" indent="-342900">
              <a:buFont typeface="Arial"/>
              <a:buChar char="•"/>
            </a:pPr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3840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Registrazione documenti in RDF – Repertorio Documenti Fornitori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E’ possibile registrare più documenti in una sola registrazione a repertorio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</a:t>
            </a:r>
            <a:r>
              <a:rPr lang="it-IT" dirty="0" smtClean="0"/>
              <a:t>d esempio se arrivano con una sola PEC o sono contenuti in un unico PDF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i</a:t>
            </a:r>
            <a:r>
              <a:rPr lang="it-IT" dirty="0" smtClean="0"/>
              <a:t>ndicando in oggetto TUTTI i documenti contenuti</a:t>
            </a:r>
          </a:p>
          <a:p>
            <a:endParaRPr lang="it-IT" dirty="0"/>
          </a:p>
          <a:p>
            <a:r>
              <a:rPr lang="it-IT" dirty="0" smtClean="0"/>
              <a:t>Se possibile è più comodo registrare i documenti in repertori separati e comunque </a:t>
            </a:r>
            <a:r>
              <a:rPr lang="it-IT" b="1" dirty="0" smtClean="0"/>
              <a:t>ATTENZIONE A COMPILARE L’OGGETTO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Se gli oggetti sono scritti chiaramente, la prossima volta sarà possibile controllare la presenza dei documenti senza dover aprire i repertori</a:t>
            </a:r>
          </a:p>
          <a:p>
            <a:endParaRPr lang="it-IT" b="1" dirty="0"/>
          </a:p>
          <a:p>
            <a:pPr marL="342900" indent="-342900">
              <a:buFont typeface="Arial"/>
              <a:buChar char="•"/>
            </a:pPr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76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Elenco fornitori tramite SINTEL – centrale acquisti della Regione Lombardia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ARCA – centrale acquisti della Lombardia, mette a disposizione il sistema SINTEL, con funzionalità di: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/>
              <a:t>Elenco fornitori specifico per ciascun ente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/>
              <a:t>Sistema di gara telematico per gare di qualsiasi importo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/>
              <a:t>RDO semplificate per gare sotto i 40.000 €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/>
              <a:t>Richiesta di preventivi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/>
              <a:t>Raccolta di candidature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12769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 IN INTRANET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		</a:t>
            </a:r>
            <a:r>
              <a:rPr lang="it-IT" b="1" dirty="0">
                <a:hlinkClick r:id="rId2"/>
              </a:rPr>
              <a:t>Come fare per</a:t>
            </a:r>
          </a:p>
          <a:p>
            <a:r>
              <a:rPr lang="it-IT" b="1" dirty="0"/>
              <a:t>		</a:t>
            </a:r>
            <a:r>
              <a:rPr lang="it-IT" b="1" dirty="0">
                <a:hlinkClick r:id="rId3"/>
              </a:rPr>
              <a:t>Contabilità e acquisti</a:t>
            </a:r>
          </a:p>
          <a:p>
            <a:r>
              <a:rPr lang="it-IT" b="1" dirty="0"/>
              <a:t>		Acquisti - procedure e </a:t>
            </a:r>
            <a:r>
              <a:rPr lang="it-IT" b="1" dirty="0" smtClean="0"/>
              <a:t>modelli</a:t>
            </a:r>
          </a:p>
          <a:p>
            <a:endParaRPr lang="it-IT" b="1" dirty="0"/>
          </a:p>
          <a:p>
            <a:r>
              <a:rPr lang="it-IT" b="1" dirty="0"/>
              <a:t>		</a:t>
            </a:r>
            <a:r>
              <a:rPr lang="it-IT" b="1" dirty="0">
                <a:hlinkClick r:id="rId4"/>
              </a:rPr>
              <a:t>Documentazione</a:t>
            </a:r>
          </a:p>
          <a:p>
            <a:r>
              <a:rPr lang="it-IT" b="1" dirty="0"/>
              <a:t>		</a:t>
            </a:r>
            <a:r>
              <a:rPr lang="it-IT" b="1" dirty="0">
                <a:hlinkClick r:id="rId5"/>
              </a:rPr>
              <a:t>Contabilità e acquisti</a:t>
            </a:r>
          </a:p>
          <a:p>
            <a:r>
              <a:rPr lang="it-IT" b="1" dirty="0"/>
              <a:t>		Acquisti - Documenti amministrativi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45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fornitori tramite </a:t>
            </a:r>
            <a:r>
              <a:rPr lang="it-IT" dirty="0" smtClean="0"/>
              <a:t>SINTEL - vantaggi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Sistema ufficiale della centrale acquisti Lombardia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Utilizzo gratuito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Funzionalità ampie e complete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Sistema veloce e affidabile (nei test effettuati da AGIS nel 2016)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Valore legale riconosciuto (art.37 c.2 “per gli acquisti di forniture e servizi di importo superiore a 40.000 euro e inferiore alla soglia …</a:t>
            </a:r>
            <a:r>
              <a:rPr lang="it-IT" u="sng" dirty="0"/>
              <a:t>, le stazioni appaltanti … </a:t>
            </a:r>
            <a:r>
              <a:rPr lang="it-IT" dirty="0"/>
              <a:t>procedono mediante utilizzo autonomo degli strumenti telematici di negoziazione messi a disposizione dalle centrali di committenza qualificate secondo la normativa vigente”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08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fornitori tramite </a:t>
            </a:r>
            <a:r>
              <a:rPr lang="it-IT" dirty="0" smtClean="0"/>
              <a:t>SINTEL - visibilità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L’utilizzo di una piattaforma comune a molti enti garantisce una maggiore visibilità, un maggior numero di fornitori iscritti e una più ampia copertura di ambiti merceologici:</a:t>
            </a:r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Fornitori iscritti all’Elenco Fornitori del Politecnico: </a:t>
            </a:r>
            <a:r>
              <a:rPr lang="it-IT" sz="2400" b="1" dirty="0" smtClean="0"/>
              <a:t>3.431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Fornitori abbinati al Politecnico in SINTEL: </a:t>
            </a:r>
            <a:r>
              <a:rPr lang="it-IT" sz="2400" b="1" dirty="0" smtClean="0"/>
              <a:t>15.105 </a:t>
            </a:r>
            <a:r>
              <a:rPr lang="it-IT" sz="2400" dirty="0" smtClean="0"/>
              <a:t>(erano 13.393 a maggio 2016)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Fornitori iscritti a SINTEL: </a:t>
            </a:r>
            <a:r>
              <a:rPr lang="it-IT" sz="2400" b="1" dirty="0" smtClean="0"/>
              <a:t>68.117 </a:t>
            </a:r>
            <a:r>
              <a:rPr lang="it-IT" sz="2400" dirty="0" smtClean="0"/>
              <a:t>(erano 63.245 </a:t>
            </a:r>
            <a:r>
              <a:rPr lang="it-IT" sz="2400" dirty="0"/>
              <a:t>a maggio 2016)</a:t>
            </a: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713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utilizzare SINTEL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Non solo un “elenco fornitori”, ma una piattaforma di gara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Utilizzabile per: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Indagini di mercato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Raccolta di preventivi</a:t>
            </a:r>
          </a:p>
          <a:p>
            <a:pPr marL="1085850" lvl="1" indent="-342900">
              <a:buFont typeface="Arial"/>
              <a:buChar char="•"/>
            </a:pPr>
            <a:r>
              <a:rPr lang="it-IT" dirty="0" smtClean="0"/>
              <a:t>Acquisti con procedura competitiva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Molto comodo per trovare velocemente fornitori, in particolare nelle categorie non coperte da MEPA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Strumenti semplici e poco formalizzati, ma trasparenti e tracciabili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93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21149"/>
            <a:ext cx="2730901" cy="21269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REPERTORIO DOCUMENTI FORNITORI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4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COSA CI ERAVAMO DETTI ALLA RIUNIONE DI MAGGIO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61939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1: Utilizzo autocertificazioni già disponibili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Accettare </a:t>
            </a:r>
            <a:r>
              <a:rPr lang="it-IT" sz="2800" dirty="0"/>
              <a:t>come valide le autocertificazioni caricate dai fornitori per l’iscrizione a MEPA o a SINTEL (mercato della Lombardia</a:t>
            </a:r>
            <a:r>
              <a:rPr lang="it-IT" sz="2800" dirty="0" smtClean="0"/>
              <a:t>)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smtClean="0"/>
              <a:t>Considerare </a:t>
            </a:r>
            <a:r>
              <a:rPr lang="it-IT" sz="2800" dirty="0"/>
              <a:t>valide le autocertificazioni già raccolte anche per acquisti successivi, purché non rilasciate da più di 6 mesi</a:t>
            </a:r>
          </a:p>
        </p:txBody>
      </p:sp>
    </p:spTree>
    <p:extLst>
      <p:ext uri="{BB962C8B-B14F-4D97-AF65-F5344CB8AC3E}">
        <p14:creationId xmlns:p14="http://schemas.microsoft.com/office/powerpoint/2010/main" val="3812808894"/>
      </p:ext>
    </p:extLst>
  </p:cSld>
  <p:clrMapOvr>
    <a:masterClrMapping/>
  </p:clrMapOvr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18586</TotalTime>
  <Words>1685</Words>
  <Application>Microsoft Office PowerPoint</Application>
  <PresentationFormat>Presentazione su schermo (4:3)</PresentationFormat>
  <Paragraphs>197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POLI</vt:lpstr>
      <vt:lpstr>Titolo presentazione sottotitolo</vt:lpstr>
      <vt:lpstr>ELENCO FORNITORI SINTEL</vt:lpstr>
      <vt:lpstr>Elenco fornitori tramite SINTEL – centrale acquisti della Regione Lombardia</vt:lpstr>
      <vt:lpstr>Elenco fornitori tramite SINTEL - vantaggi </vt:lpstr>
      <vt:lpstr>Elenco fornitori tramite SINTEL - visibilità </vt:lpstr>
      <vt:lpstr>Perché utilizzare SINTEL</vt:lpstr>
      <vt:lpstr>REPERTORIO DOCUMENTI FORNITORI</vt:lpstr>
      <vt:lpstr>Presentazione standard di PowerPoint</vt:lpstr>
      <vt:lpstr>Proposta 1: Utilizzo autocertificazioni già disponibili</vt:lpstr>
      <vt:lpstr>Proposta 1: Utilizzo autocertificazioni già disponibili</vt:lpstr>
      <vt:lpstr>Proposta 2: archivio unico delle autocertificazioni</vt:lpstr>
      <vt:lpstr>Proposta 3: definizione degli ambiti in cui sono necessari i documenti</vt:lpstr>
      <vt:lpstr>Proposta 4: verifiche sulle autocertificazioni</vt:lpstr>
      <vt:lpstr>Presentazione standard di PowerPoint</vt:lpstr>
      <vt:lpstr>Decreto del Direttore Generale 2800/2016 del 23/06/2016</vt:lpstr>
      <vt:lpstr>Titulus - RDF – repertorio documenti fornitori</vt:lpstr>
      <vt:lpstr>Perché RDF?</vt:lpstr>
      <vt:lpstr>Cosa cambia rispetto al vecchio elenco fornitori?</vt:lpstr>
      <vt:lpstr>Cosa è cambiato</vt:lpstr>
      <vt:lpstr>Come utilizzare RDF</vt:lpstr>
      <vt:lpstr>Autocertificazione ex art.80 D.Lgs.50/2016 </vt:lpstr>
      <vt:lpstr>Autocertificazione ex art.80 D.Lgs.50/2016: gestione in RDF</vt:lpstr>
      <vt:lpstr>Patti di integrità</vt:lpstr>
      <vt:lpstr>Dichiarazione del conto corrente dedicato </vt:lpstr>
      <vt:lpstr>Condizioni generali di contratto  </vt:lpstr>
      <vt:lpstr>IN CASO DI AFFIDAMENTO DIRETTO</vt:lpstr>
      <vt:lpstr>IN CASO DI RDO</vt:lpstr>
      <vt:lpstr>Registrazione documenti in RDF – Repertorio Documenti Fornitori</vt:lpstr>
      <vt:lpstr>Registrazione documenti in RDF – Repertorio Documenti Fornitori</vt:lpstr>
      <vt:lpstr>RIFERIMENTI IN INTRANET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Laura Elisabetta Rolla</cp:lastModifiedBy>
  <cp:revision>253</cp:revision>
  <dcterms:created xsi:type="dcterms:W3CDTF">2015-05-26T12:27:57Z</dcterms:created>
  <dcterms:modified xsi:type="dcterms:W3CDTF">2016-09-20T10:12:16Z</dcterms:modified>
</cp:coreProperties>
</file>