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4" r:id="rId2"/>
    <p:sldId id="455" r:id="rId3"/>
    <p:sldId id="452" r:id="rId4"/>
    <p:sldId id="453" r:id="rId5"/>
    <p:sldId id="454" r:id="rId6"/>
    <p:sldId id="443" r:id="rId7"/>
    <p:sldId id="456" r:id="rId8"/>
    <p:sldId id="450" r:id="rId9"/>
    <p:sldId id="451" r:id="rId10"/>
    <p:sldId id="447" r:id="rId11"/>
    <p:sldId id="438" r:id="rId12"/>
    <p:sldId id="448" r:id="rId13"/>
    <p:sldId id="449" r:id="rId14"/>
  </p:sldIdLst>
  <p:sldSz cx="12192000" cy="6858000"/>
  <p:notesSz cx="6797675" cy="9926638"/>
  <p:embeddedFontLst>
    <p:embeddedFont>
      <p:font typeface="Brandon Grotesque Black" panose="020B0503020203060202" pitchFamily="34" charset="77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T Sans" panose="020B0503020203020204" pitchFamily="34" charset="77"/>
      <p:regular r:id="rId27"/>
      <p:bold r:id="rId28"/>
      <p:italic r:id="rId29"/>
      <p:boldItalic r:id="rId30"/>
    </p:embeddedFont>
  </p:embeddedFont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5968"/>
    <a:srgbClr val="6E7A84"/>
    <a:srgbClr val="BDCBD3"/>
    <a:srgbClr val="90AABD"/>
    <a:srgbClr val="7A8E9E"/>
    <a:srgbClr val="7997A6"/>
    <a:srgbClr val="DFE9F5"/>
    <a:srgbClr val="C5D3E1"/>
    <a:srgbClr val="ABB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014" autoAdjust="0"/>
  </p:normalViewPr>
  <p:slideViewPr>
    <p:cSldViewPr snapToGrid="0">
      <p:cViewPr varScale="1">
        <p:scale>
          <a:sx n="107" d="100"/>
          <a:sy n="107" d="100"/>
        </p:scale>
        <p:origin x="176" y="352"/>
      </p:cViewPr>
      <p:guideLst>
        <p:guide orient="horz" pos="1865"/>
        <p:guide pos="3840"/>
        <p:guide orient="horz" pos="1525"/>
      </p:guideLst>
    </p:cSldViewPr>
  </p:slideViewPr>
  <p:outlineViewPr>
    <p:cViewPr>
      <p:scale>
        <a:sx n="33" d="100"/>
        <a:sy n="33" d="100"/>
      </p:scale>
      <p:origin x="0" y="-23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EB2BCF4-1626-4634-A855-49E02A93F6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68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Modifica gli stili del testo dello schema</a:t>
            </a:r>
          </a:p>
          <a:p>
            <a:pPr lvl="1" rtl="0"/>
            <a:r>
              <a:rPr lang="en-GB"/>
              <a:t>Secondo livello</a:t>
            </a:r>
          </a:p>
          <a:p>
            <a:pPr lvl="2" rtl="0"/>
            <a:r>
              <a:rPr lang="en-GB"/>
              <a:t>Terzo livello</a:t>
            </a:r>
          </a:p>
          <a:p>
            <a:pPr lvl="3" rtl="0"/>
            <a:r>
              <a:rPr lang="en-GB"/>
              <a:t>Quarto livello</a:t>
            </a:r>
          </a:p>
          <a:p>
            <a:pPr lvl="4" rtl="0"/>
            <a:r>
              <a:rPr lang="en-GB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539BD3-680E-40AD-9AE2-3CFB198ABE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9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69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4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2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Pensionamenti </a:t>
            </a:r>
          </a:p>
          <a:p>
            <a:r>
              <a:rPr lang="it-IT" dirty="0"/>
              <a:t>2017: 2, 2018: 2, 2019: 3, 2020: 3, 2021: 4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28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04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0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1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539BD3-680E-40AD-9AE2-3CFB198ABE5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73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m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‹#›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407402" y="1980000"/>
            <a:ext cx="11322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2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im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‹#›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6200504" y="-1"/>
            <a:ext cx="5529938" cy="638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6434219" y="293943"/>
            <a:ext cx="4904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475968"/>
              </a:solidFill>
              <a:effectLst/>
              <a:uLnTx/>
              <a:uFillTx/>
              <a:latin typeface="Brandon Grotesque Black" panose="020B0A03020203060202" pitchFamily="34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6434218" y="1634400"/>
            <a:ext cx="514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spc="-65" dirty="0">
              <a:latin typeface="PT Sans" panose="020B0503020203020204" pitchFamily="34" charset="0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9409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m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‹#›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2" y="1980000"/>
            <a:ext cx="11322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72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-GB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18/02/2020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BB1A458-5381-43C9-9686-14DA6A2FF2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89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Modifica gli stili del testo dello schema</a:t>
            </a:r>
          </a:p>
          <a:p>
            <a:pPr lvl="1" rtl="0"/>
            <a:r>
              <a:rPr lang="en-GB"/>
              <a:t>Secondo livello</a:t>
            </a:r>
          </a:p>
          <a:p>
            <a:pPr lvl="2" rtl="0"/>
            <a:r>
              <a:rPr lang="en-GB"/>
              <a:t>Terzo livello</a:t>
            </a:r>
          </a:p>
          <a:p>
            <a:pPr lvl="3" rtl="0"/>
            <a:r>
              <a:rPr lang="en-GB"/>
              <a:t>Quarto livello</a:t>
            </a:r>
          </a:p>
          <a:p>
            <a:pPr lvl="4" rtl="0"/>
            <a:r>
              <a:rPr lang="en-GB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18/02/2020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BB1A458-5381-43C9-9686-14DA6A2FF2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9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12194701" cy="6856482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554589" y="2520000"/>
            <a:ext cx="8410884" cy="1402307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POLITECNICO </a:t>
            </a:r>
            <a:b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</a:b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DI MILANO</a:t>
            </a:r>
            <a:endParaRPr lang="it-IT" sz="4500" b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D5FF483-9D46-AE42-989B-47FEA3FDCAA6}"/>
              </a:ext>
            </a:extLst>
          </p:cNvPr>
          <p:cNvSpPr txBox="1">
            <a:spLocks/>
          </p:cNvSpPr>
          <p:nvPr/>
        </p:nvSpPr>
        <p:spPr>
          <a:xfrm>
            <a:off x="706989" y="4453699"/>
            <a:ext cx="8410884" cy="709810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Le persone</a:t>
            </a:r>
            <a:endParaRPr lang="it-IT" sz="4500" b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6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47E357-A181-3743-861E-C415E45AE0EB}"/>
              </a:ext>
            </a:extLst>
          </p:cNvPr>
          <p:cNvSpPr txBox="1"/>
          <p:nvPr/>
        </p:nvSpPr>
        <p:spPr>
          <a:xfrm>
            <a:off x="433933" y="342933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DOTTORATO</a:t>
            </a:r>
            <a:r>
              <a:rPr lang="it-IT" sz="1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ella 3">
            <a:extLst>
              <a:ext uri="{FF2B5EF4-FFF2-40B4-BE49-F238E27FC236}">
                <a16:creationId xmlns:a16="http://schemas.microsoft.com/office/drawing/2014/main" id="{74E37639-D698-F24C-8D1A-AACE66AFD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73830"/>
              </p:ext>
            </p:extLst>
          </p:nvPr>
        </p:nvGraphicFramePr>
        <p:xfrm>
          <a:off x="695325" y="1867926"/>
          <a:ext cx="6662406" cy="1992863"/>
        </p:xfrm>
        <a:graphic>
          <a:graphicData uri="http://schemas.openxmlformats.org/drawingml/2006/table">
            <a:tbl>
              <a:tblPr/>
              <a:tblGrid>
                <a:gridCol w="380708">
                  <a:extLst>
                    <a:ext uri="{9D8B030D-6E8A-4147-A177-3AD203B41FA5}">
                      <a16:colId xmlns:a16="http://schemas.microsoft.com/office/drawing/2014/main" val="2319947417"/>
                    </a:ext>
                  </a:extLst>
                </a:gridCol>
                <a:gridCol w="508218">
                  <a:extLst>
                    <a:ext uri="{9D8B030D-6E8A-4147-A177-3AD203B41FA5}">
                      <a16:colId xmlns:a16="http://schemas.microsoft.com/office/drawing/2014/main" val="136980078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1241994703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4270893490"/>
                    </a:ext>
                  </a:extLst>
                </a:gridCol>
                <a:gridCol w="712382">
                  <a:extLst>
                    <a:ext uri="{9D8B030D-6E8A-4147-A177-3AD203B41FA5}">
                      <a16:colId xmlns:a16="http://schemas.microsoft.com/office/drawing/2014/main" val="1882390739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75707460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4107762804"/>
                    </a:ext>
                  </a:extLst>
                </a:gridCol>
                <a:gridCol w="814094">
                  <a:extLst>
                    <a:ext uri="{9D8B030D-6E8A-4147-A177-3AD203B41FA5}">
                      <a16:colId xmlns:a16="http://schemas.microsoft.com/office/drawing/2014/main" val="3372077574"/>
                    </a:ext>
                  </a:extLst>
                </a:gridCol>
                <a:gridCol w="642567">
                  <a:extLst>
                    <a:ext uri="{9D8B030D-6E8A-4147-A177-3AD203B41FA5}">
                      <a16:colId xmlns:a16="http://schemas.microsoft.com/office/drawing/2014/main" val="1691776769"/>
                    </a:ext>
                  </a:extLst>
                </a:gridCol>
                <a:gridCol w="680483">
                  <a:extLst>
                    <a:ext uri="{9D8B030D-6E8A-4147-A177-3AD203B41FA5}">
                      <a16:colId xmlns:a16="http://schemas.microsoft.com/office/drawing/2014/main" val="519394739"/>
                    </a:ext>
                  </a:extLst>
                </a:gridCol>
                <a:gridCol w="510364">
                  <a:extLst>
                    <a:ext uri="{9D8B030D-6E8A-4147-A177-3AD203B41FA5}">
                      <a16:colId xmlns:a16="http://schemas.microsoft.com/office/drawing/2014/main" val="33317112"/>
                    </a:ext>
                  </a:extLst>
                </a:gridCol>
              </a:tblGrid>
              <a:tr h="3022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Ciclo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Punti organico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Dipartimento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Aziende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Executive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Accordi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supporto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62421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958322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7550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15348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708433"/>
                  </a:ext>
                </a:extLst>
              </a:tr>
            </a:tbl>
          </a:graphicData>
        </a:graphic>
      </p:graphicFrame>
      <p:graphicFrame>
        <p:nvGraphicFramePr>
          <p:cNvPr id="7" name="Tabella 4">
            <a:extLst>
              <a:ext uri="{FF2B5EF4-FFF2-40B4-BE49-F238E27FC236}">
                <a16:creationId xmlns:a16="http://schemas.microsoft.com/office/drawing/2014/main" id="{5E716874-12B1-FE47-B057-14EB9C952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24236"/>
              </p:ext>
            </p:extLst>
          </p:nvPr>
        </p:nvGraphicFramePr>
        <p:xfrm>
          <a:off x="695325" y="4417787"/>
          <a:ext cx="6662408" cy="1943103"/>
        </p:xfrm>
        <a:graphic>
          <a:graphicData uri="http://schemas.openxmlformats.org/drawingml/2006/table">
            <a:tbl>
              <a:tblPr/>
              <a:tblGrid>
                <a:gridCol w="380709">
                  <a:extLst>
                    <a:ext uri="{9D8B030D-6E8A-4147-A177-3AD203B41FA5}">
                      <a16:colId xmlns:a16="http://schemas.microsoft.com/office/drawing/2014/main" val="1214885518"/>
                    </a:ext>
                  </a:extLst>
                </a:gridCol>
                <a:gridCol w="578043">
                  <a:extLst>
                    <a:ext uri="{9D8B030D-6E8A-4147-A177-3AD203B41FA5}">
                      <a16:colId xmlns:a16="http://schemas.microsoft.com/office/drawing/2014/main" val="183586280"/>
                    </a:ext>
                  </a:extLst>
                </a:gridCol>
                <a:gridCol w="473136">
                  <a:extLst>
                    <a:ext uri="{9D8B030D-6E8A-4147-A177-3AD203B41FA5}">
                      <a16:colId xmlns:a16="http://schemas.microsoft.com/office/drawing/2014/main" val="3012827064"/>
                    </a:ext>
                  </a:extLst>
                </a:gridCol>
                <a:gridCol w="566028">
                  <a:extLst>
                    <a:ext uri="{9D8B030D-6E8A-4147-A177-3AD203B41FA5}">
                      <a16:colId xmlns:a16="http://schemas.microsoft.com/office/drawing/2014/main" val="3084851478"/>
                    </a:ext>
                  </a:extLst>
                </a:gridCol>
                <a:gridCol w="691813">
                  <a:extLst>
                    <a:ext uri="{9D8B030D-6E8A-4147-A177-3AD203B41FA5}">
                      <a16:colId xmlns:a16="http://schemas.microsoft.com/office/drawing/2014/main" val="155846861"/>
                    </a:ext>
                  </a:extLst>
                </a:gridCol>
                <a:gridCol w="555546">
                  <a:extLst>
                    <a:ext uri="{9D8B030D-6E8A-4147-A177-3AD203B41FA5}">
                      <a16:colId xmlns:a16="http://schemas.microsoft.com/office/drawing/2014/main" val="1237012960"/>
                    </a:ext>
                  </a:extLst>
                </a:gridCol>
                <a:gridCol w="660366">
                  <a:extLst>
                    <a:ext uri="{9D8B030D-6E8A-4147-A177-3AD203B41FA5}">
                      <a16:colId xmlns:a16="http://schemas.microsoft.com/office/drawing/2014/main" val="1007597804"/>
                    </a:ext>
                  </a:extLst>
                </a:gridCol>
                <a:gridCol w="754705">
                  <a:extLst>
                    <a:ext uri="{9D8B030D-6E8A-4147-A177-3AD203B41FA5}">
                      <a16:colId xmlns:a16="http://schemas.microsoft.com/office/drawing/2014/main" val="3401497837"/>
                    </a:ext>
                  </a:extLst>
                </a:gridCol>
                <a:gridCol w="679599">
                  <a:extLst>
                    <a:ext uri="{9D8B030D-6E8A-4147-A177-3AD203B41FA5}">
                      <a16:colId xmlns:a16="http://schemas.microsoft.com/office/drawing/2014/main" val="1345145053"/>
                    </a:ext>
                  </a:extLst>
                </a:gridCol>
                <a:gridCol w="741381">
                  <a:extLst>
                    <a:ext uri="{9D8B030D-6E8A-4147-A177-3AD203B41FA5}">
                      <a16:colId xmlns:a16="http://schemas.microsoft.com/office/drawing/2014/main" val="1383992265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962035475"/>
                    </a:ext>
                  </a:extLst>
                </a:gridCol>
              </a:tblGrid>
              <a:tr h="3783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Ciclo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MUR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Punti organico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Dipartimento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Aziende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Executive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Accordi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supporto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9822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004379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963678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39501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3175" marR="3175" marT="3175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58171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7538483" y="4396581"/>
            <a:ext cx="4189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Da 2016 a 2020 </a:t>
            </a:r>
            <a:r>
              <a:rPr lang="it-IT" dirty="0"/>
              <a:t>incremento di 468 unità (+35,7%) </a:t>
            </a:r>
            <a:r>
              <a:rPr lang="it-IT" b="1" dirty="0">
                <a:solidFill>
                  <a:srgbClr val="FF0000"/>
                </a:solidFill>
              </a:rPr>
              <a:t>[2021 mancano gli ingressi del ciclo 37, a novembre]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Numero di dottorati x docente nonostante l’incremento  è ancora lontano dalle medie europee delle migliori università tecniche europee</a:t>
            </a:r>
            <a:endParaRPr lang="en-IT" dirty="0"/>
          </a:p>
        </p:txBody>
      </p:sp>
      <p:sp>
        <p:nvSpPr>
          <p:cNvPr id="6" name="Rettangolo 5"/>
          <p:cNvSpPr/>
          <p:nvPr/>
        </p:nvSpPr>
        <p:spPr>
          <a:xfrm>
            <a:off x="3296811" y="1498594"/>
            <a:ext cx="145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Numerosità </a:t>
            </a:r>
            <a:endParaRPr lang="en-IT" b="1" dirty="0"/>
          </a:p>
        </p:txBody>
      </p:sp>
      <p:sp>
        <p:nvSpPr>
          <p:cNvPr id="8" name="Rettangolo 7"/>
          <p:cNvSpPr/>
          <p:nvPr/>
        </p:nvSpPr>
        <p:spPr>
          <a:xfrm>
            <a:off x="3296813" y="4106600"/>
            <a:ext cx="145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Percentuale</a:t>
            </a:r>
            <a:endParaRPr lang="en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92" y="1551928"/>
            <a:ext cx="4079920" cy="25546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011118" y="1187645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71F134-53D5-0E48-9BC5-0A7712275924}"/>
              </a:ext>
            </a:extLst>
          </p:cNvPr>
          <p:cNvSpPr txBox="1"/>
          <p:nvPr/>
        </p:nvSpPr>
        <p:spPr>
          <a:xfrm>
            <a:off x="10556701" y="18815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+ 36 %</a:t>
            </a:r>
          </a:p>
        </p:txBody>
      </p:sp>
    </p:spTree>
    <p:extLst>
      <p:ext uri="{BB962C8B-B14F-4D97-AF65-F5344CB8AC3E}">
        <p14:creationId xmlns:p14="http://schemas.microsoft.com/office/powerpoint/2010/main" val="103277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79A19-54A3-FA4C-82BD-E11663C41601}"/>
              </a:ext>
            </a:extLst>
          </p:cNvPr>
          <p:cNvSpPr txBox="1"/>
          <p:nvPr/>
        </p:nvSpPr>
        <p:spPr>
          <a:xfrm>
            <a:off x="261257" y="17742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Assegnisti</a:t>
            </a:r>
            <a:endParaRPr lang="en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6" y="1381042"/>
            <a:ext cx="6968241" cy="387124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899990" y="1992408"/>
            <a:ext cx="4189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Da 2016 a settembre 2021 </a:t>
            </a:r>
            <a:r>
              <a:rPr lang="it-IT" dirty="0"/>
              <a:t>forte  incremento di 214 </a:t>
            </a:r>
            <a:r>
              <a:rPr lang="it-IT"/>
              <a:t>unità grazie </a:t>
            </a:r>
            <a:r>
              <a:rPr lang="it-IT" dirty="0"/>
              <a:t>alle politiche implementate dai dipartimenti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12636" y="1011710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7D5F23-13F3-C940-84E1-6965D65036CA}"/>
              </a:ext>
            </a:extLst>
          </p:cNvPr>
          <p:cNvSpPr txBox="1"/>
          <p:nvPr/>
        </p:nvSpPr>
        <p:spPr>
          <a:xfrm>
            <a:off x="10556701" y="18815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+ 32 %</a:t>
            </a:r>
          </a:p>
        </p:txBody>
      </p:sp>
    </p:spTree>
    <p:extLst>
      <p:ext uri="{BB962C8B-B14F-4D97-AF65-F5344CB8AC3E}">
        <p14:creationId xmlns:p14="http://schemas.microsoft.com/office/powerpoint/2010/main" val="283275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DCB33-145B-884A-B42B-C9239FA633C1}"/>
              </a:ext>
            </a:extLst>
          </p:cNvPr>
          <p:cNvSpPr txBox="1"/>
          <p:nvPr/>
        </p:nvSpPr>
        <p:spPr>
          <a:xfrm>
            <a:off x="261257" y="177424"/>
            <a:ext cx="616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CREDENZIALI SCIENTIFICHE/ANNO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3" y="1036319"/>
            <a:ext cx="9796452" cy="52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4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33E23-23E8-1049-A2EC-C7071023B519}"/>
              </a:ext>
            </a:extLst>
          </p:cNvPr>
          <p:cNvSpPr txBox="1"/>
          <p:nvPr/>
        </p:nvSpPr>
        <p:spPr>
          <a:xfrm>
            <a:off x="261257" y="177424"/>
            <a:ext cx="616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CREDENZIALI SCIENTIFICHE/ANNO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026795"/>
            <a:ext cx="9430173" cy="51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9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8" y="257176"/>
            <a:ext cx="1057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RISULTATI DEL RECLUTAMENTO 2017-sett2021: quadro complessivo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77898" y="1177919"/>
            <a:ext cx="6627624" cy="4993231"/>
            <a:chOff x="5564376" y="1060334"/>
            <a:chExt cx="6627624" cy="499323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376" y="1060334"/>
              <a:ext cx="6627624" cy="421018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/>
            <a:srcRect t="-1335" b="1335"/>
            <a:stretch/>
          </p:blipFill>
          <p:spPr>
            <a:xfrm>
              <a:off x="7400742" y="1577136"/>
              <a:ext cx="1141951" cy="4107097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7228322" y="5684233"/>
              <a:ext cx="84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2016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2350" y="1675236"/>
              <a:ext cx="941063" cy="4032667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9491946" y="5684233"/>
              <a:ext cx="846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2021</a:t>
              </a: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6"/>
            <a:srcRect r="10588"/>
            <a:stretch/>
          </p:blipFill>
          <p:spPr>
            <a:xfrm>
              <a:off x="6688745" y="1981208"/>
              <a:ext cx="808972" cy="370302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7"/>
            <a:srcRect r="19782"/>
            <a:stretch/>
          </p:blipFill>
          <p:spPr>
            <a:xfrm>
              <a:off x="8912781" y="1675236"/>
              <a:ext cx="829569" cy="4026773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046" y="1581201"/>
            <a:ext cx="6003827" cy="418666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44791" y="889197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</p:spTree>
    <p:extLst>
      <p:ext uri="{BB962C8B-B14F-4D97-AF65-F5344CB8AC3E}">
        <p14:creationId xmlns:p14="http://schemas.microsoft.com/office/powerpoint/2010/main" val="403089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277898" y="913303"/>
            <a:ext cx="11745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RTDA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50 posizioni assegnate, misura implementata Luglio 2021, ad oggi banditi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43 posizioni assegnate da PNRR D.M. 1062 del 2021, entrata Gennaio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100 posizioni assegnate, misura implementata Maggio 2019, </a:t>
            </a:r>
            <a:r>
              <a:rPr lang="it-IT" sz="2000" b="1" dirty="0"/>
              <a:t>ad oggi entrati 93</a:t>
            </a:r>
            <a:endParaRPr lang="it-IT" sz="2000" dirty="0"/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8" y="257176"/>
            <a:ext cx="916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Le misure implementate per gli RTDA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9654364" y="2544519"/>
            <a:ext cx="2285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 2016 a </a:t>
            </a:r>
            <a:r>
              <a:rPr lang="it-IT" sz="2000" b="1" dirty="0" err="1"/>
              <a:t>sett</a:t>
            </a:r>
            <a:r>
              <a:rPr lang="it-IT" sz="2000" b="1" dirty="0"/>
              <a:t> 21: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 +51 ingressi dall’esterno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+183 progressioni di carriera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 netto con le uscite, incremento di </a:t>
            </a:r>
            <a:r>
              <a:rPr lang="it-IT" sz="2000" b="1" dirty="0"/>
              <a:t>+61 persone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2677426"/>
            <a:ext cx="9172056" cy="36773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54851" y="2303890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9F603D-F1C8-DC4F-83CB-87DF596CF359}"/>
              </a:ext>
            </a:extLst>
          </p:cNvPr>
          <p:cNvSpPr txBox="1"/>
          <p:nvPr/>
        </p:nvSpPr>
        <p:spPr>
          <a:xfrm>
            <a:off x="8973674" y="288508"/>
            <a:ext cx="3050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Crescita del 57 %</a:t>
            </a:r>
          </a:p>
        </p:txBody>
      </p:sp>
    </p:spTree>
    <p:extLst>
      <p:ext uri="{BB962C8B-B14F-4D97-AF65-F5344CB8AC3E}">
        <p14:creationId xmlns:p14="http://schemas.microsoft.com/office/powerpoint/2010/main" val="358454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277898" y="944319"/>
            <a:ext cx="1174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RTDB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148 posizioni assegnate dai due piani straordinari 2020 (45+103), 93 già banditi di cui </a:t>
            </a:r>
            <a:r>
              <a:rPr lang="it-IT" sz="2000" b="1" dirty="0"/>
              <a:t>45 già in servizio, 25 entro fine 2021 e 78 nel 2022.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42 posizioni assegnate da piano straordinario 2019, </a:t>
            </a:r>
            <a:r>
              <a:rPr lang="it-IT" sz="2000" b="1" dirty="0"/>
              <a:t>tutti attualmente in servizio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35 posizioni assegnate da piano straordinario 2018, </a:t>
            </a:r>
            <a:r>
              <a:rPr lang="it-IT" sz="2000" b="1" dirty="0"/>
              <a:t>tutti attualmente in servizio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23 posizioni assegnate da piano straordinario 2016, </a:t>
            </a:r>
            <a:r>
              <a:rPr lang="it-IT" sz="2000" b="1" dirty="0"/>
              <a:t>tutti attualmente in servizio</a:t>
            </a: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8" y="257176"/>
            <a:ext cx="916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Le misure implementate per gli RTDB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8" y="3310054"/>
            <a:ext cx="9578483" cy="300135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9856381" y="2833535"/>
            <a:ext cx="2167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 2016 a </a:t>
            </a:r>
            <a:r>
              <a:rPr lang="it-IT" sz="2000" b="1" dirty="0" err="1"/>
              <a:t>sett</a:t>
            </a:r>
            <a:r>
              <a:rPr lang="it-IT" sz="2000" b="1" dirty="0"/>
              <a:t> 21: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 +15 ingressi dall’esterno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+119 progressioni di carriera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 netto con le uscite, incremento di </a:t>
            </a:r>
            <a:r>
              <a:rPr lang="it-IT" sz="2000" b="1" dirty="0"/>
              <a:t>+69 persone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9045" y="2940722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C03320-8960-D64C-A629-2FBD186433E7}"/>
              </a:ext>
            </a:extLst>
          </p:cNvPr>
          <p:cNvSpPr txBox="1"/>
          <p:nvPr/>
        </p:nvSpPr>
        <p:spPr>
          <a:xfrm>
            <a:off x="8880700" y="158754"/>
            <a:ext cx="3143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Crescita del 98 %</a:t>
            </a:r>
          </a:p>
        </p:txBody>
      </p:sp>
    </p:spTree>
    <p:extLst>
      <p:ext uri="{BB962C8B-B14F-4D97-AF65-F5344CB8AC3E}">
        <p14:creationId xmlns:p14="http://schemas.microsoft.com/office/powerpoint/2010/main" val="297854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277898" y="5385974"/>
            <a:ext cx="11745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POLITICHE FUTURE DI STABILIZZAZIONE RTIND: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17 posizioni assegnate da piano straordinario 2021, da bandire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16 posizioni assegnate da piano straordinario 2020, 9 banditi, entrata Gennaio 2022</a:t>
            </a: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8" y="257176"/>
            <a:ext cx="916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Le misure implementate per i ricercatori universitari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81" y="2154309"/>
            <a:ext cx="7372322" cy="300656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277898" y="975104"/>
            <a:ext cx="11579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 2016 a settembre 2021</a:t>
            </a:r>
            <a:r>
              <a:rPr lang="it-IT" sz="2000" dirty="0"/>
              <a:t>, 156 uscite di ruolo (-57%) di cui </a:t>
            </a:r>
            <a:r>
              <a:rPr lang="it-IT" sz="2000" b="1" dirty="0"/>
              <a:t>140 sono diventati associati </a:t>
            </a:r>
            <a:r>
              <a:rPr lang="it-IT" sz="2000" dirty="0"/>
              <a:t>grazie ai piani straordinari e alle politica interne di stabilizzazione (49 </a:t>
            </a:r>
            <a:r>
              <a:rPr lang="it-IT" sz="2000" dirty="0" err="1"/>
              <a:t>pos</a:t>
            </a:r>
            <a:r>
              <a:rPr lang="it-IT" sz="2000" dirty="0"/>
              <a:t> distribuiti nel 2017 vincolati per 2/3 per upgrade RTDIND/associato o RTDB)</a:t>
            </a:r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45145" y="1784977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3E8306-5C8D-4244-B565-89D8F0E7E13D}"/>
              </a:ext>
            </a:extLst>
          </p:cNvPr>
          <p:cNvSpPr txBox="1"/>
          <p:nvPr/>
        </p:nvSpPr>
        <p:spPr>
          <a:xfrm>
            <a:off x="8285729" y="159573"/>
            <a:ext cx="3738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Progressione per il 69 %</a:t>
            </a:r>
          </a:p>
        </p:txBody>
      </p:sp>
    </p:spTree>
    <p:extLst>
      <p:ext uri="{BB962C8B-B14F-4D97-AF65-F5344CB8AC3E}">
        <p14:creationId xmlns:p14="http://schemas.microsoft.com/office/powerpoint/2010/main" val="222784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392643" y="4919007"/>
            <a:ext cx="11292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Dal 2016 a settembre 2021: </a:t>
            </a:r>
            <a:r>
              <a:rPr lang="it-IT" sz="2000" dirty="0"/>
              <a:t>+46 ingressi dall’esterno (19 internazionali), +244 progressioni di cui 141 stabilizzazioni RTIND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 netto con le uscite, incremento di </a:t>
            </a:r>
            <a:r>
              <a:rPr lang="it-IT" sz="2000" b="1" dirty="0"/>
              <a:t>+93 persone</a:t>
            </a: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9" y="257176"/>
            <a:ext cx="10896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RISULTATI DEL RECLUTAMENTO 2017-sett2021: Professori Associati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0" y="1258529"/>
            <a:ext cx="10977336" cy="34942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4791" y="889197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75AA88-3CDE-4146-AC47-76136A3ABCD3}"/>
              </a:ext>
            </a:extLst>
          </p:cNvPr>
          <p:cNvSpPr txBox="1"/>
          <p:nvPr/>
        </p:nvSpPr>
        <p:spPr>
          <a:xfrm>
            <a:off x="10556701" y="585957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+ 17 %</a:t>
            </a:r>
          </a:p>
        </p:txBody>
      </p:sp>
    </p:spTree>
    <p:extLst>
      <p:ext uri="{BB962C8B-B14F-4D97-AF65-F5344CB8AC3E}">
        <p14:creationId xmlns:p14="http://schemas.microsoft.com/office/powerpoint/2010/main" val="415171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392643" y="5253304"/>
            <a:ext cx="1129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Dal 2016 a settembre 2021: </a:t>
            </a:r>
            <a:r>
              <a:rPr lang="it-IT" sz="2000" dirty="0"/>
              <a:t>+4 ingressi dall’esterno, +147 progressioni di carriera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 netto con le uscite, incremento di </a:t>
            </a:r>
            <a:r>
              <a:rPr lang="it-IT" sz="2000" b="1" dirty="0"/>
              <a:t>+84 persone</a:t>
            </a:r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9" y="257176"/>
            <a:ext cx="10896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RISULTATI DEL RECLUTAMENTO 2017-sett2021: Professori Ordinari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69" y="1324519"/>
            <a:ext cx="8348668" cy="39287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4791" y="889197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4A51AA-C6E6-DF42-ADA2-B8D5F8EEE220}"/>
              </a:ext>
            </a:extLst>
          </p:cNvPr>
          <p:cNvSpPr txBox="1"/>
          <p:nvPr/>
        </p:nvSpPr>
        <p:spPr>
          <a:xfrm>
            <a:off x="10501131" y="81225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+ 24 %</a:t>
            </a:r>
          </a:p>
        </p:txBody>
      </p:sp>
    </p:spTree>
    <p:extLst>
      <p:ext uri="{BB962C8B-B14F-4D97-AF65-F5344CB8AC3E}">
        <p14:creationId xmlns:p14="http://schemas.microsoft.com/office/powerpoint/2010/main" val="357312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8" y="257176"/>
            <a:ext cx="11245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Le misure implementate per il personale docente: visione d’insieme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98" y="1622201"/>
            <a:ext cx="9578888" cy="299411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23445" y="1261551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945E99-6F0F-294A-AADA-BC0FA08C845A}"/>
              </a:ext>
            </a:extLst>
          </p:cNvPr>
          <p:cNvSpPr txBox="1"/>
          <p:nvPr/>
        </p:nvSpPr>
        <p:spPr>
          <a:xfrm>
            <a:off x="10556701" y="18815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+ 11 %</a:t>
            </a:r>
          </a:p>
        </p:txBody>
      </p:sp>
    </p:spTree>
    <p:extLst>
      <p:ext uri="{BB962C8B-B14F-4D97-AF65-F5344CB8AC3E}">
        <p14:creationId xmlns:p14="http://schemas.microsoft.com/office/powerpoint/2010/main" val="427757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277899" y="1081521"/>
            <a:ext cx="11745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PERSONALE TECNICO-AMMINISTRATIVO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5 punti organico aggiuntivi PTA, assegnazione 2020, in programmazione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9 punti organico aggiuntivi PTA tecnici laboratorio, assegnazione 2017-2019, entrate 30 persone</a:t>
            </a:r>
          </a:p>
          <a:p>
            <a:endParaRPr lang="it-IT" sz="2000" dirty="0"/>
          </a:p>
        </p:txBody>
      </p:sp>
      <p:sp>
        <p:nvSpPr>
          <p:cNvPr id="4" name="Rettangolo 1">
            <a:extLst>
              <a:ext uri="{FF2B5EF4-FFF2-40B4-BE49-F238E27FC236}">
                <a16:creationId xmlns:a16="http://schemas.microsoft.com/office/drawing/2014/main" id="{17B4FA7F-5DE8-8640-8E99-9C1C4AAF4E77}"/>
              </a:ext>
            </a:extLst>
          </p:cNvPr>
          <p:cNvSpPr/>
          <p:nvPr/>
        </p:nvSpPr>
        <p:spPr>
          <a:xfrm>
            <a:off x="277899" y="257176"/>
            <a:ext cx="7512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Le misure implementate per il personale TA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78" y="2591585"/>
            <a:ext cx="8176436" cy="372384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AC53B940-022C-4C43-8352-916F8739FE9E}"/>
              </a:ext>
            </a:extLst>
          </p:cNvPr>
          <p:cNvSpPr txBox="1"/>
          <p:nvPr/>
        </p:nvSpPr>
        <p:spPr>
          <a:xfrm>
            <a:off x="9108506" y="3676873"/>
            <a:ext cx="2568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 2016 a settembre 2021:</a:t>
            </a:r>
          </a:p>
          <a:p>
            <a:r>
              <a:rPr lang="it-IT" sz="2000" dirty="0"/>
              <a:t> al netto delle uscite, +46 persone</a:t>
            </a:r>
          </a:p>
          <a:p>
            <a:r>
              <a:rPr lang="it-IT" sz="2000" dirty="0"/>
              <a:t>Incremento del 3,8%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19114" y="2232246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Fotografia al 31/12 (2021: 30/09)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6DD5AB-2A5C-9A4F-A3E4-82EEB9C40A0D}"/>
              </a:ext>
            </a:extLst>
          </p:cNvPr>
          <p:cNvSpPr txBox="1"/>
          <p:nvPr/>
        </p:nvSpPr>
        <p:spPr>
          <a:xfrm>
            <a:off x="10556701" y="188153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+ 4 %</a:t>
            </a:r>
          </a:p>
        </p:txBody>
      </p:sp>
    </p:spTree>
    <p:extLst>
      <p:ext uri="{BB962C8B-B14F-4D97-AF65-F5344CB8AC3E}">
        <p14:creationId xmlns:p14="http://schemas.microsoft.com/office/powerpoint/2010/main" val="4179368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AFA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AFA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AFA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19881</TotalTime>
  <Words>739</Words>
  <Application>Microsoft Macintosh PowerPoint</Application>
  <PresentationFormat>Widescreen</PresentationFormat>
  <Paragraphs>191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Brandon Grotesque Black</vt:lpstr>
      <vt:lpstr>Calibri Light</vt:lpstr>
      <vt:lpstr>PT Sans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</dc:title>
  <dc:creator>Mascia Sgarlata</dc:creator>
  <cp:lastModifiedBy>Donatella Sciuto</cp:lastModifiedBy>
  <cp:revision>638</cp:revision>
  <cp:lastPrinted>2019-08-19T12:16:01Z</cp:lastPrinted>
  <dcterms:created xsi:type="dcterms:W3CDTF">2017-07-03T16:06:51Z</dcterms:created>
  <dcterms:modified xsi:type="dcterms:W3CDTF">2021-11-23T08:29:21Z</dcterms:modified>
</cp:coreProperties>
</file>