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7" r:id="rId2"/>
    <p:sldId id="298" r:id="rId3"/>
    <p:sldId id="299" r:id="rId4"/>
    <p:sldId id="257" r:id="rId5"/>
    <p:sldId id="293" r:id="rId6"/>
    <p:sldId id="285" r:id="rId7"/>
    <p:sldId id="279" r:id="rId8"/>
    <p:sldId id="280" r:id="rId9"/>
    <p:sldId id="272" r:id="rId10"/>
    <p:sldId id="273" r:id="rId11"/>
    <p:sldId id="268" r:id="rId12"/>
    <p:sldId id="271" r:id="rId13"/>
    <p:sldId id="275" r:id="rId14"/>
    <p:sldId id="276" r:id="rId15"/>
    <p:sldId id="277" r:id="rId16"/>
    <p:sldId id="303" r:id="rId17"/>
    <p:sldId id="304" r:id="rId18"/>
    <p:sldId id="269" r:id="rId19"/>
    <p:sldId id="289" r:id="rId20"/>
    <p:sldId id="286" r:id="rId21"/>
    <p:sldId id="270" r:id="rId22"/>
    <p:sldId id="284" r:id="rId23"/>
    <p:sldId id="290" r:id="rId24"/>
    <p:sldId id="292" r:id="rId25"/>
    <p:sldId id="288" r:id="rId26"/>
    <p:sldId id="302" r:id="rId27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 Calgaro" initials="MC" lastIdx="1" clrIdx="0">
    <p:extLst>
      <p:ext uri="{19B8F6BF-5375-455C-9EA6-DF929625EA0E}">
        <p15:presenceInfo xmlns:p15="http://schemas.microsoft.com/office/powerpoint/2012/main" userId="S-1-5-21-697359679-39553803-2418864162-306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94637" autoAdjust="0"/>
  </p:normalViewPr>
  <p:slideViewPr>
    <p:cSldViewPr snapToGrid="0" snapToObjects="1">
      <p:cViewPr varScale="1">
        <p:scale>
          <a:sx n="109" d="100"/>
          <a:sy n="109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2F4BEE7-0AA4-4348-99DC-9E677F8DB5F1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45B9C20-F6F0-4B73-AE7B-CAFB1A9545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648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AEE5E60-9AFB-459D-B59E-8E409C55B641}" type="datetimeFigureOut">
              <a:rPr lang="it-IT" smtClean="0"/>
              <a:t>14/05/2018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B10ED09-66D5-4915-9C70-00EA324FE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64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30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72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90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763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844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2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909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77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795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480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55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057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50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012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959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688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218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768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6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06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5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6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83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77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36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ED09-66D5-4915-9C70-00EA324FE62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40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43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ttangolo 12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0" y="6347389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0"/>
            <a:ext cx="9144793" cy="6096528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641534" y="4149725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Titolo presentazione</a:t>
            </a:r>
            <a:br>
              <a:rPr lang="it-IT" sz="2800" dirty="0" smtClean="0"/>
            </a:br>
            <a:r>
              <a:rPr lang="it-IT" sz="2800" dirty="0" smtClean="0"/>
              <a:t>sottotitolo</a:t>
            </a: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641534" y="5118100"/>
            <a:ext cx="7772400" cy="13335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Milano, XX mese 20XX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028" name="Picture 4" descr="Y:\IMMAGINE _COORDINATA_2014\LOGO_UFFICIALE\01_Polimi_centrato\eps\01_Polimi_centrato_COL_negati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996654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2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itolo 1"/>
          <p:cNvSpPr txBox="1">
            <a:spLocks/>
          </p:cNvSpPr>
          <p:nvPr/>
        </p:nvSpPr>
        <p:spPr>
          <a:xfrm>
            <a:off x="641533" y="4149725"/>
            <a:ext cx="7911577" cy="2301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dirty="0" smtClean="0"/>
          </a:p>
          <a:p>
            <a:pPr algn="ctr"/>
            <a:r>
              <a:rPr lang="it-IT" dirty="0" smtClean="0"/>
              <a:t>Servizi offerti per le attività di Comunicazione </a:t>
            </a:r>
            <a:r>
              <a:rPr lang="it-IT" dirty="0"/>
              <a:t>d</a:t>
            </a:r>
            <a:r>
              <a:rPr lang="it-IT" dirty="0" smtClean="0"/>
              <a:t>ei progetti </a:t>
            </a:r>
            <a:r>
              <a:rPr lang="it-IT" dirty="0" err="1" smtClean="0"/>
              <a:t>Horizon</a:t>
            </a:r>
            <a:r>
              <a:rPr lang="it-IT" dirty="0" smtClean="0"/>
              <a:t> 2020</a:t>
            </a:r>
            <a:endParaRPr lang="it-IT" dirty="0"/>
          </a:p>
        </p:txBody>
      </p:sp>
      <p:sp>
        <p:nvSpPr>
          <p:cNvPr id="133" name="Sottotitolo 2"/>
          <p:cNvSpPr txBox="1">
            <a:spLocks/>
          </p:cNvSpPr>
          <p:nvPr/>
        </p:nvSpPr>
        <p:spPr>
          <a:xfrm>
            <a:off x="641534" y="5118100"/>
            <a:ext cx="7772400" cy="13335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6"/>
            <a:ext cx="6755959" cy="840400"/>
          </a:xfrm>
        </p:spPr>
        <p:txBody>
          <a:bodyPr>
            <a:normAutofit/>
          </a:bodyPr>
          <a:lstStyle/>
          <a:p>
            <a:r>
              <a:rPr lang="it-IT" dirty="0"/>
              <a:t>8</a:t>
            </a:r>
            <a:r>
              <a:rPr lang="it-IT" dirty="0" smtClean="0"/>
              <a:t>. facebook.com/</a:t>
            </a:r>
            <a:r>
              <a:rPr lang="it-IT" dirty="0" err="1" smtClean="0"/>
              <a:t>polimi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7571" y="1490141"/>
            <a:ext cx="843131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Cosa si offre: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Promozione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tramite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post; condivisione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testi in doppia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lingua, foto 	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video; opportunità di effettuare dirette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online: fino a 5 post per 	progetto in occasione di partenza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progetto, chiusura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progetto, prove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test, risultati ottenuti, eventuali uscite su stampa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giorni dalla richiesta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sz="2200" dirty="0" smtClean="0"/>
          </a:p>
          <a:p>
            <a:pPr>
              <a:spcBef>
                <a:spcPct val="0"/>
              </a:spcBef>
            </a:pPr>
            <a:endParaRPr lang="it-IT" sz="2200" b="1" dirty="0" smtClean="0"/>
          </a:p>
          <a:p>
            <a:pPr>
              <a:spcBef>
                <a:spcPct val="0"/>
              </a:spcBef>
            </a:pPr>
            <a:endParaRPr lang="it-IT" sz="22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75801"/>
            <a:ext cx="285750" cy="2095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675801"/>
            <a:ext cx="279400" cy="203200"/>
          </a:xfrm>
          <a:prstGeom prst="rect">
            <a:avLst/>
          </a:prstGeom>
        </p:spPr>
      </p:pic>
      <p:pic>
        <p:nvPicPr>
          <p:cNvPr id="15" name="Segnaposto contenut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58" y="59320"/>
            <a:ext cx="467446" cy="467446"/>
          </a:xfrm>
        </p:spPr>
      </p:pic>
    </p:spTree>
    <p:extLst>
      <p:ext uri="{BB962C8B-B14F-4D97-AF65-F5344CB8AC3E}">
        <p14:creationId xmlns:p14="http://schemas.microsoft.com/office/powerpoint/2010/main" val="15705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6"/>
            <a:ext cx="7443857" cy="840400"/>
          </a:xfrm>
        </p:spPr>
        <p:txBody>
          <a:bodyPr>
            <a:normAutofit/>
          </a:bodyPr>
          <a:lstStyle/>
          <a:p>
            <a:r>
              <a:rPr lang="it-IT" dirty="0"/>
              <a:t>9</a:t>
            </a:r>
            <a:r>
              <a:rPr lang="it-IT" dirty="0" smtClean="0"/>
              <a:t>. twitter.com/</a:t>
            </a:r>
            <a:r>
              <a:rPr lang="it-IT" dirty="0" err="1" smtClean="0"/>
              <a:t>polimi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Picture 3" descr="twitter_newbird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50" y="63280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03801" y="1520899"/>
            <a:ext cx="849956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spcBef>
                <a:spcPct val="0"/>
              </a:spcBef>
            </a:pPr>
            <a:r>
              <a:rPr lang="it-IT" alt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canale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comunicazione veloce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diretto per far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conoscere le attività dell’Ateneo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pubblico ampio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vario.</a:t>
            </a:r>
          </a:p>
          <a:p>
            <a:pPr marL="539750">
              <a:spcBef>
                <a:spcPct val="0"/>
              </a:spcBef>
            </a:pP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febbraio 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>
              <a:spcBef>
                <a:spcPct val="0"/>
              </a:spcBef>
            </a:pPr>
            <a:endParaRPr lang="it-IT" alt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Follower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28.000 (aprile 2018)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Nel 2017: 600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oltre 1.600.000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visualizzazioni</a:t>
            </a:r>
          </a:p>
          <a:p>
            <a:endParaRPr lang="it-IT" sz="2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97599"/>
            <a:ext cx="285750" cy="2095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6" y="703949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6"/>
            <a:ext cx="7175409" cy="840400"/>
          </a:xfrm>
        </p:spPr>
        <p:txBody>
          <a:bodyPr>
            <a:normAutofit/>
          </a:bodyPr>
          <a:lstStyle/>
          <a:p>
            <a:r>
              <a:rPr lang="it-IT" dirty="0" smtClean="0"/>
              <a:t>10. twitter.com/</a:t>
            </a:r>
            <a:r>
              <a:rPr lang="it-IT" dirty="0" err="1" smtClean="0"/>
              <a:t>polimi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7975" y="1594744"/>
            <a:ext cx="78358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Promozione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tramite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condivisione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testi, foto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già realizzati: fino a 10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progetto.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particolare segnalazione di partenza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progetto, chiusura 	del progetto, prove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test, risultati ottenuti, eventuali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uscite su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stampa.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_Tempi: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3 giorni dalla richiesta</a:t>
            </a:r>
          </a:p>
          <a:p>
            <a:pPr>
              <a:spcBef>
                <a:spcPct val="0"/>
              </a:spcBef>
            </a:pPr>
            <a:r>
              <a:rPr lang="it-IT" sz="2200" dirty="0" smtClean="0"/>
              <a:t> </a:t>
            </a:r>
            <a:endParaRPr lang="it-IT" sz="2200" dirty="0"/>
          </a:p>
        </p:txBody>
      </p:sp>
      <p:pic>
        <p:nvPicPr>
          <p:cNvPr id="6" name="Picture 3" descr="twitter_newbird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50" y="91440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97599"/>
            <a:ext cx="285750" cy="2095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6" y="703949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6"/>
            <a:ext cx="7385134" cy="8404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11. instagram.com/</a:t>
            </a:r>
            <a:r>
              <a:rPr lang="it-IT" sz="2400" dirty="0" err="1" smtClean="0"/>
              <a:t>polimi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14435" y="1552409"/>
            <a:ext cx="843131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anale</a:t>
            </a:r>
            <a:r>
              <a:rPr lang="en-US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l’obiettivo</a:t>
            </a:r>
            <a:r>
              <a:rPr lang="en-US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raggiungere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fidelizzare un pubblico giovane con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modalità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coinvolgente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immediata della condivisione di immagini e video.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marzo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marL="447675">
              <a:spcBef>
                <a:spcPct val="0"/>
              </a:spcBef>
            </a:pPr>
            <a:r>
              <a:rPr lang="en-US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22.300 follower</a:t>
            </a:r>
            <a:r>
              <a:rPr lang="en-US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aprile</a:t>
            </a:r>
            <a:r>
              <a:rPr lang="en-US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Cosa si offre: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7675" indent="-447675"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Fino 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3 uscite per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progetto:	partenza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progetto, chiusura del progetto, prove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test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risultati ottenuti</a:t>
            </a:r>
          </a:p>
          <a:p>
            <a:pPr>
              <a:spcBef>
                <a:spcPct val="0"/>
              </a:spcBef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Bef>
                <a:spcPct val="0"/>
              </a:spcBef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_Tempi: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giorni dalla richiesta</a:t>
            </a:r>
          </a:p>
          <a:p>
            <a:pPr>
              <a:spcBef>
                <a:spcPct val="0"/>
              </a:spcBef>
            </a:pPr>
            <a:endParaRPr lang="it-IT" sz="2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50" y="156334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97599"/>
            <a:ext cx="285750" cy="2095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6" y="703949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0" y="139166"/>
            <a:ext cx="7252429" cy="8404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12. youtube.com/</a:t>
            </a:r>
            <a:r>
              <a:rPr lang="it-IT" sz="2400" dirty="0" err="1" smtClean="0"/>
              <a:t>polimi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307571" y="1590145"/>
            <a:ext cx="843131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anale creato con l’o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biettivo di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raggiungere un ampio e variegato pubblico mettendo in evidenza le competenze e le attività dell’Ateneo.</a:t>
            </a:r>
            <a:b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Online da settembre 2009.</a:t>
            </a:r>
          </a:p>
          <a:p>
            <a:pPr>
              <a:spcBef>
                <a:spcPct val="0"/>
              </a:spcBef>
            </a:pPr>
            <a:endParaRPr lang="it-IT" alt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2200" dirty="0"/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2.453.228</a:t>
            </a:r>
            <a:r>
              <a:rPr lang="it-IT" sz="2000" dirty="0"/>
              <a:t>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visualizzazioni (a aprile 2018)</a:t>
            </a:r>
          </a:p>
          <a:p>
            <a:pPr>
              <a:spcBef>
                <a:spcPct val="0"/>
              </a:spcBef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12.841 iscritti (a aprile 2018)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2017: 519.344 visualizzazioni</a:t>
            </a:r>
          </a:p>
          <a:p>
            <a:pPr>
              <a:spcBef>
                <a:spcPct val="0"/>
              </a:spcBef>
            </a:pPr>
            <a:endParaRPr lang="it-IT" sz="2200" dirty="0" smtClean="0"/>
          </a:p>
        </p:txBody>
      </p:sp>
      <p:pic>
        <p:nvPicPr>
          <p:cNvPr id="5" name="Picture 4" descr="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98" y="180000"/>
            <a:ext cx="89848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97599"/>
            <a:ext cx="285750" cy="2095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6" y="703949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6"/>
            <a:ext cx="7116686" cy="8404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13. youtube.com/</a:t>
            </a:r>
            <a:r>
              <a:rPr lang="it-IT" sz="2400" dirty="0" err="1" smtClean="0"/>
              <a:t>polimi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7571" y="1581001"/>
            <a:ext cx="84313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tramite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video;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si consiglia la realizzazione di un video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breve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(circa 3 minuti)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contenuto divulgativo, accessibile anche ai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non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addetti ai lavori.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Il canale può pubblicare 1 video per ciascun progetto, la cui 	produzione è a 	carico del Dipartimento o del richiedente. </a:t>
            </a:r>
          </a:p>
          <a:p>
            <a:pPr marL="447675" indent="-447675"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Contenuti possibili: inizio progetto, video conclusivo sul progetto, risultati ottenuti (in italiano o inglese).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_Tempi: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3 giorni dalla richiesta</a:t>
            </a:r>
          </a:p>
        </p:txBody>
      </p:sp>
      <p:pic>
        <p:nvPicPr>
          <p:cNvPr id="9" name="Picture 4" descr="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180000"/>
            <a:ext cx="89848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97599"/>
            <a:ext cx="285750" cy="2095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6" y="703949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40393" y="139166"/>
            <a:ext cx="8581043" cy="8404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14. </a:t>
            </a:r>
            <a:r>
              <a:rPr lang="it-IT" sz="2400" dirty="0"/>
              <a:t>www.linkedin.com/school/165509/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09073" y="1648923"/>
            <a:ext cx="778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spcBef>
                <a:spcPct val="0"/>
              </a:spcBef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anale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creato con l’o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biettivo di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raggiungere un 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pubblico professionale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mettendo in evidenza le competenze e le attività dell’Ateneo.</a:t>
            </a:r>
            <a:b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Pagina gestita da marzo 2017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9750" indent="-539750">
              <a:spcBef>
                <a:spcPct val="0"/>
              </a:spcBef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205.026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(a aprile 2018)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2017: 750.000</a:t>
            </a:r>
            <a:r>
              <a:rPr lang="it-IT" sz="2000" b="1" dirty="0"/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visualizzazioni in media al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isultati immagini per logo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r="31250"/>
          <a:stretch/>
        </p:blipFill>
        <p:spPr bwMode="auto">
          <a:xfrm>
            <a:off x="8063317" y="139166"/>
            <a:ext cx="537135" cy="5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32" y="769791"/>
            <a:ext cx="285750" cy="2095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98" y="776141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/>
        </p:nvSpPr>
        <p:spPr>
          <a:xfrm>
            <a:off x="236381" y="123120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2400" dirty="0" smtClean="0"/>
              <a:t>15. www.linkedin.com/school/165509/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13501" y="1600199"/>
            <a:ext cx="82529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_Cosa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offre: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romozione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tramite post; condivisione di testi in doppia lingua, foto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video;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post per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occasione di partenza del progetto, chiusura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progetto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prove e test, risultati ottenuti, eventuali uscite su stampa</a:t>
            </a:r>
          </a:p>
          <a:p>
            <a:pPr>
              <a:spcBef>
                <a:spcPct val="0"/>
              </a:spcBef>
            </a:pP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3 giorni dalla richiesta</a:t>
            </a:r>
          </a:p>
          <a:p>
            <a:pPr>
              <a:spcBef>
                <a:spcPct val="0"/>
              </a:spcBef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isultati immagini per logo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r="31250"/>
          <a:stretch/>
        </p:blipFill>
        <p:spPr bwMode="auto">
          <a:xfrm>
            <a:off x="8063317" y="139166"/>
            <a:ext cx="537135" cy="5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64" y="757759"/>
            <a:ext cx="285750" cy="2095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0" y="764109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16. NEWSLETTER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074" y="1597000"/>
            <a:ext cx="8323726" cy="4525963"/>
          </a:xfrm>
        </p:spPr>
        <p:txBody>
          <a:bodyPr>
            <a:normAutofit/>
          </a:bodyPr>
          <a:lstStyle/>
          <a:p>
            <a:pPr marL="539750" indent="-539750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newsletter mensile rivolta alle istituzioni e a un pubblico generalista che ha frequentato gli eventi del Politecnico o che è interessato ad essi.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30.000 contatti, 12 uscite/anno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Promozione tramite inserimento in newsletter: 2 news per progetto 	(kick-off e risultati finali) nella sezione ‘Progetti di Ricerca’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mese dalla richiesta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17. VISITA AI LABORATORI</a:t>
            </a:r>
            <a:br>
              <a:rPr lang="it-IT" sz="2400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5352" y="1593646"/>
            <a:ext cx="8311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visite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guidate ai laboratori di ricerca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Politecnico di Milano aperte alla cittadinanza.</a:t>
            </a:r>
          </a:p>
          <a:p>
            <a:pPr>
              <a:spcBef>
                <a:spcPct val="0"/>
              </a:spcBef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 </a:t>
            </a:r>
          </a:p>
          <a:p>
            <a:pPr>
              <a:spcBef>
                <a:spcPct val="0"/>
              </a:spcBef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Organizzazione della visita guidata con presentazione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ricercatori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dei progetti e della strumentazione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disponibile: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visita all’anno per progetto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mesi dalla richiesta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it-IT" sz="2000" dirty="0" smtClean="0"/>
              <a:t>Le attività di comunicazione nei progetti </a:t>
            </a:r>
            <a:r>
              <a:rPr lang="it-IT" sz="2000" dirty="0" err="1" smtClean="0"/>
              <a:t>Horizon</a:t>
            </a:r>
            <a:r>
              <a:rPr lang="it-IT" sz="2000" dirty="0" smtClean="0"/>
              <a:t> 2020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Servizi </a:t>
            </a:r>
            <a:r>
              <a:rPr lang="it-IT" sz="2000" dirty="0"/>
              <a:t>offerti per le attività di comunicazione dei progetti </a:t>
            </a:r>
            <a:br>
              <a:rPr lang="it-IT" sz="2000" dirty="0"/>
            </a:br>
            <a:r>
              <a:rPr lang="it-IT" sz="2000" dirty="0" err="1"/>
              <a:t>Horizon</a:t>
            </a:r>
            <a:r>
              <a:rPr lang="it-IT" sz="2000" dirty="0"/>
              <a:t> </a:t>
            </a:r>
            <a:r>
              <a:rPr lang="it-IT" sz="2000" dirty="0" smtClean="0"/>
              <a:t>2020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Pubblici target delle attività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4-22. Strumenti di comunicazione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Tabella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riepilogo dei canali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comunicazione a disposizione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per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ciascun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  <a:p>
            <a:r>
              <a:rPr lang="it-IT" sz="2000" dirty="0" smtClean="0"/>
              <a:t>24. </a:t>
            </a:r>
            <a:r>
              <a:rPr lang="it-IT" sz="2000" dirty="0"/>
              <a:t>Referenti comunicazione nei Dipartimenti</a:t>
            </a:r>
            <a:endParaRPr lang="it-IT" sz="2000" dirty="0" smtClean="0"/>
          </a:p>
          <a:p>
            <a:pPr marL="457200" indent="-4572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35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18. Comunicato stampa</a:t>
            </a:r>
            <a:br>
              <a:rPr lang="it-IT" dirty="0" smtClean="0"/>
            </a:b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32992"/>
            <a:ext cx="8323726" cy="4707066"/>
          </a:xfrm>
        </p:spPr>
        <p:txBody>
          <a:bodyPr>
            <a:normAutofit lnSpcReduction="10000"/>
          </a:bodyPr>
          <a:lstStyle/>
          <a:p>
            <a:pPr marL="539750" indent="-539750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redazione di comunicati stampa a cura dell’ufficio Relazioni Media di Ateneo.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 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invio di comunicato stampa ad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agenzie di stampa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testate 	settoriali/generaliste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testate quotidiane e periodiche (carta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stampata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web, radio, tv). 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Il comunicato oltre a un testo divulgativo sarà corredato da foto e 	video ove possibile. Può essere redatto per le seguenti fasi: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92075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Avvio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progetto</a:t>
            </a:r>
          </a:p>
          <a:p>
            <a:pPr marL="539750" indent="-92075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Comunicazione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risultati significativi nel medio periodo</a:t>
            </a:r>
          </a:p>
          <a:p>
            <a:pPr marL="539750" indent="-92075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Comunicazione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dei risultati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finali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settimane dalla richiesta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19. INTRANET</a:t>
            </a:r>
            <a:br>
              <a:rPr lang="it-IT" dirty="0" smtClean="0"/>
            </a:b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5692"/>
            <a:ext cx="8323726" cy="4525963"/>
          </a:xfrm>
        </p:spPr>
        <p:txBody>
          <a:bodyPr>
            <a:noAutofit/>
          </a:bodyPr>
          <a:lstStyle/>
          <a:p>
            <a:pPr marL="539750" indent="-539750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Descrizione: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piattaforma intranet per docenti, personale </a:t>
            </a:r>
          </a:p>
          <a:p>
            <a:pPr marL="539750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tecnico-amministrativo, dottorandi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visitatori unici mensili: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770 (anno 2017)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 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promozione tramite news in home page con link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sito POLIMI, 	sezione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ricerca (schede dei singoli progetti e rimandi a siti web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progetto): possibili fino a 5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ogni progetto per l’intera 	durata dello stesso.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 giorno dalla richiesta.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20. SITO WEB DI PROGETTO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7975" y="1572799"/>
            <a:ext cx="8378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nell’ambito dei servizi di hosting di Ateneo, gestito da ASICT, si è attivata una collaborazione specifica per supportare l’esigenza di comunicazione (maggiori informazioni all’indirizzo http://hosting.polimi.it)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 </a:t>
            </a:r>
          </a:p>
          <a:p>
            <a:pPr>
              <a:spcBef>
                <a:spcPct val="0"/>
              </a:spcBef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spazio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hosting con CMS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creazione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con grafica standard e barra personalizzabile con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Servizio web e grafica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ateneo,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disposizione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ciascun progetto,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 indicizzazione e statistiche Google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Contenuti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ed eventuali ulteriori personalizzazioni a carico del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progetto.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attivazione entro 15 giorni dalla richiesta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0476" y="543079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it-IT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21. INCONTRO DI PRESENTAZIONE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4399" y="1603788"/>
            <a:ext cx="84751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dedicati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principalmente ai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docenti e ricercatori del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Politecnico, ma anche aperti al pubblico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organizzazione di eventi per presentare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progetti di ricerca vincitori di un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progetto ERC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_Tempi: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programmazione è annuale e a cura dell’Area Comunicazione e Relazioni Esterne in collaborazione con il Servizio Ricerca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22. PROMOZIONE A PAGAMENTO</a:t>
            </a:r>
            <a:br>
              <a:rPr lang="it-IT" sz="2400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8521" y="1591774"/>
            <a:ext cx="8581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pubblicazione di articoli redazionali a pagamento.</a:t>
            </a:r>
          </a:p>
          <a:p>
            <a:pPr marL="539750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possibilità è stata approvata dal Senato Accademico del 18.04.2016 nelle Linee guida Comunicazione di Ateneo («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L’erogazione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di contributi in denaro per la pubblicazione episodica di articoli divulgativi relativi ad attività di ricerca è soggetta alla sola approvazione dei Dipartimenti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.»)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offre: </a:t>
            </a:r>
          </a:p>
          <a:p>
            <a:pPr marL="539750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L’Area Comunicazione e Relazioni Esterne è a disposizione per dare consulenza nella valutazione delle singole opportunità.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8521" y="5346700"/>
            <a:ext cx="5393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_Tempi: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risposta entro 7 giorni dalla richiesta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23. Tabella di riepilogo</a:t>
            </a:r>
            <a:br>
              <a:rPr lang="it-IT" dirty="0" smtClean="0"/>
            </a:br>
            <a:r>
              <a:rPr lang="it-IT" dirty="0" smtClean="0"/>
              <a:t>Canali di comunicazione a disposizione per ciascun target</a:t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35010"/>
              </p:ext>
            </p:extLst>
          </p:nvPr>
        </p:nvGraphicFramePr>
        <p:xfrm>
          <a:off x="98247" y="1276028"/>
          <a:ext cx="8937470" cy="4555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85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3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4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1253">
                  <a:extLst>
                    <a:ext uri="{9D8B030D-6E8A-4147-A177-3AD203B41FA5}">
                      <a16:colId xmlns:a16="http://schemas.microsoft.com/office/drawing/2014/main" val="1140875406"/>
                    </a:ext>
                  </a:extLst>
                </a:gridCol>
                <a:gridCol w="4085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07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2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58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76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7337"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SC1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SC2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SC3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TEA1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TEA2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TEA3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 marL="7078" marR="7078" marT="707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 web </a:t>
                      </a:r>
                      <a:r>
                        <a:rPr lang="it-IT" sz="9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www.poliorientami.polimi.it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www.polinternational.polimi.it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</a:t>
                      </a: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MSC)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3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4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Twitter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23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5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2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3209086640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Newsletter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 ai Laboratori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Comunicato Stampa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Polimi</a:t>
                      </a: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Intranet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7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 web progetto</a:t>
                      </a: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33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Presentazioni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8" marR="7078" marT="70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78" marR="7078" marT="707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5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24. Referenti comunicazione nei Dipartimenti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35097"/>
              </p:ext>
            </p:extLst>
          </p:nvPr>
        </p:nvGraphicFramePr>
        <p:xfrm>
          <a:off x="429768" y="1417320"/>
          <a:ext cx="8323264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61632">
                  <a:extLst>
                    <a:ext uri="{9D8B030D-6E8A-4147-A177-3AD203B41FA5}">
                      <a16:colId xmlns:a16="http://schemas.microsoft.com/office/drawing/2014/main" val="2440994128"/>
                    </a:ext>
                  </a:extLst>
                </a:gridCol>
                <a:gridCol w="4161632">
                  <a:extLst>
                    <a:ext uri="{9D8B030D-6E8A-4147-A177-3AD203B41FA5}">
                      <a16:colId xmlns:a16="http://schemas.microsoft.com/office/drawing/2014/main" val="2686051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DESIGN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Lia Tagliavini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50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DEIB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Laura Brambilla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86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DFIS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Stefania Mosca – Maurizio</a:t>
                      </a:r>
                      <a:r>
                        <a:rPr lang="it-IT" baseline="0" dirty="0" smtClean="0"/>
                        <a:t> Contran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31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DENG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Anna Maria </a:t>
                      </a:r>
                      <a:r>
                        <a:rPr lang="it-IT" dirty="0" err="1" smtClean="0"/>
                        <a:t>Pullè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9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DABC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Ottorino </a:t>
                      </a:r>
                      <a:r>
                        <a:rPr lang="it-IT" dirty="0" err="1" smtClean="0"/>
                        <a:t>Meregalli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0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DIG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Mirja Calgaro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0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DMEC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Silvia Barattieri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7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DAER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Laura Dalzini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2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DMAT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Anna Rho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24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DASTU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Liana Frola - Giulia Amadasi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DCMC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Erica Alberti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6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Manuela Sala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827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Le attività di comunicazione nei progetti </a:t>
            </a:r>
            <a:r>
              <a:rPr lang="it-IT" dirty="0" err="1" smtClean="0"/>
              <a:t>Horizon</a:t>
            </a:r>
            <a:r>
              <a:rPr lang="it-IT" dirty="0" smtClean="0"/>
              <a:t>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Le attività di </a:t>
            </a:r>
            <a:r>
              <a:rPr lang="it-IT" sz="2000" b="1" dirty="0" err="1"/>
              <a:t>d</a:t>
            </a:r>
            <a:r>
              <a:rPr lang="it-IT" sz="2000" b="1" dirty="0" err="1" smtClean="0"/>
              <a:t>issemination</a:t>
            </a:r>
            <a:r>
              <a:rPr lang="it-IT" sz="2000" b="1" dirty="0" smtClean="0"/>
              <a:t> </a:t>
            </a:r>
            <a:r>
              <a:rPr lang="it-IT" sz="2000" dirty="0" smtClean="0"/>
              <a:t>e di </a:t>
            </a:r>
            <a:r>
              <a:rPr lang="it-IT" sz="2000" b="1" dirty="0" err="1" smtClean="0"/>
              <a:t>communication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activities</a:t>
            </a:r>
            <a:r>
              <a:rPr lang="it-IT" sz="2000" b="1" dirty="0" smtClean="0"/>
              <a:t> </a:t>
            </a:r>
            <a:r>
              <a:rPr lang="it-IT" sz="2000" dirty="0" smtClean="0"/>
              <a:t>di un progetto Horizon 2020 sono una parte fondamentale della proposta e si collocano nella sezione dedicata all’</a:t>
            </a:r>
            <a:r>
              <a:rPr lang="it-IT" sz="2000" b="1" dirty="0" smtClean="0"/>
              <a:t>Impact</a:t>
            </a:r>
          </a:p>
          <a:p>
            <a:r>
              <a:rPr lang="it-IT" b="1" dirty="0"/>
              <a:t>	</a:t>
            </a:r>
            <a:r>
              <a:rPr lang="it-IT" b="1" dirty="0" smtClean="0"/>
              <a:t>									</a:t>
            </a:r>
          </a:p>
          <a:p>
            <a:r>
              <a:rPr lang="it-IT" b="1" dirty="0"/>
              <a:t>	</a:t>
            </a:r>
            <a:r>
              <a:rPr lang="it-IT" b="1" dirty="0" smtClean="0"/>
              <a:t>							</a:t>
            </a:r>
            <a:r>
              <a:rPr lang="it-IT" sz="1600" dirty="0" smtClean="0"/>
              <a:t>Sezioni della proposta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							1. </a:t>
            </a:r>
            <a:r>
              <a:rPr lang="it-IT" sz="1600" dirty="0" err="1" smtClean="0"/>
              <a:t>Excellence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  <a:p>
            <a:r>
              <a:rPr lang="it-IT" sz="1600" dirty="0"/>
              <a:t>	</a:t>
            </a:r>
            <a:r>
              <a:rPr lang="it-IT" sz="1600" dirty="0" smtClean="0"/>
              <a:t>							2. Impact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							2.1. </a:t>
            </a:r>
            <a:r>
              <a:rPr lang="it-IT" sz="1600" dirty="0" err="1" smtClean="0"/>
              <a:t>Expected</a:t>
            </a:r>
            <a:r>
              <a:rPr lang="it-IT" sz="1600" dirty="0" smtClean="0"/>
              <a:t> </a:t>
            </a:r>
            <a:r>
              <a:rPr lang="it-IT" sz="1600" dirty="0" err="1" smtClean="0"/>
              <a:t>impacts</a:t>
            </a:r>
            <a:endParaRPr lang="it-IT" sz="1600" dirty="0" smtClean="0"/>
          </a:p>
          <a:p>
            <a:r>
              <a:rPr lang="it-IT" sz="1600" dirty="0"/>
              <a:t>	</a:t>
            </a:r>
            <a:r>
              <a:rPr lang="it-IT" sz="1600" dirty="0" smtClean="0"/>
              <a:t>							2.2. Misure to </a:t>
            </a:r>
            <a:r>
              <a:rPr lang="it-IT" sz="1600" dirty="0" err="1" smtClean="0"/>
              <a:t>maximase</a:t>
            </a:r>
            <a:r>
              <a:rPr lang="it-IT" sz="1600" dirty="0" smtClean="0"/>
              <a:t> impact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								</a:t>
            </a:r>
            <a:r>
              <a:rPr lang="it-IT" sz="1600" dirty="0" smtClean="0">
                <a:solidFill>
                  <a:schemeClr val="accent2"/>
                </a:solidFill>
              </a:rPr>
              <a:t>a. </a:t>
            </a:r>
            <a:r>
              <a:rPr lang="it-IT" sz="1600" dirty="0" err="1" smtClean="0">
                <a:solidFill>
                  <a:schemeClr val="accent2"/>
                </a:solidFill>
              </a:rPr>
              <a:t>Dissemination</a:t>
            </a:r>
            <a:r>
              <a:rPr lang="it-IT" sz="1600" dirty="0" smtClean="0">
                <a:solidFill>
                  <a:schemeClr val="accent2"/>
                </a:solidFill>
              </a:rPr>
              <a:t> and </a:t>
            </a:r>
            <a:r>
              <a:rPr lang="it-IT" sz="1600" dirty="0" err="1" smtClean="0">
                <a:solidFill>
                  <a:schemeClr val="accent2"/>
                </a:solidFill>
              </a:rPr>
              <a:t>exploitation</a:t>
            </a:r>
            <a:r>
              <a:rPr lang="it-IT" sz="1600" dirty="0" smtClean="0">
                <a:solidFill>
                  <a:schemeClr val="accent2"/>
                </a:solidFill>
              </a:rPr>
              <a:t> of </a:t>
            </a:r>
            <a:r>
              <a:rPr lang="it-IT" sz="1600" dirty="0" err="1" smtClean="0">
                <a:solidFill>
                  <a:schemeClr val="accent2"/>
                </a:solidFill>
              </a:rPr>
              <a:t>results</a:t>
            </a:r>
            <a:endParaRPr lang="it-IT" sz="1600" dirty="0" smtClean="0">
              <a:solidFill>
                <a:schemeClr val="accent2"/>
              </a:solidFill>
            </a:endParaRPr>
          </a:p>
          <a:p>
            <a:r>
              <a:rPr lang="it-IT" sz="1600" dirty="0"/>
              <a:t>	</a:t>
            </a:r>
            <a:r>
              <a:rPr lang="it-IT" sz="1600" dirty="0" smtClean="0"/>
              <a:t>								</a:t>
            </a:r>
            <a:r>
              <a:rPr lang="it-IT" sz="1600" dirty="0" smtClean="0">
                <a:solidFill>
                  <a:schemeClr val="accent2"/>
                </a:solidFill>
              </a:rPr>
              <a:t>b. </a:t>
            </a:r>
            <a:r>
              <a:rPr lang="it-IT" sz="1600" dirty="0" err="1" smtClean="0">
                <a:solidFill>
                  <a:schemeClr val="accent2"/>
                </a:solidFill>
              </a:rPr>
              <a:t>Communication</a:t>
            </a:r>
            <a:r>
              <a:rPr lang="it-IT" sz="1600" dirty="0" smtClean="0">
                <a:solidFill>
                  <a:schemeClr val="accent2"/>
                </a:solidFill>
              </a:rPr>
              <a:t> </a:t>
            </a:r>
            <a:r>
              <a:rPr lang="it-IT" sz="1600" dirty="0" err="1" smtClean="0">
                <a:solidFill>
                  <a:schemeClr val="accent2"/>
                </a:solidFill>
              </a:rPr>
              <a:t>activities</a:t>
            </a:r>
            <a:endParaRPr lang="it-IT" sz="1600" dirty="0" smtClean="0">
              <a:solidFill>
                <a:schemeClr val="accent2"/>
              </a:solidFill>
            </a:endParaRPr>
          </a:p>
          <a:p>
            <a:r>
              <a:rPr lang="it-IT" sz="1600" dirty="0"/>
              <a:t>	</a:t>
            </a:r>
            <a:r>
              <a:rPr lang="it-IT" sz="1600" dirty="0" smtClean="0"/>
              <a:t>							3. </a:t>
            </a:r>
            <a:r>
              <a:rPr lang="it-IT" sz="1600" dirty="0" err="1" smtClean="0"/>
              <a:t>Implementation</a:t>
            </a:r>
            <a:r>
              <a:rPr lang="it-IT" sz="1600" dirty="0" smtClean="0"/>
              <a:t>	</a:t>
            </a:r>
          </a:p>
          <a:p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6" y="2851366"/>
            <a:ext cx="2699238" cy="28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2</a:t>
            </a:r>
            <a:r>
              <a:rPr lang="it-IT" dirty="0" smtClean="0"/>
              <a:t>. Servizi </a:t>
            </a:r>
            <a:r>
              <a:rPr lang="it-IT" dirty="0"/>
              <a:t>offerti per le attività di </a:t>
            </a:r>
            <a:r>
              <a:rPr lang="it-IT" dirty="0" smtClean="0"/>
              <a:t>comunicazione </a:t>
            </a:r>
            <a:r>
              <a:rPr lang="it-IT" dirty="0"/>
              <a:t>dei progetti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Horizon</a:t>
            </a:r>
            <a:r>
              <a:rPr lang="it-IT" dirty="0" smtClean="0"/>
              <a:t> </a:t>
            </a:r>
            <a:r>
              <a:rPr lang="it-IT" dirty="0"/>
              <a:t>2020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7515" y="1282566"/>
            <a:ext cx="8783053" cy="4866563"/>
          </a:xfrm>
        </p:spPr>
        <p:txBody>
          <a:bodyPr>
            <a:noAutofit/>
          </a:bodyPr>
          <a:lstStyle/>
          <a:p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Dato che le attività di </a:t>
            </a:r>
            <a:r>
              <a:rPr lang="it-IT" sz="1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 sono parte già integrante del lavoro dei docenti e dei ricercatori, l’Area Comunicazione e relazioni esterne e le persone che si occupano di comunicazione nei Dipartimenti si rendono disponibili per supportare docenti e ricercatori principalmente nelle </a:t>
            </a:r>
            <a:r>
              <a:rPr lang="it-IT" sz="17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it-IT" sz="17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Questo documento illustra gli </a:t>
            </a:r>
            <a:r>
              <a:rPr lang="it-IT" sz="1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strumenti di comunicazione di Ateneo </a:t>
            </a:r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in rapporto ai destinatari/pubblici di riferimento dei progetti.</a:t>
            </a:r>
          </a:p>
          <a:p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750" dirty="0">
                <a:latin typeface="Arial" panose="020B0604020202020204" pitchFamily="34" charset="0"/>
                <a:cs typeface="Arial" panose="020B0604020202020204" pitchFamily="34" charset="0"/>
              </a:rPr>
              <a:t>ogni strumento di comunicazione è presente una scheda con una breve </a:t>
            </a:r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descrizione, utile da inserire nel progetto, i target e i possibili utilizzi, e </a:t>
            </a:r>
            <a:r>
              <a:rPr lang="it-IT" sz="17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l servizio a disposizione con le tempistiche di richiesta.</a:t>
            </a:r>
          </a:p>
          <a:p>
            <a:endParaRPr lang="it-IT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750" dirty="0">
                <a:latin typeface="Arial" panose="020B0604020202020204" pitchFamily="34" charset="0"/>
                <a:cs typeface="Arial" panose="020B0604020202020204" pitchFamily="34" charset="0"/>
              </a:rPr>
              <a:t>docente che intenda avvalersi liberamente del servizio proposto </a:t>
            </a:r>
            <a:r>
              <a:rPr lang="it-IT" sz="1750" b="1" dirty="0">
                <a:latin typeface="Arial" panose="020B0604020202020204" pitchFamily="34" charset="0"/>
                <a:cs typeface="Arial" panose="020B0604020202020204" pitchFamily="34" charset="0"/>
              </a:rPr>
              <a:t>gratuitamente</a:t>
            </a:r>
            <a:r>
              <a:rPr lang="it-IT" sz="1750" dirty="0">
                <a:latin typeface="Arial" panose="020B0604020202020204" pitchFamily="34" charset="0"/>
                <a:cs typeface="Arial" panose="020B0604020202020204" pitchFamily="34" charset="0"/>
              </a:rPr>
              <a:t> può contattare il </a:t>
            </a:r>
            <a:r>
              <a:rPr lang="it-IT" sz="1750" b="1" dirty="0">
                <a:latin typeface="Arial" panose="020B0604020202020204" pitchFamily="34" charset="0"/>
                <a:cs typeface="Arial" panose="020B0604020202020204" pitchFamily="34" charset="0"/>
              </a:rPr>
              <a:t>referente di comunicazione del </a:t>
            </a:r>
            <a:r>
              <a:rPr lang="it-IT" sz="1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proprio Dipartimento (nominativi nell’ultima slide della presentazione)</a:t>
            </a:r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750" dirty="0">
                <a:latin typeface="Arial" panose="020B0604020202020204" pitchFamily="34" charset="0"/>
                <a:cs typeface="Arial" panose="020B0604020202020204" pitchFamily="34" charset="0"/>
              </a:rPr>
              <a:t>indicare i canali di suo </a:t>
            </a:r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interesse.</a:t>
            </a:r>
          </a:p>
          <a:p>
            <a:r>
              <a:rPr lang="it-IT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750" dirty="0">
                <a:latin typeface="Arial" panose="020B0604020202020204" pitchFamily="34" charset="0"/>
                <a:cs typeface="Arial" panose="020B0604020202020204" pitchFamily="34" charset="0"/>
              </a:rPr>
              <a:t>referente dipartimentale si metterà poi in contatto con l’Area Comunicazione per pianificare le attività di comunicazione prescelte.</a:t>
            </a:r>
          </a:p>
          <a:p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836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Pubblici target delle attività di comunicazione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947" y="1282566"/>
            <a:ext cx="8323726" cy="4866563"/>
          </a:xfrm>
        </p:spPr>
        <p:txBody>
          <a:bodyPr>
            <a:noAutofit/>
          </a:bodyPr>
          <a:lstStyle/>
          <a:p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 canali di comunicazione messi a disposizione dal Politecnico possono raggiungere i seguenti target (tra parentesi si indica la sigla con cui verranno identificati nella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tabella di riepilogo alla fine del documento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b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Pubblico generalista (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generico non identificato con una categoria particolare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Famiglie (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Alunni scuole elementari, medie e superiori 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SC1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elementari; 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SC2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medie; 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SC3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superiori)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Insegnanti 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TEA1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elementari; 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TEA2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medie; 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TEA3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superiori)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Studenti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del Politecnico di Milano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Docenti e Ricercatori del Politecnico di Milano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Personale tecnico-amministrativo del Politecnico di Milano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del Politecnico di Milano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Giornalisti (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Aziende e imprenditori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Start-</a:t>
            </a:r>
            <a:r>
              <a:rPr lang="it-IT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Professionisti (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) in particolare Ingegneri </a:t>
            </a:r>
            <a:r>
              <a:rPr lang="it-IT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PROFEng</a:t>
            </a:r>
            <a:r>
              <a:rPr lang="it-I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Designer</a:t>
            </a:r>
            <a:r>
              <a:rPr lang="it-IT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PROFDes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Architetti </a:t>
            </a:r>
            <a:r>
              <a:rPr lang="it-IT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PROFArch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, Urbanisti </a:t>
            </a:r>
            <a:r>
              <a:rPr lang="it-IT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PROFUrb</a:t>
            </a:r>
            <a:endParaRPr lang="it-IT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endParaRPr lang="it-IT" sz="1600" b="1" dirty="0">
              <a:solidFill>
                <a:srgbClr val="FF0000"/>
              </a:solidFill>
              <a:latin typeface="+mj-lt"/>
            </a:endParaRPr>
          </a:p>
          <a:p>
            <a:r>
              <a:rPr lang="it-IT" sz="1600" b="1" dirty="0" smtClean="0"/>
              <a:t/>
            </a:r>
            <a:br>
              <a:rPr lang="it-IT" sz="1600" b="1" dirty="0" smtClean="0"/>
            </a:br>
            <a:r>
              <a:rPr lang="it-IT" sz="1600" b="1" dirty="0" smtClean="0"/>
              <a:t/>
            </a:r>
            <a:br>
              <a:rPr lang="it-IT" sz="1600" b="1" dirty="0" smtClean="0"/>
            </a:br>
            <a:endParaRPr lang="it-IT" sz="1600" b="1" dirty="0" smtClean="0"/>
          </a:p>
          <a:p>
            <a:endParaRPr lang="it-IT" sz="1400" dirty="0" smtClean="0"/>
          </a:p>
          <a:p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4749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/>
              <a:t>4</a:t>
            </a:r>
            <a:r>
              <a:rPr lang="it-IT" sz="2400" dirty="0" smtClean="0"/>
              <a:t>. www.polimi.it 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7975" y="1323658"/>
            <a:ext cx="8349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Descrizione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sito web istituzionale di ateneo (italiano e inglese)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2’343’569 utenti (anno solare 2017 / Fonte Google Analytics)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_Cosa si offre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1. Pubblicazione di una scheda descrittiva di progetto nella sezione</a:t>
            </a:r>
          </a:p>
          <a:p>
            <a:pPr marL="447675" indent="-447675"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ricerca. La scheda resta pubblicata per tutto il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sestennio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2. Una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ews nella sezione «in evidenza» potrà essere pubblicata per il kick-off del progetto.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Tempi: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 scheda viene pubblicata entro 5 giorni lavorativi dalla richiesta. </a:t>
            </a:r>
          </a:p>
          <a:p>
            <a:pPr marL="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news viene pubblicata entro 5 giorni lavorativi dalla richiesta.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360000"/>
            <a:ext cx="285750" cy="2095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5"/>
            <a:ext cx="9183670" cy="960429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5</a:t>
            </a:r>
            <a:r>
              <a:rPr lang="it-IT" sz="2400" dirty="0" smtClean="0"/>
              <a:t>. www.poliorientami.polimi.it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8281" y="1222684"/>
            <a:ext cx="8680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Descrizione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sito di riferimento per gli studenti delle scuole superiori, oltre che per i loro docenti e genitori che desiderano informazioni di orientamento sul politecnico: offerta formativa, servizi, modalità di ammissione, attività di orientamento.  </a:t>
            </a:r>
          </a:p>
          <a:p>
            <a:pPr marL="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646’499 utenti (anno solare 2017, fonte Google Analytics)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Cosa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offre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1. promozione in home page, sezioni ‘news’ (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sinergia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con sito «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polinternational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2. Due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news/progetto (kick-off e risultati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che resteranno pubblicate 	per 15 giorni.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Tempi: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settimana dalla richiesta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60000"/>
            <a:ext cx="279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5"/>
            <a:ext cx="9183670" cy="960429"/>
          </a:xfrm>
        </p:spPr>
        <p:txBody>
          <a:bodyPr>
            <a:normAutofit/>
          </a:bodyPr>
          <a:lstStyle/>
          <a:p>
            <a:r>
              <a:rPr lang="it-IT" dirty="0"/>
              <a:t>6</a:t>
            </a:r>
            <a:r>
              <a:rPr lang="it-IT" dirty="0" smtClean="0"/>
              <a:t>. www.polinternational.polimi.it </a:t>
            </a:r>
            <a:br>
              <a:rPr lang="it-IT" dirty="0" smtClean="0"/>
            </a:br>
            <a:endParaRPr lang="it-IT" sz="20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7975" y="1471762"/>
            <a:ext cx="8585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sito web destinato agli studenti internazionali che intendono iscriversi a corsi di laurea / laurea magistrale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Polimi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7675"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410’522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utenti (anno solare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fonte Google Analytics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Cosa si offre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1. promozione in home page, sezione ‘news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(in 	sinergia con sito «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poliorientami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2. Due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news/progetto (kick-off e risultati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che resteranno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pubblicate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15 giorni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Tempi: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 settimana dalla richiesta </a:t>
            </a:r>
          </a:p>
          <a:p>
            <a:pPr>
              <a:spcBef>
                <a:spcPct val="0"/>
              </a:spcBef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360000"/>
            <a:ext cx="2857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571" y="139166"/>
            <a:ext cx="6353288" cy="840400"/>
          </a:xfrm>
        </p:spPr>
        <p:txBody>
          <a:bodyPr>
            <a:normAutofit/>
          </a:bodyPr>
          <a:lstStyle/>
          <a:p>
            <a:r>
              <a:rPr lang="it-IT" dirty="0"/>
              <a:t>7</a:t>
            </a:r>
            <a:r>
              <a:rPr lang="it-IT" dirty="0" smtClean="0"/>
              <a:t>. facebook.com/</a:t>
            </a:r>
            <a:r>
              <a:rPr lang="it-IT" dirty="0" err="1" smtClean="0"/>
              <a:t>polimi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2361" y="1496541"/>
            <a:ext cx="8547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spcBef>
                <a:spcPct val="0"/>
              </a:spcBef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_Descrizione: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canale dedicato agli studenti che ha l’obiettivo di coinvolgere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comunità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iniziative online o in presenza, ascoltare gli utenti, interagire in modo diretto, stimolare e coltivare il senso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appartenenza, supportare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attività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rivolte agli studenti e a quelli potenziali.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luglio 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Bef>
                <a:spcPct val="0"/>
              </a:spcBef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Like: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115.862 </a:t>
            </a:r>
            <a:r>
              <a:rPr lang="it-IT" alt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 aprile 2018)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Nel 2017: 724 post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media: 560.000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utenti unici al mese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raggiunti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75801"/>
            <a:ext cx="285750" cy="2095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675801"/>
            <a:ext cx="279400" cy="203200"/>
          </a:xfrm>
          <a:prstGeom prst="rect">
            <a:avLst/>
          </a:prstGeom>
        </p:spPr>
      </p:pic>
      <p:pic>
        <p:nvPicPr>
          <p:cNvPr id="10" name="Segnaposto contenut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58" y="59320"/>
            <a:ext cx="467446" cy="467446"/>
          </a:xfrm>
        </p:spPr>
      </p:pic>
    </p:spTree>
    <p:extLst>
      <p:ext uri="{BB962C8B-B14F-4D97-AF65-F5344CB8AC3E}">
        <p14:creationId xmlns:p14="http://schemas.microsoft.com/office/powerpoint/2010/main" val="24502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8053</TotalTime>
  <Words>1114</Words>
  <Application>Microsoft Office PowerPoint</Application>
  <PresentationFormat>Presentazione su schermo (4:3)</PresentationFormat>
  <Paragraphs>353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POLI</vt:lpstr>
      <vt:lpstr>Titolo presentazione sottotitolo</vt:lpstr>
      <vt:lpstr>Indice</vt:lpstr>
      <vt:lpstr>1. Le attività di comunicazione nei progetti Horizon 2020</vt:lpstr>
      <vt:lpstr>2. Servizi offerti per le attività di comunicazione dei progetti  Horizon 2020 </vt:lpstr>
      <vt:lpstr>3. Pubblici target delle attività di comunicazione</vt:lpstr>
      <vt:lpstr>4. www.polimi.it    </vt:lpstr>
      <vt:lpstr>5. www.poliorientami.polimi.it   </vt:lpstr>
      <vt:lpstr>6. www.polinternational.polimi.it  </vt:lpstr>
      <vt:lpstr>7. facebook.com/polimi </vt:lpstr>
      <vt:lpstr>8. facebook.com/polimi </vt:lpstr>
      <vt:lpstr>9. twitter.com/polimi </vt:lpstr>
      <vt:lpstr>10. twitter.com/polimi </vt:lpstr>
      <vt:lpstr>11. instagram.com/polimi </vt:lpstr>
      <vt:lpstr>12. youtube.com/polimi </vt:lpstr>
      <vt:lpstr>13. youtube.com/polimi</vt:lpstr>
      <vt:lpstr>14. www.linkedin.com/school/165509/  </vt:lpstr>
      <vt:lpstr>Presentazione standard di PowerPoint</vt:lpstr>
      <vt:lpstr>16. NEWSLETTER </vt:lpstr>
      <vt:lpstr>17. VISITA AI LABORATORI  </vt:lpstr>
      <vt:lpstr>18. Comunicato stampa </vt:lpstr>
      <vt:lpstr>19. INTRANET </vt:lpstr>
      <vt:lpstr>20. SITO WEB DI PROGETTO   </vt:lpstr>
      <vt:lpstr>21. INCONTRO DI PRESENTAZIONE   </vt:lpstr>
      <vt:lpstr>22. PROMOZIONE A PAGAMENTO  </vt:lpstr>
      <vt:lpstr>23. Tabella di riepilogo Canali di comunicazione a disposizione per ciascun target </vt:lpstr>
      <vt:lpstr>24. Referenti comunicazione nei Dipartimenti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Mascia Sgarlata</cp:lastModifiedBy>
  <cp:revision>364</cp:revision>
  <cp:lastPrinted>2018-05-02T13:40:23Z</cp:lastPrinted>
  <dcterms:created xsi:type="dcterms:W3CDTF">2015-05-26T12:27:57Z</dcterms:created>
  <dcterms:modified xsi:type="dcterms:W3CDTF">2018-05-14T09:26:47Z</dcterms:modified>
</cp:coreProperties>
</file>