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6"/>
  </p:notesMasterIdLst>
  <p:sldIdLst>
    <p:sldId id="256" r:id="rId5"/>
    <p:sldId id="279" r:id="rId6"/>
    <p:sldId id="281" r:id="rId7"/>
    <p:sldId id="257" r:id="rId8"/>
    <p:sldId id="296" r:id="rId9"/>
    <p:sldId id="295" r:id="rId10"/>
    <p:sldId id="294" r:id="rId11"/>
    <p:sldId id="293" r:id="rId12"/>
    <p:sldId id="292" r:id="rId13"/>
    <p:sldId id="301" r:id="rId14"/>
    <p:sldId id="302" r:id="rId15"/>
    <p:sldId id="286" r:id="rId16"/>
    <p:sldId id="303" r:id="rId17"/>
    <p:sldId id="288" r:id="rId18"/>
    <p:sldId id="287" r:id="rId19"/>
    <p:sldId id="289" r:id="rId20"/>
    <p:sldId id="297" r:id="rId21"/>
    <p:sldId id="298" r:id="rId22"/>
    <p:sldId id="299" r:id="rId23"/>
    <p:sldId id="300" r:id="rId24"/>
    <p:sldId id="276" r:id="rId25"/>
  </p:sldIdLst>
  <p:sldSz cx="20104100" cy="11309350"/>
  <p:notesSz cx="9926638" cy="6797675"/>
  <p:embeddedFontLst>
    <p:embeddedFont>
      <p:font typeface="Brandon Grotesque Black" panose="020B0A03020203060202" charset="0"/>
      <p:regular r:id="rId27"/>
      <p:italic r:id="rId28"/>
    </p:embeddedFont>
    <p:embeddedFont>
      <p:font typeface="Brandon Grotesque Bold" panose="020B0803020203060202" charset="0"/>
      <p:regular r:id="rId29"/>
      <p:italic r:id="rId30"/>
    </p:embeddedFont>
    <p:embeddedFont>
      <p:font typeface="Brandon Grotesque Light" panose="020B0303020203060202" charset="0"/>
      <p:regular r:id="rId31"/>
      <p: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Brandon Grotesque Regular" panose="020B0503020203060202" charset="0"/>
      <p:regular r:id="rId37"/>
      <p:italic r:id="rId38"/>
    </p:embeddedFont>
    <p:embeddedFont>
      <p:font typeface="Brandon Grotesque Medium" panose="020B0603020203060202" charset="0"/>
      <p:regular r:id="rId39"/>
      <p:italic r:id="rId40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90CC"/>
    <a:srgbClr val="FEEB1A"/>
    <a:srgbClr val="EBB52C"/>
    <a:srgbClr val="FFE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022515-231B-43B8-971D-6BD2EC6A99F8}" v="75" dt="2021-10-22T04:35:02.966"/>
    <p1510:client id="{5A2DD0AA-8356-477F-B0EE-9ADD05B2850A}" v="286" dt="2021-10-21T18:46:53.76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23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e" userId="f4ba3ee9-2384-4ec0-ac7f-5b761deb90d6" providerId="ADAL" clId="{55022515-231B-43B8-971D-6BD2EC6A99F8}"/>
    <pc:docChg chg="undo custSel addSld delSld modSld">
      <pc:chgData name="Daniele" userId="f4ba3ee9-2384-4ec0-ac7f-5b761deb90d6" providerId="ADAL" clId="{55022515-231B-43B8-971D-6BD2EC6A99F8}" dt="2021-10-22T04:56:57.601" v="233" actId="1036"/>
      <pc:docMkLst>
        <pc:docMk/>
      </pc:docMkLst>
      <pc:sldChg chg="del">
        <pc:chgData name="Daniele" userId="f4ba3ee9-2384-4ec0-ac7f-5b761deb90d6" providerId="ADAL" clId="{55022515-231B-43B8-971D-6BD2EC6A99F8}" dt="2021-10-22T04:37:39.870" v="222" actId="47"/>
        <pc:sldMkLst>
          <pc:docMk/>
          <pc:sldMk cId="163152294" sldId="290"/>
        </pc:sldMkLst>
      </pc:sldChg>
      <pc:sldChg chg="delSp modSp del mod">
        <pc:chgData name="Daniele" userId="f4ba3ee9-2384-4ec0-ac7f-5b761deb90d6" providerId="ADAL" clId="{55022515-231B-43B8-971D-6BD2EC6A99F8}" dt="2021-10-22T04:37:54.475" v="224" actId="47"/>
        <pc:sldMkLst>
          <pc:docMk/>
          <pc:sldMk cId="2512362683" sldId="291"/>
        </pc:sldMkLst>
        <pc:spChg chg="del mod">
          <ac:chgData name="Daniele" userId="f4ba3ee9-2384-4ec0-ac7f-5b761deb90d6" providerId="ADAL" clId="{55022515-231B-43B8-971D-6BD2EC6A99F8}" dt="2021-10-22T04:29:17.617" v="30" actId="478"/>
          <ac:spMkLst>
            <pc:docMk/>
            <pc:sldMk cId="2512362683" sldId="291"/>
            <ac:spMk id="58" creationId="{31DC8D3D-4E89-407C-8C01-FA4208D43335}"/>
          </ac:spMkLst>
        </pc:spChg>
        <pc:graphicFrameChg chg="mod">
          <ac:chgData name="Daniele" userId="f4ba3ee9-2384-4ec0-ac7f-5b761deb90d6" providerId="ADAL" clId="{55022515-231B-43B8-971D-6BD2EC6A99F8}" dt="2021-10-22T04:28:20.253" v="29" actId="1076"/>
          <ac:graphicFrameMkLst>
            <pc:docMk/>
            <pc:sldMk cId="2512362683" sldId="291"/>
            <ac:graphicFrameMk id="59" creationId="{4313BB48-CF2C-4583-BD46-7CCEE02AEBB8}"/>
          </ac:graphicFrameMkLst>
        </pc:graphicFrameChg>
      </pc:sldChg>
      <pc:sldChg chg="addSp delSp modSp add mod">
        <pc:chgData name="Daniele" userId="f4ba3ee9-2384-4ec0-ac7f-5b761deb90d6" providerId="ADAL" clId="{55022515-231B-43B8-971D-6BD2EC6A99F8}" dt="2021-10-22T04:38:08.124" v="225" actId="478"/>
        <pc:sldMkLst>
          <pc:docMk/>
          <pc:sldMk cId="2945113128" sldId="301"/>
        </pc:sldMkLst>
        <pc:graphicFrameChg chg="add del mod">
          <ac:chgData name="Daniele" userId="f4ba3ee9-2384-4ec0-ac7f-5b761deb90d6" providerId="ADAL" clId="{55022515-231B-43B8-971D-6BD2EC6A99F8}" dt="2021-10-22T04:29:52.512" v="34"/>
          <ac:graphicFrameMkLst>
            <pc:docMk/>
            <pc:sldMk cId="2945113128" sldId="301"/>
            <ac:graphicFrameMk id="21" creationId="{CF61BFED-C7BF-4FDA-B991-560E547A6F6A}"/>
          </ac:graphicFrameMkLst>
        </pc:graphicFrameChg>
        <pc:graphicFrameChg chg="add del mod">
          <ac:chgData name="Daniele" userId="f4ba3ee9-2384-4ec0-ac7f-5b761deb90d6" providerId="ADAL" clId="{55022515-231B-43B8-971D-6BD2EC6A99F8}" dt="2021-10-22T04:38:08.124" v="225" actId="478"/>
          <ac:graphicFrameMkLst>
            <pc:docMk/>
            <pc:sldMk cId="2945113128" sldId="301"/>
            <ac:graphicFrameMk id="22" creationId="{AAEEA5D1-2F29-47A1-BA18-4B44F06FCFBD}"/>
          </ac:graphicFrameMkLst>
        </pc:graphicFrameChg>
        <pc:graphicFrameChg chg="mod">
          <ac:chgData name="Daniele" userId="f4ba3ee9-2384-4ec0-ac7f-5b761deb90d6" providerId="ADAL" clId="{55022515-231B-43B8-971D-6BD2EC6A99F8}" dt="2021-10-22T04:36:20.264" v="214" actId="14100"/>
          <ac:graphicFrameMkLst>
            <pc:docMk/>
            <pc:sldMk cId="2945113128" sldId="301"/>
            <ac:graphicFrameMk id="59" creationId="{4313BB48-CF2C-4583-BD46-7CCEE02AEBB8}"/>
          </ac:graphicFrameMkLst>
        </pc:graphicFrameChg>
      </pc:sldChg>
      <pc:sldChg chg="modSp add mod">
        <pc:chgData name="Daniele" userId="f4ba3ee9-2384-4ec0-ac7f-5b761deb90d6" providerId="ADAL" clId="{55022515-231B-43B8-971D-6BD2EC6A99F8}" dt="2021-10-22T04:56:57.601" v="233" actId="1036"/>
        <pc:sldMkLst>
          <pc:docMk/>
          <pc:sldMk cId="3458120857" sldId="302"/>
        </pc:sldMkLst>
        <pc:graphicFrameChg chg="mod">
          <ac:chgData name="Daniele" userId="f4ba3ee9-2384-4ec0-ac7f-5b761deb90d6" providerId="ADAL" clId="{55022515-231B-43B8-971D-6BD2EC6A99F8}" dt="2021-10-22T04:56:57.601" v="233" actId="1036"/>
          <ac:graphicFrameMkLst>
            <pc:docMk/>
            <pc:sldMk cId="3458120857" sldId="302"/>
            <ac:graphicFrameMk id="22" creationId="{AAEEA5D1-2F29-47A1-BA18-4B44F06FCFBD}"/>
          </ac:graphicFrameMkLst>
        </pc:graphicFrameChg>
      </pc:sldChg>
      <pc:sldChg chg="add del">
        <pc:chgData name="Daniele" userId="f4ba3ee9-2384-4ec0-ac7f-5b761deb90d6" providerId="ADAL" clId="{55022515-231B-43B8-971D-6BD2EC6A99F8}" dt="2021-10-22T04:41:39.572" v="227" actId="47"/>
        <pc:sldMkLst>
          <pc:docMk/>
          <pc:sldMk cId="3483087259" sldId="303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polimi365-my.sharepoint.com/personal/10141516_polimi_it/Documents/Daniele/Polimi/CorporateRelations/2021-10-22/Dati%20Presentazion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Foglio1!$G$1</c:f>
              <c:strCache>
                <c:ptCount val="1"/>
                <c:pt idx="0">
                  <c:v>Portfolio JRC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Foglio1!$A$2:$A$6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2021*</c:v>
                </c:pt>
              </c:strCache>
            </c:strRef>
          </c:cat>
          <c:val>
            <c:numRef>
              <c:f>Foglio1!$G$2:$G$6</c:f>
              <c:numCache>
                <c:formatCode>_("€"* #,##0.00_);_("€"* \(#,##0.00\);_("€"* "-"??_);_(@_)</c:formatCode>
                <c:ptCount val="5"/>
                <c:pt idx="0">
                  <c:v>11283434</c:v>
                </c:pt>
                <c:pt idx="1">
                  <c:v>18480875</c:v>
                </c:pt>
                <c:pt idx="2">
                  <c:v>33876754</c:v>
                </c:pt>
                <c:pt idx="3">
                  <c:v>45622248</c:v>
                </c:pt>
                <c:pt idx="4">
                  <c:v>147756751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AD-4D4C-B433-DFDE96A6AF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35447263"/>
        <c:axId val="1440847919"/>
      </c:barChart>
      <c:catAx>
        <c:axId val="835447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40847919"/>
        <c:crosses val="autoZero"/>
        <c:auto val="1"/>
        <c:lblAlgn val="ctr"/>
        <c:lblOffset val="100"/>
        <c:noMultiLvlLbl val="0"/>
      </c:catAx>
      <c:valAx>
        <c:axId val="14408479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€&quot;* #,##0.00_);_(&quot;€&quot;* \(#,##0.00\);_(&quot;€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354472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Foglio1!$G$1</c:f>
              <c:strCache>
                <c:ptCount val="1"/>
                <c:pt idx="0">
                  <c:v>Portfolio JRC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Foglio1!$A$2:$A$6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2021*</c:v>
                </c:pt>
              </c:strCache>
            </c:strRef>
          </c:cat>
          <c:val>
            <c:numRef>
              <c:f>Foglio1!$G$2:$G$6</c:f>
              <c:numCache>
                <c:formatCode>_("€"* #,##0.00_);_("€"* \(#,##0.00\);_("€"* "-"??_);_(@_)</c:formatCode>
                <c:ptCount val="5"/>
                <c:pt idx="0">
                  <c:v>11283434</c:v>
                </c:pt>
                <c:pt idx="1">
                  <c:v>18480875</c:v>
                </c:pt>
                <c:pt idx="2">
                  <c:v>33876754</c:v>
                </c:pt>
                <c:pt idx="3">
                  <c:v>45622248</c:v>
                </c:pt>
                <c:pt idx="4">
                  <c:v>147756751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AD-4D4C-B433-DFDE96A6AF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35447263"/>
        <c:axId val="1440847919"/>
      </c:barChart>
      <c:catAx>
        <c:axId val="835447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440847919"/>
        <c:crosses val="autoZero"/>
        <c:auto val="1"/>
        <c:lblAlgn val="ctr"/>
        <c:lblOffset val="100"/>
        <c:noMultiLvlLbl val="0"/>
      </c:catAx>
      <c:valAx>
        <c:axId val="14408479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€&quot;* #,##0.00_);_(&quot;€&quot;* \(#,##0.00\);_(&quot;€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354472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n. Accordi attivi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2021*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66</c:v>
                </c:pt>
                <c:pt idx="1">
                  <c:v>94</c:v>
                </c:pt>
                <c:pt idx="2">
                  <c:v>125</c:v>
                </c:pt>
                <c:pt idx="3">
                  <c:v>155</c:v>
                </c:pt>
                <c:pt idx="4">
                  <c:v>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C6-44BF-922C-DCD799B5AE4C}"/>
            </c:ext>
          </c:extLst>
        </c:ser>
        <c:ser>
          <c:idx val="1"/>
          <c:order val="1"/>
          <c:tx>
            <c:strRef>
              <c:f>Foglio1!$D$1</c:f>
              <c:strCache>
                <c:ptCount val="1"/>
                <c:pt idx="0">
                  <c:v>n. JRC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Foglio1!$D$2:$D$6</c:f>
              <c:numCache>
                <c:formatCode>General</c:formatCode>
                <c:ptCount val="5"/>
                <c:pt idx="0">
                  <c:v>7</c:v>
                </c:pt>
                <c:pt idx="1">
                  <c:v>19</c:v>
                </c:pt>
                <c:pt idx="2">
                  <c:v>36</c:v>
                </c:pt>
                <c:pt idx="3">
                  <c:v>47</c:v>
                </c:pt>
                <c:pt idx="4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C6-44BF-922C-DCD799B5AE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32669759"/>
        <c:axId val="832670175"/>
      </c:barChart>
      <c:catAx>
        <c:axId val="8326697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32670175"/>
        <c:crosses val="autoZero"/>
        <c:auto val="1"/>
        <c:lblAlgn val="ctr"/>
        <c:lblOffset val="100"/>
        <c:noMultiLvlLbl val="0"/>
      </c:catAx>
      <c:valAx>
        <c:axId val="8326701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326697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l">
              <a:defRPr sz="6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22535" y="0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/>
          <a:lstStyle>
            <a:lvl1pPr algn="r">
              <a:defRPr sz="600"/>
            </a:lvl1pPr>
          </a:lstStyle>
          <a:p>
            <a:fld id="{DFBAAF8E-86FF-4CDD-9433-1DB46321E600}" type="datetimeFigureOut">
              <a:rPr lang="it-IT" smtClean="0"/>
              <a:t>22/10/2021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3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674" tIns="24337" rIns="48674" bIns="24337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2351" y="3270976"/>
            <a:ext cx="7941937" cy="2677467"/>
          </a:xfrm>
          <a:prstGeom prst="rect">
            <a:avLst/>
          </a:prstGeom>
        </p:spPr>
        <p:txBody>
          <a:bodyPr vert="horz" lIns="48674" tIns="24337" rIns="48674" bIns="24337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457028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l">
              <a:defRPr sz="6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22535" y="6457028"/>
            <a:ext cx="4301752" cy="340647"/>
          </a:xfrm>
          <a:prstGeom prst="rect">
            <a:avLst/>
          </a:prstGeom>
        </p:spPr>
        <p:txBody>
          <a:bodyPr vert="horz" lIns="48674" tIns="24337" rIns="48674" bIns="24337" rtlCol="0" anchor="b"/>
          <a:lstStyle>
            <a:lvl1pPr algn="r">
              <a:defRPr sz="600"/>
            </a:lvl1pPr>
          </a:lstStyle>
          <a:p>
            <a:fld id="{32F8A5A3-CE24-4E07-A927-E95095D534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8379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500" b="0" i="0">
                <a:solidFill>
                  <a:schemeClr val="bg1"/>
                </a:solidFill>
                <a:latin typeface="Brandon Grotesque Regular"/>
                <a:cs typeface="Brandon Grotesque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chemeClr val="tx1"/>
                </a:solidFill>
                <a:latin typeface="Brandon Grotesque Bold"/>
                <a:cs typeface="Brandon Grotesque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500" b="0" i="0">
                <a:solidFill>
                  <a:schemeClr val="bg1"/>
                </a:solidFill>
                <a:latin typeface="Brandon Grotesque Regular"/>
                <a:cs typeface="Brandon Grotesque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500" b="0" i="0">
                <a:solidFill>
                  <a:schemeClr val="bg1"/>
                </a:solidFill>
                <a:latin typeface="Brandon Grotesque Regular"/>
                <a:cs typeface="Brandon Grotesque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099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009E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34387" y="681142"/>
            <a:ext cx="7730490" cy="1169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500" b="0" i="0">
                <a:solidFill>
                  <a:schemeClr val="bg1"/>
                </a:solidFill>
                <a:latin typeface="Brandon Grotesque Regular"/>
                <a:cs typeface="Brandon Grotesque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34387" y="2385131"/>
            <a:ext cx="18033365" cy="2711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chemeClr val="tx1"/>
                </a:solidFill>
                <a:latin typeface="Brandon Grotesque Bold"/>
                <a:cs typeface="Brandon Grotesque Bold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3.png"/><Relationship Id="rId7" Type="http://schemas.openxmlformats.org/officeDocument/2006/relationships/image" Target="../media/image22.sv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28.jpeg"/><Relationship Id="rId18" Type="http://schemas.openxmlformats.org/officeDocument/2006/relationships/image" Target="../media/image32.sv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12" Type="http://schemas.openxmlformats.org/officeDocument/2006/relationships/image" Target="../media/image15.png"/><Relationship Id="rId17" Type="http://schemas.openxmlformats.org/officeDocument/2006/relationships/image" Target="../media/image31.png"/><Relationship Id="rId2" Type="http://schemas.openxmlformats.org/officeDocument/2006/relationships/image" Target="../media/image2.jpg"/><Relationship Id="rId16" Type="http://schemas.openxmlformats.org/officeDocument/2006/relationships/image" Target="../media/image30.png"/><Relationship Id="rId20" Type="http://schemas.openxmlformats.org/officeDocument/2006/relationships/image" Target="../media/image34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10.jpeg"/><Relationship Id="rId5" Type="http://schemas.openxmlformats.org/officeDocument/2006/relationships/image" Target="../media/image23.png"/><Relationship Id="rId15" Type="http://schemas.openxmlformats.org/officeDocument/2006/relationships/image" Target="../media/image5.jpeg"/><Relationship Id="rId10" Type="http://schemas.openxmlformats.org/officeDocument/2006/relationships/image" Target="../media/image27.png"/><Relationship Id="rId19" Type="http://schemas.openxmlformats.org/officeDocument/2006/relationships/image" Target="../media/image32.png"/><Relationship Id="rId4" Type="http://schemas.openxmlformats.org/officeDocument/2006/relationships/image" Target="../media/image22.jpeg"/><Relationship Id="rId9" Type="http://schemas.openxmlformats.org/officeDocument/2006/relationships/image" Target="../media/image26.png"/><Relationship Id="rId1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64" y="9412"/>
            <a:ext cx="20104100" cy="11308556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3621584A-BEF7-445D-850B-B64E8B413520}"/>
              </a:ext>
            </a:extLst>
          </p:cNvPr>
          <p:cNvSpPr/>
          <p:nvPr/>
        </p:nvSpPr>
        <p:spPr>
          <a:xfrm>
            <a:off x="22535" y="-1"/>
            <a:ext cx="20104100" cy="11317969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bject 4"/>
          <p:cNvSpPr txBox="1"/>
          <p:nvPr/>
        </p:nvSpPr>
        <p:spPr>
          <a:xfrm>
            <a:off x="3498848" y="5336337"/>
            <a:ext cx="13487402" cy="102912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it-IT" sz="6600" b="1" dirty="0">
                <a:solidFill>
                  <a:schemeClr val="bg1"/>
                </a:solidFill>
                <a:latin typeface="Brandon Grotesque Light"/>
                <a:cs typeface="Brandon Grotesque Light"/>
              </a:rPr>
              <a:t>Accordi Quadro Strategici di Ricerca</a:t>
            </a:r>
            <a:endParaRPr sz="6600" b="1" dirty="0">
              <a:solidFill>
                <a:schemeClr val="bg1"/>
              </a:solidFill>
              <a:latin typeface="Brandon Grotesque Light"/>
              <a:cs typeface="Brandon Grotesque Light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99" y="673022"/>
            <a:ext cx="4005652" cy="1257588"/>
          </a:xfrm>
          <a:prstGeom prst="rect">
            <a:avLst/>
          </a:prstGeom>
        </p:spPr>
      </p:pic>
      <p:sp>
        <p:nvSpPr>
          <p:cNvPr id="9" name="object 3">
            <a:extLst>
              <a:ext uri="{FF2B5EF4-FFF2-40B4-BE49-F238E27FC236}">
                <a16:creationId xmlns:a16="http://schemas.microsoft.com/office/drawing/2014/main" id="{6059C692-65E8-4E96-9F2B-2A6FCAC1862A}"/>
              </a:ext>
            </a:extLst>
          </p:cNvPr>
          <p:cNvSpPr txBox="1"/>
          <p:nvPr/>
        </p:nvSpPr>
        <p:spPr>
          <a:xfrm>
            <a:off x="4184959" y="3881009"/>
            <a:ext cx="12115181" cy="1501052"/>
          </a:xfrm>
          <a:prstGeom prst="rect">
            <a:avLst/>
          </a:prstGeom>
          <a:solidFill>
            <a:srgbClr val="0490CC"/>
          </a:solidFill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lang="it-IT" sz="9650" b="0" spc="10" dirty="0">
                <a:solidFill>
                  <a:srgbClr val="FFED00"/>
                </a:solidFill>
                <a:latin typeface="Brandon Grotesque Black"/>
                <a:cs typeface="Brandon Grotesque Black"/>
              </a:rPr>
              <a:t>Joint </a:t>
            </a:r>
            <a:r>
              <a:rPr lang="it-IT" sz="9650" b="0" spc="10" dirty="0" err="1">
                <a:solidFill>
                  <a:srgbClr val="FFED00"/>
                </a:solidFill>
                <a:latin typeface="Brandon Grotesque Black"/>
                <a:cs typeface="Brandon Grotesque Black"/>
              </a:rPr>
              <a:t>Research</a:t>
            </a:r>
            <a:r>
              <a:rPr lang="it-IT" sz="9650" b="0" spc="10" dirty="0">
                <a:solidFill>
                  <a:srgbClr val="FFED00"/>
                </a:solidFill>
                <a:latin typeface="Brandon Grotesque Black"/>
                <a:cs typeface="Brandon Grotesque Black"/>
              </a:rPr>
              <a:t> Centers</a:t>
            </a:r>
            <a:endParaRPr sz="9650" dirty="0">
              <a:latin typeface="Brandon Grotesque Black"/>
              <a:cs typeface="Brandon Grotesque Black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8EDEEC4F-3EDC-4685-9E9D-7BD017B7EA0B}"/>
              </a:ext>
            </a:extLst>
          </p:cNvPr>
          <p:cNvSpPr txBox="1"/>
          <p:nvPr/>
        </p:nvSpPr>
        <p:spPr>
          <a:xfrm>
            <a:off x="1060450" y="9116846"/>
            <a:ext cx="13487402" cy="130869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r>
              <a:rPr lang="it-IT" sz="4800" spc="10" dirty="0">
                <a:solidFill>
                  <a:srgbClr val="FFFFFF"/>
                </a:solidFill>
                <a:latin typeface="Brandon Grotesque Bold" panose="020B0803020203060202" pitchFamily="34" charset="0"/>
                <a:cs typeface="Brandon Grotesque Regular"/>
              </a:rPr>
              <a:t>22 ottobre 2021</a:t>
            </a:r>
          </a:p>
          <a:p>
            <a:endParaRPr lang="it-IT" sz="3600" spc="10" dirty="0">
              <a:solidFill>
                <a:srgbClr val="FFFFFF"/>
              </a:solidFill>
              <a:latin typeface="Brandon Grotesque Bold" panose="020B0803020203060202" pitchFamily="34" charset="0"/>
              <a:cs typeface="Brandon Grotesque Regula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85DB98E6-039C-47FE-9E8A-29B0D6470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64" y="9412"/>
            <a:ext cx="20104100" cy="11308556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64335970-CC94-495B-9426-166C12EA7797}"/>
              </a:ext>
            </a:extLst>
          </p:cNvPr>
          <p:cNvSpPr/>
          <p:nvPr/>
        </p:nvSpPr>
        <p:spPr>
          <a:xfrm>
            <a:off x="-20864" y="-1"/>
            <a:ext cx="20104100" cy="11317969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D7E08F7F-1592-4D95-8F8F-4A3A93D7BFC2}"/>
              </a:ext>
            </a:extLst>
          </p:cNvPr>
          <p:cNvSpPr/>
          <p:nvPr/>
        </p:nvSpPr>
        <p:spPr>
          <a:xfrm>
            <a:off x="-20864" y="9412"/>
            <a:ext cx="20610826" cy="1130935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Rettangolo 44">
            <a:extLst>
              <a:ext uri="{FF2B5EF4-FFF2-40B4-BE49-F238E27FC236}">
                <a16:creationId xmlns:a16="http://schemas.microsoft.com/office/drawing/2014/main" id="{8BE38F7D-5E84-48CF-8EB6-BB4666D60E92}"/>
              </a:ext>
            </a:extLst>
          </p:cNvPr>
          <p:cNvSpPr/>
          <p:nvPr/>
        </p:nvSpPr>
        <p:spPr>
          <a:xfrm>
            <a:off x="8375650" y="8088331"/>
            <a:ext cx="3901254" cy="873125"/>
          </a:xfrm>
          <a:prstGeom prst="rect">
            <a:avLst/>
          </a:prstGeom>
          <a:solidFill>
            <a:srgbClr val="049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78" name="Immagine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99" y="673022"/>
            <a:ext cx="4005652" cy="1257588"/>
          </a:xfrm>
          <a:prstGeom prst="rect">
            <a:avLst/>
          </a:prstGeom>
        </p:spPr>
      </p:pic>
      <p:sp>
        <p:nvSpPr>
          <p:cNvPr id="118" name="CasellaDiTesto 117">
            <a:extLst>
              <a:ext uri="{FF2B5EF4-FFF2-40B4-BE49-F238E27FC236}">
                <a16:creationId xmlns:a16="http://schemas.microsoft.com/office/drawing/2014/main" id="{9F3CD246-2E5F-4337-993D-73350F58E230}"/>
              </a:ext>
            </a:extLst>
          </p:cNvPr>
          <p:cNvSpPr txBox="1"/>
          <p:nvPr/>
        </p:nvSpPr>
        <p:spPr>
          <a:xfrm>
            <a:off x="7461250" y="2456556"/>
            <a:ext cx="5181600" cy="1446550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solidFill>
                  <a:srgbClr val="FEEB1A"/>
                </a:solidFill>
                <a:latin typeface="Brandon Grotesque Black" panose="020B0A03020203060202" pitchFamily="34" charset="0"/>
              </a:rPr>
              <a:t>185</a:t>
            </a:r>
            <a:endParaRPr lang="it-IT" sz="3600" dirty="0">
              <a:latin typeface="Brandon Grotesque Black" panose="020B0A03020203060202" pitchFamily="34" charset="0"/>
            </a:endParaRPr>
          </a:p>
          <a:p>
            <a:pPr algn="ctr"/>
            <a:r>
              <a:rPr lang="it-IT" sz="4000" dirty="0">
                <a:solidFill>
                  <a:schemeClr val="bg1"/>
                </a:solidFill>
                <a:latin typeface="Brandon Grotesque Bold" panose="020B0803020203060202" pitchFamily="34" charset="0"/>
              </a:rPr>
              <a:t>Accordi quadro attivi</a:t>
            </a:r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9C2BFB2C-E8B8-4388-89A0-C3C890EC13AB}"/>
              </a:ext>
            </a:extLst>
          </p:cNvPr>
          <p:cNvSpPr/>
          <p:nvPr/>
        </p:nvSpPr>
        <p:spPr>
          <a:xfrm>
            <a:off x="-1301750" y="556567"/>
            <a:ext cx="15718516" cy="1374042"/>
          </a:xfrm>
          <a:prstGeom prst="rect">
            <a:avLst/>
          </a:prstGeom>
          <a:solidFill>
            <a:srgbClr val="049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0" name="object 3">
            <a:extLst>
              <a:ext uri="{FF2B5EF4-FFF2-40B4-BE49-F238E27FC236}">
                <a16:creationId xmlns:a16="http://schemas.microsoft.com/office/drawing/2014/main" id="{32CC4F80-40BB-4D19-8E3A-13FCE61E5C05}"/>
              </a:ext>
            </a:extLst>
          </p:cNvPr>
          <p:cNvSpPr txBox="1"/>
          <p:nvPr/>
        </p:nvSpPr>
        <p:spPr>
          <a:xfrm>
            <a:off x="1622427" y="853336"/>
            <a:ext cx="12468223" cy="84702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it-IT" sz="5400" spc="10" dirty="0">
                <a:solidFill>
                  <a:srgbClr val="FEEB1A"/>
                </a:solidFill>
                <a:latin typeface="Brandon Grotesque Black"/>
                <a:cs typeface="Brandon Grotesque Black"/>
              </a:rPr>
              <a:t>ACCORDI ATTIVI NEL 2021</a:t>
            </a:r>
            <a:endParaRPr lang="it-IT" sz="5400" dirty="0">
              <a:solidFill>
                <a:schemeClr val="bg1"/>
              </a:solidFill>
              <a:latin typeface="Brandon Grotesque Black"/>
              <a:cs typeface="Brandon Grotesque Black"/>
            </a:endParaRPr>
          </a:p>
        </p:txBody>
      </p:sp>
      <p:cxnSp>
        <p:nvCxnSpPr>
          <p:cNvPr id="5" name="Connettore a gomito 4">
            <a:extLst>
              <a:ext uri="{FF2B5EF4-FFF2-40B4-BE49-F238E27FC236}">
                <a16:creationId xmlns:a16="http://schemas.microsoft.com/office/drawing/2014/main" id="{4F9078BF-DA13-4CC2-8639-9D54B166ABDD}"/>
              </a:ext>
            </a:extLst>
          </p:cNvPr>
          <p:cNvCxnSpPr>
            <a:cxnSpLocks/>
            <a:stCxn id="118" idx="1"/>
            <a:endCxn id="33" idx="0"/>
          </p:cNvCxnSpPr>
          <p:nvPr/>
        </p:nvCxnSpPr>
        <p:spPr>
          <a:xfrm rot="10800000" flipV="1">
            <a:off x="3270250" y="3179830"/>
            <a:ext cx="4191001" cy="1828063"/>
          </a:xfrm>
          <a:prstGeom prst="bentConnector2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54626B31-23A8-4DEE-9832-618AF1874160}"/>
              </a:ext>
            </a:extLst>
          </p:cNvPr>
          <p:cNvSpPr txBox="1"/>
          <p:nvPr/>
        </p:nvSpPr>
        <p:spPr>
          <a:xfrm>
            <a:off x="679449" y="5007894"/>
            <a:ext cx="5181600" cy="1446550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solidFill>
                  <a:srgbClr val="FEEB1A"/>
                </a:solidFill>
                <a:latin typeface="Brandon Grotesque Black" panose="020B0A03020203060202" pitchFamily="34" charset="0"/>
              </a:rPr>
              <a:t>85</a:t>
            </a:r>
            <a:endParaRPr lang="it-IT" sz="3600" dirty="0">
              <a:latin typeface="Brandon Grotesque Black" panose="020B0A03020203060202" pitchFamily="34" charset="0"/>
            </a:endParaRPr>
          </a:p>
          <a:p>
            <a:pPr algn="ctr"/>
            <a:r>
              <a:rPr lang="it-IT" sz="4000" dirty="0">
                <a:solidFill>
                  <a:schemeClr val="bg1"/>
                </a:solidFill>
                <a:latin typeface="Brandon Grotesque Bold" panose="020B0803020203060202" pitchFamily="34" charset="0"/>
              </a:rPr>
              <a:t>Aziende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54991CBB-C11D-49DF-B120-EFAE36140FB7}"/>
              </a:ext>
            </a:extLst>
          </p:cNvPr>
          <p:cNvSpPr txBox="1"/>
          <p:nvPr/>
        </p:nvSpPr>
        <p:spPr>
          <a:xfrm>
            <a:off x="700732" y="7653406"/>
            <a:ext cx="5181600" cy="2616101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solidFill>
                  <a:srgbClr val="FEEB1A"/>
                </a:solidFill>
                <a:latin typeface="Brandon Grotesque Black" panose="020B0A03020203060202" pitchFamily="34" charset="0"/>
              </a:rPr>
              <a:t>58</a:t>
            </a:r>
          </a:p>
          <a:p>
            <a:pPr algn="ctr"/>
            <a:endParaRPr lang="it-IT" sz="3600" dirty="0">
              <a:latin typeface="Brandon Grotesque Black" panose="020B0A03020203060202" pitchFamily="34" charset="0"/>
            </a:endParaRPr>
          </a:p>
          <a:p>
            <a:pPr algn="ctr"/>
            <a:endParaRPr lang="it-IT" sz="4000" dirty="0">
              <a:solidFill>
                <a:schemeClr val="bg1"/>
              </a:solidFill>
              <a:latin typeface="Brandon Grotesque Black" panose="020B0A03020203060202" pitchFamily="34" charset="0"/>
            </a:endParaRPr>
          </a:p>
          <a:p>
            <a:pPr algn="ctr"/>
            <a:endParaRPr lang="it-IT" sz="4000" dirty="0">
              <a:solidFill>
                <a:schemeClr val="bg1"/>
              </a:solidFill>
              <a:latin typeface="Brandon Grotesque Black" panose="020B0A03020203060202" pitchFamily="34" charset="0"/>
            </a:endParaRPr>
          </a:p>
        </p:txBody>
      </p:sp>
      <p:pic>
        <p:nvPicPr>
          <p:cNvPr id="41" name="Elemento grafico 40">
            <a:extLst>
              <a:ext uri="{FF2B5EF4-FFF2-40B4-BE49-F238E27FC236}">
                <a16:creationId xmlns:a16="http://schemas.microsoft.com/office/drawing/2014/main" id="{7056794D-3FBF-4CC4-B8AB-B3D9E5BC51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51418" y="8275979"/>
            <a:ext cx="4905375" cy="1819275"/>
          </a:xfrm>
          <a:prstGeom prst="rect">
            <a:avLst/>
          </a:prstGeom>
        </p:spPr>
      </p:pic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4C38A6EE-EA49-4009-B0FD-8B30731F49B9}"/>
              </a:ext>
            </a:extLst>
          </p:cNvPr>
          <p:cNvCxnSpPr>
            <a:stCxn id="33" idx="2"/>
            <a:endCxn id="38" idx="0"/>
          </p:cNvCxnSpPr>
          <p:nvPr/>
        </p:nvCxnSpPr>
        <p:spPr>
          <a:xfrm>
            <a:off x="3270249" y="6454444"/>
            <a:ext cx="21283" cy="1198962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AE184571-EED3-47A6-B6F2-F17CE2C9C30D}"/>
              </a:ext>
            </a:extLst>
          </p:cNvPr>
          <p:cNvSpPr txBox="1"/>
          <p:nvPr/>
        </p:nvSpPr>
        <p:spPr>
          <a:xfrm>
            <a:off x="14090650" y="2506681"/>
            <a:ext cx="5181600" cy="1323439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chemeClr val="bg1"/>
                </a:solidFill>
                <a:latin typeface="Brandon Grotesque Bold" panose="020B0803020203060202" pitchFamily="34" charset="0"/>
              </a:rPr>
              <a:t>100 PA, Enti, Istituzioni, Fondazioni…</a:t>
            </a: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B882F767-1C66-4449-B5AD-ED91ADA98533}"/>
              </a:ext>
            </a:extLst>
          </p:cNvPr>
          <p:cNvCxnSpPr>
            <a:stCxn id="118" idx="3"/>
            <a:endCxn id="42" idx="1"/>
          </p:cNvCxnSpPr>
          <p:nvPr/>
        </p:nvCxnSpPr>
        <p:spPr>
          <a:xfrm flipV="1">
            <a:off x="12642850" y="3168401"/>
            <a:ext cx="1447800" cy="1143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E759DB56-C5AF-4AD1-AE3E-129E04A22BC8}"/>
              </a:ext>
            </a:extLst>
          </p:cNvPr>
          <p:cNvSpPr txBox="1"/>
          <p:nvPr/>
        </p:nvSpPr>
        <p:spPr>
          <a:xfrm>
            <a:off x="7461250" y="5069448"/>
            <a:ext cx="6629400" cy="1323439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chemeClr val="bg1"/>
                </a:solidFill>
                <a:latin typeface="Brandon Grotesque Bold" panose="020B0803020203060202" pitchFamily="34" charset="0"/>
              </a:rPr>
              <a:t>27 Accordi Quadro a singolo Dipartimento/Area</a:t>
            </a:r>
          </a:p>
        </p:txBody>
      </p: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AF4AC9B0-7DC6-473E-8459-966D0A8B0169}"/>
              </a:ext>
            </a:extLst>
          </p:cNvPr>
          <p:cNvCxnSpPr>
            <a:cxnSpLocks/>
            <a:stCxn id="33" idx="3"/>
            <a:endCxn id="47" idx="1"/>
          </p:cNvCxnSpPr>
          <p:nvPr/>
        </p:nvCxnSpPr>
        <p:spPr>
          <a:xfrm flipV="1">
            <a:off x="5861049" y="5731168"/>
            <a:ext cx="1600201" cy="1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BECC03A6-12BD-4F2E-B85E-83EBCE31C1CE}"/>
              </a:ext>
            </a:extLst>
          </p:cNvPr>
          <p:cNvSpPr txBox="1"/>
          <p:nvPr/>
        </p:nvSpPr>
        <p:spPr>
          <a:xfrm>
            <a:off x="7735477" y="8154564"/>
            <a:ext cx="5181600" cy="2062103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solidFill>
                  <a:srgbClr val="FEEB1A"/>
                </a:solidFill>
                <a:latin typeface="Brandon Grotesque Black" panose="020B0A03020203060202" pitchFamily="34" charset="0"/>
              </a:rPr>
              <a:t>147.757.266 €</a:t>
            </a:r>
            <a:endParaRPr lang="it-IT" sz="3600" dirty="0">
              <a:latin typeface="Brandon Grotesque Black" panose="020B0A03020203060202" pitchFamily="34" charset="0"/>
            </a:endParaRPr>
          </a:p>
          <a:p>
            <a:pPr algn="ctr"/>
            <a:r>
              <a:rPr lang="it-IT" sz="4000" dirty="0">
                <a:solidFill>
                  <a:schemeClr val="bg1"/>
                </a:solidFill>
                <a:latin typeface="Brandon Grotesque Bold" panose="020B0803020203060202" pitchFamily="34" charset="0"/>
              </a:rPr>
              <a:t>Valore complessivo del</a:t>
            </a:r>
          </a:p>
          <a:p>
            <a:pPr algn="ctr"/>
            <a:r>
              <a:rPr lang="it-IT" sz="4000" dirty="0">
                <a:solidFill>
                  <a:schemeClr val="bg1"/>
                </a:solidFill>
                <a:latin typeface="Brandon Grotesque Bold" panose="020B0803020203060202" pitchFamily="34" charset="0"/>
              </a:rPr>
              <a:t>portfolio</a:t>
            </a:r>
          </a:p>
        </p:txBody>
      </p:sp>
      <p:graphicFrame>
        <p:nvGraphicFramePr>
          <p:cNvPr id="59" name="Grafico 58">
            <a:extLst>
              <a:ext uri="{FF2B5EF4-FFF2-40B4-BE49-F238E27FC236}">
                <a16:creationId xmlns:a16="http://schemas.microsoft.com/office/drawing/2014/main" id="{4313BB48-CF2C-4583-BD46-7CCEE02AEB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5495442"/>
              </p:ext>
            </p:extLst>
          </p:nvPr>
        </p:nvGraphicFramePr>
        <p:xfrm>
          <a:off x="644677" y="2137564"/>
          <a:ext cx="9360000" cy="50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945113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85DB98E6-039C-47FE-9E8A-29B0D6470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64" y="9412"/>
            <a:ext cx="20104100" cy="11308556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64335970-CC94-495B-9426-166C12EA7797}"/>
              </a:ext>
            </a:extLst>
          </p:cNvPr>
          <p:cNvSpPr/>
          <p:nvPr/>
        </p:nvSpPr>
        <p:spPr>
          <a:xfrm>
            <a:off x="-20864" y="-1"/>
            <a:ext cx="20104100" cy="11317969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D7E08F7F-1592-4D95-8F8F-4A3A93D7BFC2}"/>
              </a:ext>
            </a:extLst>
          </p:cNvPr>
          <p:cNvSpPr/>
          <p:nvPr/>
        </p:nvSpPr>
        <p:spPr>
          <a:xfrm>
            <a:off x="-20864" y="9412"/>
            <a:ext cx="20610826" cy="1130935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Rettangolo 44">
            <a:extLst>
              <a:ext uri="{FF2B5EF4-FFF2-40B4-BE49-F238E27FC236}">
                <a16:creationId xmlns:a16="http://schemas.microsoft.com/office/drawing/2014/main" id="{8BE38F7D-5E84-48CF-8EB6-BB4666D60E92}"/>
              </a:ext>
            </a:extLst>
          </p:cNvPr>
          <p:cNvSpPr/>
          <p:nvPr/>
        </p:nvSpPr>
        <p:spPr>
          <a:xfrm>
            <a:off x="8375650" y="8088331"/>
            <a:ext cx="3901254" cy="873125"/>
          </a:xfrm>
          <a:prstGeom prst="rect">
            <a:avLst/>
          </a:prstGeom>
          <a:solidFill>
            <a:srgbClr val="049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78" name="Immagine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99" y="673022"/>
            <a:ext cx="4005652" cy="1257588"/>
          </a:xfrm>
          <a:prstGeom prst="rect">
            <a:avLst/>
          </a:prstGeom>
        </p:spPr>
      </p:pic>
      <p:sp>
        <p:nvSpPr>
          <p:cNvPr id="118" name="CasellaDiTesto 117">
            <a:extLst>
              <a:ext uri="{FF2B5EF4-FFF2-40B4-BE49-F238E27FC236}">
                <a16:creationId xmlns:a16="http://schemas.microsoft.com/office/drawing/2014/main" id="{9F3CD246-2E5F-4337-993D-73350F58E230}"/>
              </a:ext>
            </a:extLst>
          </p:cNvPr>
          <p:cNvSpPr txBox="1"/>
          <p:nvPr/>
        </p:nvSpPr>
        <p:spPr>
          <a:xfrm>
            <a:off x="7461250" y="2456556"/>
            <a:ext cx="5181600" cy="1446550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solidFill>
                  <a:srgbClr val="FEEB1A"/>
                </a:solidFill>
                <a:latin typeface="Brandon Grotesque Black" panose="020B0A03020203060202" pitchFamily="34" charset="0"/>
              </a:rPr>
              <a:t>185</a:t>
            </a:r>
            <a:endParaRPr lang="it-IT" sz="3600" dirty="0">
              <a:latin typeface="Brandon Grotesque Black" panose="020B0A03020203060202" pitchFamily="34" charset="0"/>
            </a:endParaRPr>
          </a:p>
          <a:p>
            <a:pPr algn="ctr"/>
            <a:r>
              <a:rPr lang="it-IT" sz="4000" dirty="0">
                <a:solidFill>
                  <a:schemeClr val="bg1"/>
                </a:solidFill>
                <a:latin typeface="Brandon Grotesque Bold" panose="020B0803020203060202" pitchFamily="34" charset="0"/>
              </a:rPr>
              <a:t>Accordi quadro attivi</a:t>
            </a:r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9C2BFB2C-E8B8-4388-89A0-C3C890EC13AB}"/>
              </a:ext>
            </a:extLst>
          </p:cNvPr>
          <p:cNvSpPr/>
          <p:nvPr/>
        </p:nvSpPr>
        <p:spPr>
          <a:xfrm>
            <a:off x="-1301750" y="556567"/>
            <a:ext cx="15718516" cy="1374042"/>
          </a:xfrm>
          <a:prstGeom prst="rect">
            <a:avLst/>
          </a:prstGeom>
          <a:solidFill>
            <a:srgbClr val="049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0" name="object 3">
            <a:extLst>
              <a:ext uri="{FF2B5EF4-FFF2-40B4-BE49-F238E27FC236}">
                <a16:creationId xmlns:a16="http://schemas.microsoft.com/office/drawing/2014/main" id="{32CC4F80-40BB-4D19-8E3A-13FCE61E5C05}"/>
              </a:ext>
            </a:extLst>
          </p:cNvPr>
          <p:cNvSpPr txBox="1"/>
          <p:nvPr/>
        </p:nvSpPr>
        <p:spPr>
          <a:xfrm>
            <a:off x="1622427" y="853336"/>
            <a:ext cx="12468223" cy="84702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it-IT" sz="5400" spc="10" dirty="0">
                <a:solidFill>
                  <a:srgbClr val="FEEB1A"/>
                </a:solidFill>
                <a:latin typeface="Brandon Grotesque Black"/>
                <a:cs typeface="Brandon Grotesque Black"/>
              </a:rPr>
              <a:t>ACCORDI ATTIVI NEL 2021</a:t>
            </a:r>
            <a:endParaRPr lang="it-IT" sz="5400" dirty="0">
              <a:solidFill>
                <a:schemeClr val="bg1"/>
              </a:solidFill>
              <a:latin typeface="Brandon Grotesque Black"/>
              <a:cs typeface="Brandon Grotesque Black"/>
            </a:endParaRPr>
          </a:p>
        </p:txBody>
      </p:sp>
      <p:cxnSp>
        <p:nvCxnSpPr>
          <p:cNvPr id="5" name="Connettore a gomito 4">
            <a:extLst>
              <a:ext uri="{FF2B5EF4-FFF2-40B4-BE49-F238E27FC236}">
                <a16:creationId xmlns:a16="http://schemas.microsoft.com/office/drawing/2014/main" id="{4F9078BF-DA13-4CC2-8639-9D54B166ABDD}"/>
              </a:ext>
            </a:extLst>
          </p:cNvPr>
          <p:cNvCxnSpPr>
            <a:cxnSpLocks/>
            <a:stCxn id="118" idx="1"/>
            <a:endCxn id="33" idx="0"/>
          </p:cNvCxnSpPr>
          <p:nvPr/>
        </p:nvCxnSpPr>
        <p:spPr>
          <a:xfrm rot="10800000" flipV="1">
            <a:off x="3270250" y="3179830"/>
            <a:ext cx="4191001" cy="1828063"/>
          </a:xfrm>
          <a:prstGeom prst="bentConnector2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54626B31-23A8-4DEE-9832-618AF1874160}"/>
              </a:ext>
            </a:extLst>
          </p:cNvPr>
          <p:cNvSpPr txBox="1"/>
          <p:nvPr/>
        </p:nvSpPr>
        <p:spPr>
          <a:xfrm>
            <a:off x="679449" y="5007894"/>
            <a:ext cx="5181600" cy="1446550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solidFill>
                  <a:srgbClr val="FEEB1A"/>
                </a:solidFill>
                <a:latin typeface="Brandon Grotesque Black" panose="020B0A03020203060202" pitchFamily="34" charset="0"/>
              </a:rPr>
              <a:t>85</a:t>
            </a:r>
            <a:endParaRPr lang="it-IT" sz="3600" dirty="0">
              <a:latin typeface="Brandon Grotesque Black" panose="020B0A03020203060202" pitchFamily="34" charset="0"/>
            </a:endParaRPr>
          </a:p>
          <a:p>
            <a:pPr algn="ctr"/>
            <a:r>
              <a:rPr lang="it-IT" sz="4000" dirty="0">
                <a:solidFill>
                  <a:schemeClr val="bg1"/>
                </a:solidFill>
                <a:latin typeface="Brandon Grotesque Bold" panose="020B0803020203060202" pitchFamily="34" charset="0"/>
              </a:rPr>
              <a:t>Aziende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54991CBB-C11D-49DF-B120-EFAE36140FB7}"/>
              </a:ext>
            </a:extLst>
          </p:cNvPr>
          <p:cNvSpPr txBox="1"/>
          <p:nvPr/>
        </p:nvSpPr>
        <p:spPr>
          <a:xfrm>
            <a:off x="700732" y="7653406"/>
            <a:ext cx="5181600" cy="2616101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solidFill>
                  <a:srgbClr val="FEEB1A"/>
                </a:solidFill>
                <a:latin typeface="Brandon Grotesque Black" panose="020B0A03020203060202" pitchFamily="34" charset="0"/>
              </a:rPr>
              <a:t>58</a:t>
            </a:r>
          </a:p>
          <a:p>
            <a:pPr algn="ctr"/>
            <a:endParaRPr lang="it-IT" sz="3600" dirty="0">
              <a:latin typeface="Brandon Grotesque Black" panose="020B0A03020203060202" pitchFamily="34" charset="0"/>
            </a:endParaRPr>
          </a:p>
          <a:p>
            <a:pPr algn="ctr"/>
            <a:endParaRPr lang="it-IT" sz="4000" dirty="0">
              <a:solidFill>
                <a:schemeClr val="bg1"/>
              </a:solidFill>
              <a:latin typeface="Brandon Grotesque Black" panose="020B0A03020203060202" pitchFamily="34" charset="0"/>
            </a:endParaRPr>
          </a:p>
          <a:p>
            <a:pPr algn="ctr"/>
            <a:endParaRPr lang="it-IT" sz="4000" dirty="0">
              <a:solidFill>
                <a:schemeClr val="bg1"/>
              </a:solidFill>
              <a:latin typeface="Brandon Grotesque Black" panose="020B0A03020203060202" pitchFamily="34" charset="0"/>
            </a:endParaRPr>
          </a:p>
        </p:txBody>
      </p:sp>
      <p:pic>
        <p:nvPicPr>
          <p:cNvPr id="41" name="Elemento grafico 40">
            <a:extLst>
              <a:ext uri="{FF2B5EF4-FFF2-40B4-BE49-F238E27FC236}">
                <a16:creationId xmlns:a16="http://schemas.microsoft.com/office/drawing/2014/main" id="{7056794D-3FBF-4CC4-B8AB-B3D9E5BC51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51418" y="8275979"/>
            <a:ext cx="4905375" cy="1819275"/>
          </a:xfrm>
          <a:prstGeom prst="rect">
            <a:avLst/>
          </a:prstGeom>
        </p:spPr>
      </p:pic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4C38A6EE-EA49-4009-B0FD-8B30731F49B9}"/>
              </a:ext>
            </a:extLst>
          </p:cNvPr>
          <p:cNvCxnSpPr>
            <a:stCxn id="33" idx="2"/>
            <a:endCxn id="38" idx="0"/>
          </p:cNvCxnSpPr>
          <p:nvPr/>
        </p:nvCxnSpPr>
        <p:spPr>
          <a:xfrm>
            <a:off x="3270249" y="6454444"/>
            <a:ext cx="21283" cy="1198962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AE184571-EED3-47A6-B6F2-F17CE2C9C30D}"/>
              </a:ext>
            </a:extLst>
          </p:cNvPr>
          <p:cNvSpPr txBox="1"/>
          <p:nvPr/>
        </p:nvSpPr>
        <p:spPr>
          <a:xfrm>
            <a:off x="14090650" y="2506681"/>
            <a:ext cx="5181600" cy="1323439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chemeClr val="bg1"/>
                </a:solidFill>
                <a:latin typeface="Brandon Grotesque Bold" panose="020B0803020203060202" pitchFamily="34" charset="0"/>
              </a:rPr>
              <a:t>100 PA, Enti, Istituzioni, Fondazioni…</a:t>
            </a: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B882F767-1C66-4449-B5AD-ED91ADA98533}"/>
              </a:ext>
            </a:extLst>
          </p:cNvPr>
          <p:cNvCxnSpPr>
            <a:stCxn id="118" idx="3"/>
            <a:endCxn id="42" idx="1"/>
          </p:cNvCxnSpPr>
          <p:nvPr/>
        </p:nvCxnSpPr>
        <p:spPr>
          <a:xfrm flipV="1">
            <a:off x="12642850" y="3168401"/>
            <a:ext cx="1447800" cy="1143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E759DB56-C5AF-4AD1-AE3E-129E04A22BC8}"/>
              </a:ext>
            </a:extLst>
          </p:cNvPr>
          <p:cNvSpPr txBox="1"/>
          <p:nvPr/>
        </p:nvSpPr>
        <p:spPr>
          <a:xfrm>
            <a:off x="7461250" y="5069448"/>
            <a:ext cx="6629400" cy="1323439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chemeClr val="bg1"/>
                </a:solidFill>
                <a:latin typeface="Brandon Grotesque Bold" panose="020B0803020203060202" pitchFamily="34" charset="0"/>
              </a:rPr>
              <a:t>27 Accordi Quadro a singolo Dipartimento/Area</a:t>
            </a:r>
          </a:p>
        </p:txBody>
      </p: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AF4AC9B0-7DC6-473E-8459-966D0A8B0169}"/>
              </a:ext>
            </a:extLst>
          </p:cNvPr>
          <p:cNvCxnSpPr>
            <a:cxnSpLocks/>
            <a:stCxn id="33" idx="3"/>
            <a:endCxn id="47" idx="1"/>
          </p:cNvCxnSpPr>
          <p:nvPr/>
        </p:nvCxnSpPr>
        <p:spPr>
          <a:xfrm flipV="1">
            <a:off x="5861049" y="5731168"/>
            <a:ext cx="1600201" cy="1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BECC03A6-12BD-4F2E-B85E-83EBCE31C1CE}"/>
              </a:ext>
            </a:extLst>
          </p:cNvPr>
          <p:cNvSpPr txBox="1"/>
          <p:nvPr/>
        </p:nvSpPr>
        <p:spPr>
          <a:xfrm>
            <a:off x="7735477" y="8154564"/>
            <a:ext cx="5181600" cy="2062103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solidFill>
                  <a:srgbClr val="FEEB1A"/>
                </a:solidFill>
                <a:latin typeface="Brandon Grotesque Black" panose="020B0A03020203060202" pitchFamily="34" charset="0"/>
              </a:rPr>
              <a:t>147.757.266 €</a:t>
            </a:r>
            <a:endParaRPr lang="it-IT" sz="3600" dirty="0">
              <a:latin typeface="Brandon Grotesque Black" panose="020B0A03020203060202" pitchFamily="34" charset="0"/>
            </a:endParaRPr>
          </a:p>
          <a:p>
            <a:pPr algn="ctr"/>
            <a:r>
              <a:rPr lang="it-IT" sz="4000" dirty="0">
                <a:solidFill>
                  <a:schemeClr val="bg1"/>
                </a:solidFill>
                <a:latin typeface="Brandon Grotesque Bold" panose="020B0803020203060202" pitchFamily="34" charset="0"/>
              </a:rPr>
              <a:t>Valore complessivo del</a:t>
            </a:r>
          </a:p>
          <a:p>
            <a:pPr algn="ctr"/>
            <a:r>
              <a:rPr lang="it-IT" sz="4000" dirty="0">
                <a:solidFill>
                  <a:schemeClr val="bg1"/>
                </a:solidFill>
                <a:latin typeface="Brandon Grotesque Bold" panose="020B0803020203060202" pitchFamily="34" charset="0"/>
              </a:rPr>
              <a:t>portfolio</a:t>
            </a:r>
          </a:p>
        </p:txBody>
      </p:sp>
      <p:graphicFrame>
        <p:nvGraphicFramePr>
          <p:cNvPr id="59" name="Grafico 58">
            <a:extLst>
              <a:ext uri="{FF2B5EF4-FFF2-40B4-BE49-F238E27FC236}">
                <a16:creationId xmlns:a16="http://schemas.microsoft.com/office/drawing/2014/main" id="{4313BB48-CF2C-4583-BD46-7CCEE02AEBB8}"/>
              </a:ext>
            </a:extLst>
          </p:cNvPr>
          <p:cNvGraphicFramePr>
            <a:graphicFrameLocks/>
          </p:cNvGraphicFramePr>
          <p:nvPr/>
        </p:nvGraphicFramePr>
        <p:xfrm>
          <a:off x="644677" y="2137564"/>
          <a:ext cx="9360000" cy="50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2" name="Grafico 21">
            <a:extLst>
              <a:ext uri="{FF2B5EF4-FFF2-40B4-BE49-F238E27FC236}">
                <a16:creationId xmlns:a16="http://schemas.microsoft.com/office/drawing/2014/main" id="{AAEEA5D1-2F29-47A1-BA18-4B44F06FCF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3469172"/>
              </p:ext>
            </p:extLst>
          </p:nvPr>
        </p:nvGraphicFramePr>
        <p:xfrm>
          <a:off x="9975850" y="2138675"/>
          <a:ext cx="9360000" cy="50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458120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magine 51">
            <a:extLst>
              <a:ext uri="{FF2B5EF4-FFF2-40B4-BE49-F238E27FC236}">
                <a16:creationId xmlns:a16="http://schemas.microsoft.com/office/drawing/2014/main" id="{7DD8AEE9-52CE-465D-B373-DF2F2D3C6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64" y="9412"/>
            <a:ext cx="20104100" cy="11308556"/>
          </a:xfrm>
          <a:prstGeom prst="rect">
            <a:avLst/>
          </a:prstGeom>
        </p:spPr>
      </p:pic>
      <p:sp>
        <p:nvSpPr>
          <p:cNvPr id="53" name="Rettangolo 52">
            <a:extLst>
              <a:ext uri="{FF2B5EF4-FFF2-40B4-BE49-F238E27FC236}">
                <a16:creationId xmlns:a16="http://schemas.microsoft.com/office/drawing/2014/main" id="{A91AA49F-9C66-4A05-9D1E-9185F227426B}"/>
              </a:ext>
            </a:extLst>
          </p:cNvPr>
          <p:cNvSpPr/>
          <p:nvPr/>
        </p:nvSpPr>
        <p:spPr>
          <a:xfrm>
            <a:off x="33564" y="-1"/>
            <a:ext cx="20104100" cy="11317969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Rettangolo 53">
            <a:extLst>
              <a:ext uri="{FF2B5EF4-FFF2-40B4-BE49-F238E27FC236}">
                <a16:creationId xmlns:a16="http://schemas.microsoft.com/office/drawing/2014/main" id="{C9EBE390-9132-47E2-B4E3-B064C540D5C1}"/>
              </a:ext>
            </a:extLst>
          </p:cNvPr>
          <p:cNvSpPr/>
          <p:nvPr/>
        </p:nvSpPr>
        <p:spPr>
          <a:xfrm>
            <a:off x="-253363" y="9412"/>
            <a:ext cx="20610826" cy="1130935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Rettangolo 57">
            <a:extLst>
              <a:ext uri="{FF2B5EF4-FFF2-40B4-BE49-F238E27FC236}">
                <a16:creationId xmlns:a16="http://schemas.microsoft.com/office/drawing/2014/main" id="{27DA0CA6-EFB3-424C-BFEA-67B0812026D1}"/>
              </a:ext>
            </a:extLst>
          </p:cNvPr>
          <p:cNvSpPr/>
          <p:nvPr/>
        </p:nvSpPr>
        <p:spPr>
          <a:xfrm>
            <a:off x="-1301750" y="556567"/>
            <a:ext cx="15718516" cy="1374042"/>
          </a:xfrm>
          <a:prstGeom prst="rect">
            <a:avLst/>
          </a:prstGeom>
          <a:solidFill>
            <a:srgbClr val="049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9" name="object 3">
            <a:extLst>
              <a:ext uri="{FF2B5EF4-FFF2-40B4-BE49-F238E27FC236}">
                <a16:creationId xmlns:a16="http://schemas.microsoft.com/office/drawing/2014/main" id="{969810AD-5EDA-4198-AD71-8A30850028C4}"/>
              </a:ext>
            </a:extLst>
          </p:cNvPr>
          <p:cNvSpPr txBox="1"/>
          <p:nvPr/>
        </p:nvSpPr>
        <p:spPr>
          <a:xfrm>
            <a:off x="1622427" y="853336"/>
            <a:ext cx="12468223" cy="200247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it-IT" sz="5400" spc="10" dirty="0">
                <a:solidFill>
                  <a:srgbClr val="FEEB1A"/>
                </a:solidFill>
                <a:latin typeface="Brandon Grotesque Black"/>
                <a:cs typeface="Brandon Grotesque Black"/>
              </a:rPr>
              <a:t>I NOSTRI MAIN PARTNERS</a:t>
            </a:r>
          </a:p>
          <a:p>
            <a:pPr marL="12700">
              <a:lnSpc>
                <a:spcPct val="150000"/>
              </a:lnSpc>
              <a:spcBef>
                <a:spcPts val="125"/>
              </a:spcBef>
            </a:pPr>
            <a:r>
              <a:rPr lang="it-IT" sz="5400" spc="10" dirty="0">
                <a:solidFill>
                  <a:schemeClr val="bg1"/>
                </a:solidFill>
                <a:latin typeface="Brandon Grotesque Light" panose="020B0303020203060202" pitchFamily="34" charset="0"/>
                <a:cs typeface="Brandon Grotesque Black"/>
              </a:rPr>
              <a:t>Valore del portfolio </a:t>
            </a:r>
            <a:r>
              <a:rPr lang="it-IT" sz="5400" spc="10" dirty="0">
                <a:solidFill>
                  <a:schemeClr val="bg1"/>
                </a:solidFill>
                <a:latin typeface="Brandon Grotesque Black" panose="020B0A03020203060202" pitchFamily="34" charset="0"/>
                <a:cs typeface="Brandon Grotesque Black"/>
              </a:rPr>
              <a:t>135.000.000 €</a:t>
            </a:r>
            <a:endParaRPr lang="it-IT" sz="5400" dirty="0">
              <a:solidFill>
                <a:schemeClr val="bg1"/>
              </a:solidFill>
              <a:latin typeface="Brandon Grotesque Black" panose="020B0A03020203060202" pitchFamily="34" charset="0"/>
              <a:cs typeface="Brandon Grotesque Black"/>
            </a:endParaRPr>
          </a:p>
        </p:txBody>
      </p:sp>
      <p:pic>
        <p:nvPicPr>
          <p:cNvPr id="60" name="Immagine 59">
            <a:extLst>
              <a:ext uri="{FF2B5EF4-FFF2-40B4-BE49-F238E27FC236}">
                <a16:creationId xmlns:a16="http://schemas.microsoft.com/office/drawing/2014/main" id="{FA21245C-CB18-420E-BADD-769357D915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99" y="673022"/>
            <a:ext cx="4005652" cy="1257588"/>
          </a:xfrm>
          <a:prstGeom prst="rect">
            <a:avLst/>
          </a:prstGeom>
        </p:spPr>
      </p:pic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4CDB10EE-75E4-40B6-88E1-B3BB15F8D22C}"/>
              </a:ext>
            </a:extLst>
          </p:cNvPr>
          <p:cNvSpPr txBox="1"/>
          <p:nvPr/>
        </p:nvSpPr>
        <p:spPr>
          <a:xfrm>
            <a:off x="1298468" y="3148151"/>
            <a:ext cx="5181600" cy="1446550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solidFill>
                  <a:srgbClr val="FEEB1A"/>
                </a:solidFill>
                <a:latin typeface="Brandon Grotesque Black" panose="020B0A03020203060202" pitchFamily="34" charset="0"/>
              </a:rPr>
              <a:t>17</a:t>
            </a:r>
            <a:endParaRPr lang="it-IT" sz="3600" dirty="0">
              <a:latin typeface="Brandon Grotesque Black" panose="020B0A03020203060202" pitchFamily="34" charset="0"/>
            </a:endParaRPr>
          </a:p>
          <a:p>
            <a:pPr algn="ctr"/>
            <a:r>
              <a:rPr lang="it-IT" sz="4000" dirty="0" err="1">
                <a:solidFill>
                  <a:schemeClr val="bg1"/>
                </a:solidFill>
                <a:latin typeface="Brandon Grotesque Bold" panose="020B0803020203060202" pitchFamily="34" charset="0"/>
              </a:rPr>
              <a:t>Main</a:t>
            </a:r>
            <a:r>
              <a:rPr lang="it-IT" sz="4000" dirty="0">
                <a:solidFill>
                  <a:schemeClr val="bg1"/>
                </a:solidFill>
                <a:latin typeface="Brandon Grotesque Bold" panose="020B0803020203060202" pitchFamily="34" charset="0"/>
              </a:rPr>
              <a:t> partners &gt; 1M€</a:t>
            </a:r>
          </a:p>
        </p:txBody>
      </p:sp>
    </p:spTree>
    <p:extLst>
      <p:ext uri="{BB962C8B-B14F-4D97-AF65-F5344CB8AC3E}">
        <p14:creationId xmlns:p14="http://schemas.microsoft.com/office/powerpoint/2010/main" val="3843305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magine 51">
            <a:extLst>
              <a:ext uri="{FF2B5EF4-FFF2-40B4-BE49-F238E27FC236}">
                <a16:creationId xmlns:a16="http://schemas.microsoft.com/office/drawing/2014/main" id="{7DD8AEE9-52CE-465D-B373-DF2F2D3C6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64" y="9412"/>
            <a:ext cx="20104100" cy="11308556"/>
          </a:xfrm>
          <a:prstGeom prst="rect">
            <a:avLst/>
          </a:prstGeom>
        </p:spPr>
      </p:pic>
      <p:sp>
        <p:nvSpPr>
          <p:cNvPr id="53" name="Rettangolo 52">
            <a:extLst>
              <a:ext uri="{FF2B5EF4-FFF2-40B4-BE49-F238E27FC236}">
                <a16:creationId xmlns:a16="http://schemas.microsoft.com/office/drawing/2014/main" id="{A91AA49F-9C66-4A05-9D1E-9185F227426B}"/>
              </a:ext>
            </a:extLst>
          </p:cNvPr>
          <p:cNvSpPr/>
          <p:nvPr/>
        </p:nvSpPr>
        <p:spPr>
          <a:xfrm>
            <a:off x="33564" y="-1"/>
            <a:ext cx="20104100" cy="11317969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Rettangolo 53">
            <a:extLst>
              <a:ext uri="{FF2B5EF4-FFF2-40B4-BE49-F238E27FC236}">
                <a16:creationId xmlns:a16="http://schemas.microsoft.com/office/drawing/2014/main" id="{C9EBE390-9132-47E2-B4E3-B064C540D5C1}"/>
              </a:ext>
            </a:extLst>
          </p:cNvPr>
          <p:cNvSpPr/>
          <p:nvPr/>
        </p:nvSpPr>
        <p:spPr>
          <a:xfrm>
            <a:off x="-253363" y="9412"/>
            <a:ext cx="20610826" cy="1130935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Rettangolo 57">
            <a:extLst>
              <a:ext uri="{FF2B5EF4-FFF2-40B4-BE49-F238E27FC236}">
                <a16:creationId xmlns:a16="http://schemas.microsoft.com/office/drawing/2014/main" id="{27DA0CA6-EFB3-424C-BFEA-67B0812026D1}"/>
              </a:ext>
            </a:extLst>
          </p:cNvPr>
          <p:cNvSpPr/>
          <p:nvPr/>
        </p:nvSpPr>
        <p:spPr>
          <a:xfrm>
            <a:off x="-1301750" y="556567"/>
            <a:ext cx="15718516" cy="1374042"/>
          </a:xfrm>
          <a:prstGeom prst="rect">
            <a:avLst/>
          </a:prstGeom>
          <a:solidFill>
            <a:srgbClr val="049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9" name="object 3">
            <a:extLst>
              <a:ext uri="{FF2B5EF4-FFF2-40B4-BE49-F238E27FC236}">
                <a16:creationId xmlns:a16="http://schemas.microsoft.com/office/drawing/2014/main" id="{969810AD-5EDA-4198-AD71-8A30850028C4}"/>
              </a:ext>
            </a:extLst>
          </p:cNvPr>
          <p:cNvSpPr txBox="1"/>
          <p:nvPr/>
        </p:nvSpPr>
        <p:spPr>
          <a:xfrm>
            <a:off x="1622427" y="853336"/>
            <a:ext cx="12468223" cy="200247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it-IT" sz="5400" spc="10" dirty="0">
                <a:solidFill>
                  <a:srgbClr val="FEEB1A"/>
                </a:solidFill>
                <a:latin typeface="Brandon Grotesque Black"/>
                <a:cs typeface="Brandon Grotesque Black"/>
              </a:rPr>
              <a:t>I NOSTRI MAIN PARTNERS</a:t>
            </a:r>
          </a:p>
          <a:p>
            <a:pPr marL="12700">
              <a:lnSpc>
                <a:spcPct val="150000"/>
              </a:lnSpc>
              <a:spcBef>
                <a:spcPts val="125"/>
              </a:spcBef>
            </a:pPr>
            <a:r>
              <a:rPr lang="it-IT" sz="5400" spc="10" dirty="0">
                <a:solidFill>
                  <a:schemeClr val="bg1"/>
                </a:solidFill>
                <a:latin typeface="Brandon Grotesque Light" panose="020B0303020203060202" pitchFamily="34" charset="0"/>
                <a:cs typeface="Brandon Grotesque Black"/>
              </a:rPr>
              <a:t>Valore del portfolio </a:t>
            </a:r>
            <a:r>
              <a:rPr lang="it-IT" sz="5400" spc="10" dirty="0">
                <a:solidFill>
                  <a:schemeClr val="bg1"/>
                </a:solidFill>
                <a:latin typeface="Brandon Grotesque Black" panose="020B0A03020203060202" pitchFamily="34" charset="0"/>
                <a:cs typeface="Brandon Grotesque Black"/>
              </a:rPr>
              <a:t>135.000.000 €</a:t>
            </a:r>
            <a:endParaRPr lang="it-IT" sz="5400" dirty="0">
              <a:solidFill>
                <a:schemeClr val="bg1"/>
              </a:solidFill>
              <a:latin typeface="Brandon Grotesque Black" panose="020B0A03020203060202" pitchFamily="34" charset="0"/>
              <a:cs typeface="Brandon Grotesque Black"/>
            </a:endParaRPr>
          </a:p>
        </p:txBody>
      </p:sp>
      <p:pic>
        <p:nvPicPr>
          <p:cNvPr id="60" name="Immagine 59">
            <a:extLst>
              <a:ext uri="{FF2B5EF4-FFF2-40B4-BE49-F238E27FC236}">
                <a16:creationId xmlns:a16="http://schemas.microsoft.com/office/drawing/2014/main" id="{FA21245C-CB18-420E-BADD-769357D915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99" y="673022"/>
            <a:ext cx="4005652" cy="1257588"/>
          </a:xfrm>
          <a:prstGeom prst="rect">
            <a:avLst/>
          </a:prstGeom>
        </p:spPr>
      </p:pic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4CDB10EE-75E4-40B6-88E1-B3BB15F8D22C}"/>
              </a:ext>
            </a:extLst>
          </p:cNvPr>
          <p:cNvSpPr txBox="1"/>
          <p:nvPr/>
        </p:nvSpPr>
        <p:spPr>
          <a:xfrm>
            <a:off x="1298468" y="3148151"/>
            <a:ext cx="5181600" cy="1446550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solidFill>
                  <a:srgbClr val="FEEB1A"/>
                </a:solidFill>
                <a:latin typeface="Brandon Grotesque Black" panose="020B0A03020203060202" pitchFamily="34" charset="0"/>
              </a:rPr>
              <a:t>17</a:t>
            </a:r>
            <a:endParaRPr lang="it-IT" sz="3600" dirty="0">
              <a:latin typeface="Brandon Grotesque Black" panose="020B0A03020203060202" pitchFamily="34" charset="0"/>
            </a:endParaRPr>
          </a:p>
          <a:p>
            <a:pPr algn="ctr"/>
            <a:r>
              <a:rPr lang="it-IT" sz="4000" dirty="0" err="1">
                <a:solidFill>
                  <a:schemeClr val="bg1"/>
                </a:solidFill>
                <a:latin typeface="Brandon Grotesque Bold" panose="020B0803020203060202" pitchFamily="34" charset="0"/>
              </a:rPr>
              <a:t>Main</a:t>
            </a:r>
            <a:r>
              <a:rPr lang="it-IT" sz="4000" dirty="0">
                <a:solidFill>
                  <a:schemeClr val="bg1"/>
                </a:solidFill>
                <a:latin typeface="Brandon Grotesque Bold" panose="020B0803020203060202" pitchFamily="34" charset="0"/>
              </a:rPr>
              <a:t> partners &gt; 1M€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8C3744E0-B900-4D85-8E86-D16A649D38F6}"/>
              </a:ext>
            </a:extLst>
          </p:cNvPr>
          <p:cNvSpPr/>
          <p:nvPr/>
        </p:nvSpPr>
        <p:spPr>
          <a:xfrm>
            <a:off x="7744972" y="3168450"/>
            <a:ext cx="9269202" cy="7884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4F1EFBB-C27A-4B65-A7CC-9F0EF8D0876F}"/>
              </a:ext>
            </a:extLst>
          </p:cNvPr>
          <p:cNvSpPr txBox="1"/>
          <p:nvPr/>
        </p:nvSpPr>
        <p:spPr>
          <a:xfrm rot="16200000">
            <a:off x="3170092" y="6687263"/>
            <a:ext cx="7884856" cy="830997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solidFill>
                  <a:srgbClr val="FEEB1A"/>
                </a:solidFill>
                <a:latin typeface="Brandon Grotesque Black" panose="020B0A03020203060202" pitchFamily="34" charset="0"/>
              </a:rPr>
              <a:t>2.000.000€ - 5.000.000€</a:t>
            </a:r>
            <a:endParaRPr lang="it-IT" sz="4000" dirty="0">
              <a:solidFill>
                <a:schemeClr val="bg1"/>
              </a:solidFill>
              <a:latin typeface="Brandon Grotesque Black" panose="020B0A03020203060202" pitchFamily="34" charset="0"/>
            </a:endParaRPr>
          </a:p>
        </p:txBody>
      </p:sp>
      <p:pic>
        <p:nvPicPr>
          <p:cNvPr id="18" name="Picture 34" descr="Lendlease - Home | Facebook">
            <a:extLst>
              <a:ext uri="{FF2B5EF4-FFF2-40B4-BE49-F238E27FC236}">
                <a16:creationId xmlns:a16="http://schemas.microsoft.com/office/drawing/2014/main" id="{B2B0B7B2-1210-4EA4-AA2A-EC17A8922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982" y="5200825"/>
            <a:ext cx="1529803" cy="152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2" descr="Enel e Politecnico di Milano: accordo su ricerca e formazione">
            <a:extLst>
              <a:ext uri="{FF2B5EF4-FFF2-40B4-BE49-F238E27FC236}">
                <a16:creationId xmlns:a16="http://schemas.microsoft.com/office/drawing/2014/main" id="{785866AE-B09E-49CD-8B1B-135A574AF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658" y="3620204"/>
            <a:ext cx="1817784" cy="94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0" descr="Vodafone: 800 mila euro di multa per telemarketing aggressivo dal Garante  per la protezione dei dati personali">
            <a:extLst>
              <a:ext uri="{FF2B5EF4-FFF2-40B4-BE49-F238E27FC236}">
                <a16:creationId xmlns:a16="http://schemas.microsoft.com/office/drawing/2014/main" id="{86A932FB-F9FA-428F-B548-B2F939648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4041" y="3275043"/>
            <a:ext cx="1603954" cy="160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8" descr="New project commissioned by Saipem S.P.A. | GASP">
            <a:extLst>
              <a:ext uri="{FF2B5EF4-FFF2-40B4-BE49-F238E27FC236}">
                <a16:creationId xmlns:a16="http://schemas.microsoft.com/office/drawing/2014/main" id="{49C0843E-28D2-4C4C-86BA-8EBF815FE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908" y="5481869"/>
            <a:ext cx="875289" cy="113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8" descr="Agenzia Spaziale Italiana Careers and Current Employee Profiles | Find  referrals | LinkedIn">
            <a:extLst>
              <a:ext uri="{FF2B5EF4-FFF2-40B4-BE49-F238E27FC236}">
                <a16:creationId xmlns:a16="http://schemas.microsoft.com/office/drawing/2014/main" id="{F3BD8796-5145-4757-989A-770D9A78EF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961" y="7241749"/>
            <a:ext cx="1396678" cy="139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4" descr="Autostrade per l&amp;#39;Italia: al via le assunzioni di 20 ingegneri neolaureati">
            <a:extLst>
              <a:ext uri="{FF2B5EF4-FFF2-40B4-BE49-F238E27FC236}">
                <a16:creationId xmlns:a16="http://schemas.microsoft.com/office/drawing/2014/main" id="{CDE28283-1037-4E2B-9DA5-2B20F392EA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16"/>
          <a:stretch/>
        </p:blipFill>
        <p:spPr bwMode="auto">
          <a:xfrm>
            <a:off x="8434160" y="9497034"/>
            <a:ext cx="2582579" cy="72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6" descr="Asi e Politecnico di Milano insieme per 15 anni">
            <a:extLst>
              <a:ext uri="{FF2B5EF4-FFF2-40B4-BE49-F238E27FC236}">
                <a16:creationId xmlns:a16="http://schemas.microsoft.com/office/drawing/2014/main" id="{464AE7CB-5EB9-46D6-B997-7C24DA557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5433" y="3383660"/>
            <a:ext cx="4164479" cy="244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6" descr="Stefano Cao e Ferruccio Resta ">
            <a:extLst>
              <a:ext uri="{FF2B5EF4-FFF2-40B4-BE49-F238E27FC236}">
                <a16:creationId xmlns:a16="http://schemas.microsoft.com/office/drawing/2014/main" id="{D7CDB888-88A7-4A97-AA65-D88762AB5E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" t="-1" r="6844" b="-1355"/>
          <a:stretch/>
        </p:blipFill>
        <p:spPr bwMode="auto">
          <a:xfrm>
            <a:off x="12405381" y="5918391"/>
            <a:ext cx="4154532" cy="242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2" descr="Polimi e Aspi, al via l&amp;#39;accordo per le autostrade di nuova generazione-  Corriere.it">
            <a:extLst>
              <a:ext uri="{FF2B5EF4-FFF2-40B4-BE49-F238E27FC236}">
                <a16:creationId xmlns:a16="http://schemas.microsoft.com/office/drawing/2014/main" id="{13573DEB-DA74-449E-8A0F-E1D8C52326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96" b="-925"/>
          <a:stretch/>
        </p:blipFill>
        <p:spPr bwMode="auto">
          <a:xfrm>
            <a:off x="12391237" y="8448969"/>
            <a:ext cx="4164479" cy="242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708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magine 51">
            <a:extLst>
              <a:ext uri="{FF2B5EF4-FFF2-40B4-BE49-F238E27FC236}">
                <a16:creationId xmlns:a16="http://schemas.microsoft.com/office/drawing/2014/main" id="{7DD8AEE9-52CE-465D-B373-DF2F2D3C6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64" y="9412"/>
            <a:ext cx="20104100" cy="11308556"/>
          </a:xfrm>
          <a:prstGeom prst="rect">
            <a:avLst/>
          </a:prstGeom>
        </p:spPr>
      </p:pic>
      <p:sp>
        <p:nvSpPr>
          <p:cNvPr id="53" name="Rettangolo 52">
            <a:extLst>
              <a:ext uri="{FF2B5EF4-FFF2-40B4-BE49-F238E27FC236}">
                <a16:creationId xmlns:a16="http://schemas.microsoft.com/office/drawing/2014/main" id="{A91AA49F-9C66-4A05-9D1E-9185F227426B}"/>
              </a:ext>
            </a:extLst>
          </p:cNvPr>
          <p:cNvSpPr/>
          <p:nvPr/>
        </p:nvSpPr>
        <p:spPr>
          <a:xfrm>
            <a:off x="33564" y="-1"/>
            <a:ext cx="20104100" cy="11317969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Rettangolo 53">
            <a:extLst>
              <a:ext uri="{FF2B5EF4-FFF2-40B4-BE49-F238E27FC236}">
                <a16:creationId xmlns:a16="http://schemas.microsoft.com/office/drawing/2014/main" id="{C9EBE390-9132-47E2-B4E3-B064C540D5C1}"/>
              </a:ext>
            </a:extLst>
          </p:cNvPr>
          <p:cNvSpPr/>
          <p:nvPr/>
        </p:nvSpPr>
        <p:spPr>
          <a:xfrm>
            <a:off x="-253363" y="9412"/>
            <a:ext cx="20610826" cy="1130935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Rettangolo 57">
            <a:extLst>
              <a:ext uri="{FF2B5EF4-FFF2-40B4-BE49-F238E27FC236}">
                <a16:creationId xmlns:a16="http://schemas.microsoft.com/office/drawing/2014/main" id="{27DA0CA6-EFB3-424C-BFEA-67B0812026D1}"/>
              </a:ext>
            </a:extLst>
          </p:cNvPr>
          <p:cNvSpPr/>
          <p:nvPr/>
        </p:nvSpPr>
        <p:spPr>
          <a:xfrm>
            <a:off x="-1301750" y="556567"/>
            <a:ext cx="15718516" cy="1374042"/>
          </a:xfrm>
          <a:prstGeom prst="rect">
            <a:avLst/>
          </a:prstGeom>
          <a:solidFill>
            <a:srgbClr val="049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9" name="object 3">
            <a:extLst>
              <a:ext uri="{FF2B5EF4-FFF2-40B4-BE49-F238E27FC236}">
                <a16:creationId xmlns:a16="http://schemas.microsoft.com/office/drawing/2014/main" id="{969810AD-5EDA-4198-AD71-8A30850028C4}"/>
              </a:ext>
            </a:extLst>
          </p:cNvPr>
          <p:cNvSpPr txBox="1"/>
          <p:nvPr/>
        </p:nvSpPr>
        <p:spPr>
          <a:xfrm>
            <a:off x="1622427" y="853336"/>
            <a:ext cx="12468223" cy="200247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it-IT" sz="5400" spc="10" dirty="0">
                <a:solidFill>
                  <a:srgbClr val="FEEB1A"/>
                </a:solidFill>
                <a:latin typeface="Brandon Grotesque Black"/>
                <a:cs typeface="Brandon Grotesque Black"/>
              </a:rPr>
              <a:t>I NOSTRI MAIN PARTNERS</a:t>
            </a:r>
          </a:p>
          <a:p>
            <a:pPr marL="12700">
              <a:lnSpc>
                <a:spcPct val="150000"/>
              </a:lnSpc>
              <a:spcBef>
                <a:spcPts val="125"/>
              </a:spcBef>
            </a:pPr>
            <a:r>
              <a:rPr lang="it-IT" sz="5400" spc="10" dirty="0">
                <a:solidFill>
                  <a:schemeClr val="bg1"/>
                </a:solidFill>
                <a:latin typeface="Brandon Grotesque Light" panose="020B0303020203060202" pitchFamily="34" charset="0"/>
                <a:cs typeface="Brandon Grotesque Black"/>
              </a:rPr>
              <a:t>Valore del portfolio </a:t>
            </a:r>
            <a:r>
              <a:rPr lang="it-IT" sz="5400" spc="10" dirty="0">
                <a:solidFill>
                  <a:schemeClr val="bg1"/>
                </a:solidFill>
                <a:latin typeface="Brandon Grotesque Black" panose="020B0A03020203060202" pitchFamily="34" charset="0"/>
                <a:cs typeface="Brandon Grotesque Black"/>
              </a:rPr>
              <a:t>135.000.000 €</a:t>
            </a:r>
            <a:endParaRPr lang="it-IT" sz="5400" dirty="0">
              <a:solidFill>
                <a:schemeClr val="bg1"/>
              </a:solidFill>
              <a:latin typeface="Brandon Grotesque Black" panose="020B0A03020203060202" pitchFamily="34" charset="0"/>
              <a:cs typeface="Brandon Grotesque Black"/>
            </a:endParaRPr>
          </a:p>
        </p:txBody>
      </p:sp>
      <p:pic>
        <p:nvPicPr>
          <p:cNvPr id="60" name="Immagine 59">
            <a:extLst>
              <a:ext uri="{FF2B5EF4-FFF2-40B4-BE49-F238E27FC236}">
                <a16:creationId xmlns:a16="http://schemas.microsoft.com/office/drawing/2014/main" id="{FA21245C-CB18-420E-BADD-769357D915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99" y="673022"/>
            <a:ext cx="4005652" cy="1257588"/>
          </a:xfrm>
          <a:prstGeom prst="rect">
            <a:avLst/>
          </a:prstGeom>
        </p:spPr>
      </p:pic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4CDB10EE-75E4-40B6-88E1-B3BB15F8D22C}"/>
              </a:ext>
            </a:extLst>
          </p:cNvPr>
          <p:cNvSpPr txBox="1"/>
          <p:nvPr/>
        </p:nvSpPr>
        <p:spPr>
          <a:xfrm>
            <a:off x="1298468" y="3148151"/>
            <a:ext cx="5181600" cy="1446550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solidFill>
                  <a:srgbClr val="FEEB1A"/>
                </a:solidFill>
                <a:latin typeface="Brandon Grotesque Black" panose="020B0A03020203060202" pitchFamily="34" charset="0"/>
              </a:rPr>
              <a:t>17</a:t>
            </a:r>
            <a:endParaRPr lang="it-IT" sz="3600" dirty="0">
              <a:latin typeface="Brandon Grotesque Black" panose="020B0A03020203060202" pitchFamily="34" charset="0"/>
            </a:endParaRPr>
          </a:p>
          <a:p>
            <a:pPr algn="ctr"/>
            <a:r>
              <a:rPr lang="it-IT" sz="4000" dirty="0" err="1">
                <a:solidFill>
                  <a:schemeClr val="bg1"/>
                </a:solidFill>
                <a:latin typeface="Brandon Grotesque Bold" panose="020B0803020203060202" pitchFamily="34" charset="0"/>
              </a:rPr>
              <a:t>Main</a:t>
            </a:r>
            <a:r>
              <a:rPr lang="it-IT" sz="4000" dirty="0">
                <a:solidFill>
                  <a:schemeClr val="bg1"/>
                </a:solidFill>
                <a:latin typeface="Brandon Grotesque Bold" panose="020B0803020203060202" pitchFamily="34" charset="0"/>
              </a:rPr>
              <a:t> partners &gt; 1M€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8C3744E0-B900-4D85-8E86-D16A649D38F6}"/>
              </a:ext>
            </a:extLst>
          </p:cNvPr>
          <p:cNvSpPr/>
          <p:nvPr/>
        </p:nvSpPr>
        <p:spPr>
          <a:xfrm>
            <a:off x="7744972" y="3168450"/>
            <a:ext cx="9269202" cy="7884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4F1EFBB-C27A-4B65-A7CC-9F0EF8D0876F}"/>
              </a:ext>
            </a:extLst>
          </p:cNvPr>
          <p:cNvSpPr txBox="1"/>
          <p:nvPr/>
        </p:nvSpPr>
        <p:spPr>
          <a:xfrm rot="16200000">
            <a:off x="3170092" y="6687263"/>
            <a:ext cx="7884856" cy="830997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solidFill>
                  <a:srgbClr val="FEEB1A"/>
                </a:solidFill>
                <a:latin typeface="Brandon Grotesque Black" panose="020B0A03020203060202" pitchFamily="34" charset="0"/>
              </a:rPr>
              <a:t>5.000.000€ - 10.000.000€</a:t>
            </a:r>
            <a:endParaRPr lang="it-IT" sz="4000" dirty="0">
              <a:solidFill>
                <a:schemeClr val="bg1"/>
              </a:solidFill>
              <a:latin typeface="Brandon Grotesque Black" panose="020B0A03020203060202" pitchFamily="34" charset="0"/>
            </a:endParaRPr>
          </a:p>
        </p:txBody>
      </p:sp>
      <p:pic>
        <p:nvPicPr>
          <p:cNvPr id="27" name="Picture 16" descr="Ambiente e smart city, la spinta di innovazione tecnologica in tutta  Italia” – Alumni">
            <a:extLst>
              <a:ext uri="{FF2B5EF4-FFF2-40B4-BE49-F238E27FC236}">
                <a16:creationId xmlns:a16="http://schemas.microsoft.com/office/drawing/2014/main" id="{1BEF3763-F893-4BEA-AEEC-E3D6242BD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4304" y="7635875"/>
            <a:ext cx="4794344" cy="319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8" descr="Schermata 2020-03-16 alle 16.21.55">
            <a:extLst>
              <a:ext uri="{FF2B5EF4-FFF2-40B4-BE49-F238E27FC236}">
                <a16:creationId xmlns:a16="http://schemas.microsoft.com/office/drawing/2014/main" id="{E0670408-0518-401B-94D2-EBF131B8E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918" y="8169275"/>
            <a:ext cx="2753576" cy="156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4" descr="Politecnico di Milano e Huawei insieme per i giovani - HUAWEI Community">
            <a:extLst>
              <a:ext uri="{FF2B5EF4-FFF2-40B4-BE49-F238E27FC236}">
                <a16:creationId xmlns:a16="http://schemas.microsoft.com/office/drawing/2014/main" id="{826C8B9C-1929-4CA4-B444-9B6272D17C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8" t="11217" r="27928" b="9703"/>
          <a:stretch/>
        </p:blipFill>
        <p:spPr bwMode="auto">
          <a:xfrm>
            <a:off x="9386165" y="4326883"/>
            <a:ext cx="1331769" cy="134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0" descr="LEONARDO S.P.A. (Divisione Velivoli) - Distretto aerospaziale piemonte">
            <a:extLst>
              <a:ext uri="{FF2B5EF4-FFF2-40B4-BE49-F238E27FC236}">
                <a16:creationId xmlns:a16="http://schemas.microsoft.com/office/drawing/2014/main" id="{DEB57C38-CF7E-441A-AD48-7CCBA57009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49" b="38800"/>
          <a:stretch/>
        </p:blipFill>
        <p:spPr bwMode="auto">
          <a:xfrm>
            <a:off x="12364500" y="4594701"/>
            <a:ext cx="3822266" cy="831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3730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magine 51">
            <a:extLst>
              <a:ext uri="{FF2B5EF4-FFF2-40B4-BE49-F238E27FC236}">
                <a16:creationId xmlns:a16="http://schemas.microsoft.com/office/drawing/2014/main" id="{7DD8AEE9-52CE-465D-B373-DF2F2D3C6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64" y="9412"/>
            <a:ext cx="20104100" cy="11308556"/>
          </a:xfrm>
          <a:prstGeom prst="rect">
            <a:avLst/>
          </a:prstGeom>
        </p:spPr>
      </p:pic>
      <p:sp>
        <p:nvSpPr>
          <p:cNvPr id="53" name="Rettangolo 52">
            <a:extLst>
              <a:ext uri="{FF2B5EF4-FFF2-40B4-BE49-F238E27FC236}">
                <a16:creationId xmlns:a16="http://schemas.microsoft.com/office/drawing/2014/main" id="{A91AA49F-9C66-4A05-9D1E-9185F227426B}"/>
              </a:ext>
            </a:extLst>
          </p:cNvPr>
          <p:cNvSpPr/>
          <p:nvPr/>
        </p:nvSpPr>
        <p:spPr>
          <a:xfrm>
            <a:off x="33564" y="-1"/>
            <a:ext cx="20104100" cy="11317969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Rettangolo 53">
            <a:extLst>
              <a:ext uri="{FF2B5EF4-FFF2-40B4-BE49-F238E27FC236}">
                <a16:creationId xmlns:a16="http://schemas.microsoft.com/office/drawing/2014/main" id="{C9EBE390-9132-47E2-B4E3-B064C540D5C1}"/>
              </a:ext>
            </a:extLst>
          </p:cNvPr>
          <p:cNvSpPr/>
          <p:nvPr/>
        </p:nvSpPr>
        <p:spPr>
          <a:xfrm>
            <a:off x="-253363" y="9412"/>
            <a:ext cx="20610826" cy="1130935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Rettangolo 57">
            <a:extLst>
              <a:ext uri="{FF2B5EF4-FFF2-40B4-BE49-F238E27FC236}">
                <a16:creationId xmlns:a16="http://schemas.microsoft.com/office/drawing/2014/main" id="{27DA0CA6-EFB3-424C-BFEA-67B0812026D1}"/>
              </a:ext>
            </a:extLst>
          </p:cNvPr>
          <p:cNvSpPr/>
          <p:nvPr/>
        </p:nvSpPr>
        <p:spPr>
          <a:xfrm>
            <a:off x="-1301750" y="556567"/>
            <a:ext cx="15718516" cy="1374042"/>
          </a:xfrm>
          <a:prstGeom prst="rect">
            <a:avLst/>
          </a:prstGeom>
          <a:solidFill>
            <a:srgbClr val="049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9" name="object 3">
            <a:extLst>
              <a:ext uri="{FF2B5EF4-FFF2-40B4-BE49-F238E27FC236}">
                <a16:creationId xmlns:a16="http://schemas.microsoft.com/office/drawing/2014/main" id="{969810AD-5EDA-4198-AD71-8A30850028C4}"/>
              </a:ext>
            </a:extLst>
          </p:cNvPr>
          <p:cNvSpPr txBox="1"/>
          <p:nvPr/>
        </p:nvSpPr>
        <p:spPr>
          <a:xfrm>
            <a:off x="1622427" y="853336"/>
            <a:ext cx="12468223" cy="200247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it-IT" sz="5400" spc="10" dirty="0">
                <a:solidFill>
                  <a:srgbClr val="FEEB1A"/>
                </a:solidFill>
                <a:latin typeface="Brandon Grotesque Black"/>
                <a:cs typeface="Brandon Grotesque Black"/>
              </a:rPr>
              <a:t>I NOSTRI MAIN PARTNERS</a:t>
            </a:r>
          </a:p>
          <a:p>
            <a:pPr marL="12700">
              <a:lnSpc>
                <a:spcPct val="150000"/>
              </a:lnSpc>
              <a:spcBef>
                <a:spcPts val="125"/>
              </a:spcBef>
            </a:pPr>
            <a:r>
              <a:rPr lang="it-IT" sz="5400" spc="10" dirty="0">
                <a:solidFill>
                  <a:schemeClr val="bg1"/>
                </a:solidFill>
                <a:latin typeface="Brandon Grotesque Light" panose="020B0303020203060202" pitchFamily="34" charset="0"/>
                <a:cs typeface="Brandon Grotesque Black"/>
              </a:rPr>
              <a:t>Valore del portfolio </a:t>
            </a:r>
            <a:r>
              <a:rPr lang="it-IT" sz="5400" spc="10" dirty="0">
                <a:solidFill>
                  <a:schemeClr val="bg1"/>
                </a:solidFill>
                <a:latin typeface="Brandon Grotesque Black" panose="020B0A03020203060202" pitchFamily="34" charset="0"/>
                <a:cs typeface="Brandon Grotesque Black"/>
              </a:rPr>
              <a:t>135.000.000 €</a:t>
            </a:r>
            <a:endParaRPr lang="it-IT" sz="5400" dirty="0">
              <a:solidFill>
                <a:schemeClr val="bg1"/>
              </a:solidFill>
              <a:latin typeface="Brandon Grotesque Black" panose="020B0A03020203060202" pitchFamily="34" charset="0"/>
              <a:cs typeface="Brandon Grotesque Black"/>
            </a:endParaRPr>
          </a:p>
        </p:txBody>
      </p:sp>
      <p:pic>
        <p:nvPicPr>
          <p:cNvPr id="60" name="Immagine 59">
            <a:extLst>
              <a:ext uri="{FF2B5EF4-FFF2-40B4-BE49-F238E27FC236}">
                <a16:creationId xmlns:a16="http://schemas.microsoft.com/office/drawing/2014/main" id="{FA21245C-CB18-420E-BADD-769357D915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99" y="673022"/>
            <a:ext cx="4005652" cy="1257588"/>
          </a:xfrm>
          <a:prstGeom prst="rect">
            <a:avLst/>
          </a:prstGeom>
        </p:spPr>
      </p:pic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4CDB10EE-75E4-40B6-88E1-B3BB15F8D22C}"/>
              </a:ext>
            </a:extLst>
          </p:cNvPr>
          <p:cNvSpPr txBox="1"/>
          <p:nvPr/>
        </p:nvSpPr>
        <p:spPr>
          <a:xfrm>
            <a:off x="1298468" y="3148151"/>
            <a:ext cx="5181600" cy="1446550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solidFill>
                  <a:srgbClr val="FEEB1A"/>
                </a:solidFill>
                <a:latin typeface="Brandon Grotesque Black" panose="020B0A03020203060202" pitchFamily="34" charset="0"/>
              </a:rPr>
              <a:t>17</a:t>
            </a:r>
            <a:endParaRPr lang="it-IT" sz="3600" dirty="0">
              <a:latin typeface="Brandon Grotesque Black" panose="020B0A03020203060202" pitchFamily="34" charset="0"/>
            </a:endParaRPr>
          </a:p>
          <a:p>
            <a:pPr algn="ctr"/>
            <a:r>
              <a:rPr lang="it-IT" sz="4000" dirty="0" err="1">
                <a:solidFill>
                  <a:schemeClr val="bg1"/>
                </a:solidFill>
                <a:latin typeface="Brandon Grotesque Bold" panose="020B0803020203060202" pitchFamily="34" charset="0"/>
              </a:rPr>
              <a:t>Main</a:t>
            </a:r>
            <a:r>
              <a:rPr lang="it-IT" sz="4000" dirty="0">
                <a:solidFill>
                  <a:schemeClr val="bg1"/>
                </a:solidFill>
                <a:latin typeface="Brandon Grotesque Bold" panose="020B0803020203060202" pitchFamily="34" charset="0"/>
              </a:rPr>
              <a:t> partners &gt; 1M€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8C3744E0-B900-4D85-8E86-D16A649D38F6}"/>
              </a:ext>
            </a:extLst>
          </p:cNvPr>
          <p:cNvSpPr/>
          <p:nvPr/>
        </p:nvSpPr>
        <p:spPr>
          <a:xfrm>
            <a:off x="7744972" y="3168450"/>
            <a:ext cx="9269202" cy="7884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9" name="Picture 6" descr="STMicroelectronics e PoliMi trovato l&amp;#39;accordo - Ialc">
            <a:extLst>
              <a:ext uri="{FF2B5EF4-FFF2-40B4-BE49-F238E27FC236}">
                <a16:creationId xmlns:a16="http://schemas.microsoft.com/office/drawing/2014/main" id="{F30C4FB1-F275-4720-BC86-B3F5AE7AB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989" y="4038098"/>
            <a:ext cx="2235091" cy="223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">
            <a:extLst>
              <a:ext uri="{FF2B5EF4-FFF2-40B4-BE49-F238E27FC236}">
                <a16:creationId xmlns:a16="http://schemas.microsoft.com/office/drawing/2014/main" id="{3461BDEB-A774-4EDB-AA8F-B028FF13F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6137" y="3330559"/>
            <a:ext cx="5270677" cy="351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Elemento grafico 72">
            <a:extLst>
              <a:ext uri="{FF2B5EF4-FFF2-40B4-BE49-F238E27FC236}">
                <a16:creationId xmlns:a16="http://schemas.microsoft.com/office/drawing/2014/main" id="{84B09D88-C83C-4073-9886-5DBA389541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842544" y="7961527"/>
            <a:ext cx="1565221" cy="1931549"/>
          </a:xfrm>
          <a:prstGeom prst="rect">
            <a:avLst/>
          </a:prstGeom>
        </p:spPr>
      </p:pic>
      <p:pic>
        <p:nvPicPr>
          <p:cNvPr id="75" name="Picture 8">
            <a:extLst>
              <a:ext uri="{FF2B5EF4-FFF2-40B4-BE49-F238E27FC236}">
                <a16:creationId xmlns:a16="http://schemas.microsoft.com/office/drawing/2014/main" id="{E410BE5D-DB64-40DA-8679-E3A80EB9EF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06"/>
          <a:stretch/>
        </p:blipFill>
        <p:spPr bwMode="auto">
          <a:xfrm>
            <a:off x="11556137" y="7356902"/>
            <a:ext cx="5270677" cy="351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CasellaDiTesto 75">
            <a:extLst>
              <a:ext uri="{FF2B5EF4-FFF2-40B4-BE49-F238E27FC236}">
                <a16:creationId xmlns:a16="http://schemas.microsoft.com/office/drawing/2014/main" id="{1A5AC1BB-B261-48B2-9B0B-959C8CA4B73F}"/>
              </a:ext>
            </a:extLst>
          </p:cNvPr>
          <p:cNvSpPr txBox="1"/>
          <p:nvPr/>
        </p:nvSpPr>
        <p:spPr>
          <a:xfrm rot="16200000">
            <a:off x="3170092" y="6687263"/>
            <a:ext cx="7884856" cy="830997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solidFill>
                  <a:srgbClr val="FEEB1A"/>
                </a:solidFill>
                <a:latin typeface="Brandon Grotesque Black" panose="020B0A03020203060202" pitchFamily="34" charset="0"/>
              </a:rPr>
              <a:t>&gt; 10.000.000€</a:t>
            </a:r>
            <a:endParaRPr lang="it-IT" sz="4000" dirty="0">
              <a:solidFill>
                <a:schemeClr val="bg1"/>
              </a:solidFill>
              <a:latin typeface="Brandon Grotesque Black" panose="020B0A030202030602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20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magine 51">
            <a:extLst>
              <a:ext uri="{FF2B5EF4-FFF2-40B4-BE49-F238E27FC236}">
                <a16:creationId xmlns:a16="http://schemas.microsoft.com/office/drawing/2014/main" id="{7DD8AEE9-52CE-465D-B373-DF2F2D3C6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64" y="9412"/>
            <a:ext cx="20104100" cy="11308556"/>
          </a:xfrm>
          <a:prstGeom prst="rect">
            <a:avLst/>
          </a:prstGeom>
        </p:spPr>
      </p:pic>
      <p:sp>
        <p:nvSpPr>
          <p:cNvPr id="53" name="Rettangolo 52">
            <a:extLst>
              <a:ext uri="{FF2B5EF4-FFF2-40B4-BE49-F238E27FC236}">
                <a16:creationId xmlns:a16="http://schemas.microsoft.com/office/drawing/2014/main" id="{A91AA49F-9C66-4A05-9D1E-9185F227426B}"/>
              </a:ext>
            </a:extLst>
          </p:cNvPr>
          <p:cNvSpPr/>
          <p:nvPr/>
        </p:nvSpPr>
        <p:spPr>
          <a:xfrm>
            <a:off x="33564" y="-1"/>
            <a:ext cx="20104100" cy="11317969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Rettangolo 53">
            <a:extLst>
              <a:ext uri="{FF2B5EF4-FFF2-40B4-BE49-F238E27FC236}">
                <a16:creationId xmlns:a16="http://schemas.microsoft.com/office/drawing/2014/main" id="{C9EBE390-9132-47E2-B4E3-B064C540D5C1}"/>
              </a:ext>
            </a:extLst>
          </p:cNvPr>
          <p:cNvSpPr/>
          <p:nvPr/>
        </p:nvSpPr>
        <p:spPr>
          <a:xfrm>
            <a:off x="-253363" y="9412"/>
            <a:ext cx="20610826" cy="1130935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Rettangolo 57">
            <a:extLst>
              <a:ext uri="{FF2B5EF4-FFF2-40B4-BE49-F238E27FC236}">
                <a16:creationId xmlns:a16="http://schemas.microsoft.com/office/drawing/2014/main" id="{27DA0CA6-EFB3-424C-BFEA-67B0812026D1}"/>
              </a:ext>
            </a:extLst>
          </p:cNvPr>
          <p:cNvSpPr/>
          <p:nvPr/>
        </p:nvSpPr>
        <p:spPr>
          <a:xfrm>
            <a:off x="-1301750" y="556567"/>
            <a:ext cx="15718516" cy="1374042"/>
          </a:xfrm>
          <a:prstGeom prst="rect">
            <a:avLst/>
          </a:prstGeom>
          <a:solidFill>
            <a:srgbClr val="049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9" name="object 3">
            <a:extLst>
              <a:ext uri="{FF2B5EF4-FFF2-40B4-BE49-F238E27FC236}">
                <a16:creationId xmlns:a16="http://schemas.microsoft.com/office/drawing/2014/main" id="{969810AD-5EDA-4198-AD71-8A30850028C4}"/>
              </a:ext>
            </a:extLst>
          </p:cNvPr>
          <p:cNvSpPr txBox="1"/>
          <p:nvPr/>
        </p:nvSpPr>
        <p:spPr>
          <a:xfrm>
            <a:off x="1622427" y="853336"/>
            <a:ext cx="12468223" cy="84702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it-IT" sz="5400" spc="10" dirty="0">
                <a:solidFill>
                  <a:srgbClr val="FEEB1A"/>
                </a:solidFill>
                <a:latin typeface="Brandon Grotesque Black"/>
                <a:cs typeface="Brandon Grotesque Black"/>
              </a:rPr>
              <a:t>NEL 2021</a:t>
            </a:r>
          </a:p>
        </p:txBody>
      </p:sp>
      <p:pic>
        <p:nvPicPr>
          <p:cNvPr id="60" name="Immagine 59">
            <a:extLst>
              <a:ext uri="{FF2B5EF4-FFF2-40B4-BE49-F238E27FC236}">
                <a16:creationId xmlns:a16="http://schemas.microsoft.com/office/drawing/2014/main" id="{FA21245C-CB18-420E-BADD-769357D915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99" y="673022"/>
            <a:ext cx="4005652" cy="1257588"/>
          </a:xfrm>
          <a:prstGeom prst="rect">
            <a:avLst/>
          </a:prstGeom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238B1E04-DB3C-460D-A32F-D66FC65C8B5D}"/>
              </a:ext>
            </a:extLst>
          </p:cNvPr>
          <p:cNvSpPr/>
          <p:nvPr/>
        </p:nvSpPr>
        <p:spPr>
          <a:xfrm>
            <a:off x="630456" y="2347304"/>
            <a:ext cx="18843188" cy="3346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F178D3D8-D378-446A-B250-C48184051EF7}"/>
              </a:ext>
            </a:extLst>
          </p:cNvPr>
          <p:cNvSpPr/>
          <p:nvPr/>
        </p:nvSpPr>
        <p:spPr>
          <a:xfrm>
            <a:off x="664020" y="6256726"/>
            <a:ext cx="18843188" cy="3446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2">
            <a:extLst>
              <a:ext uri="{FF2B5EF4-FFF2-40B4-BE49-F238E27FC236}">
                <a16:creationId xmlns:a16="http://schemas.microsoft.com/office/drawing/2014/main" id="{D7C036C8-C8A1-4289-A3A3-7AC01210A1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71" r="14572"/>
          <a:stretch/>
        </p:blipFill>
        <p:spPr bwMode="auto">
          <a:xfrm>
            <a:off x="1275078" y="3633059"/>
            <a:ext cx="1440519" cy="194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Politecnico di Milano e Huawei insieme per i giovani - HUAWEI Community">
            <a:extLst>
              <a:ext uri="{FF2B5EF4-FFF2-40B4-BE49-F238E27FC236}">
                <a16:creationId xmlns:a16="http://schemas.microsoft.com/office/drawing/2014/main" id="{FE917436-4913-49DB-B73E-99DAFB7EE6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8" t="11217" r="27928" b="9703"/>
          <a:stretch/>
        </p:blipFill>
        <p:spPr bwMode="auto">
          <a:xfrm>
            <a:off x="3086005" y="4121129"/>
            <a:ext cx="1158584" cy="116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0" descr="LEONARDO S.P.A. (Divisione Velivoli) - Distretto aerospaziale piemonte">
            <a:extLst>
              <a:ext uri="{FF2B5EF4-FFF2-40B4-BE49-F238E27FC236}">
                <a16:creationId xmlns:a16="http://schemas.microsoft.com/office/drawing/2014/main" id="{0BDF8A99-B2A3-48F6-ADF1-A73515AFFD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49" b="38800"/>
          <a:stretch/>
        </p:blipFill>
        <p:spPr bwMode="auto">
          <a:xfrm>
            <a:off x="5931028" y="4370357"/>
            <a:ext cx="3325319" cy="72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E5A6C95B-1B70-4847-98AC-B4F3E0BA0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865" y="4417326"/>
            <a:ext cx="2471781" cy="64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id="{550BEFB2-F986-485A-8B70-40E757049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7573" y="4378612"/>
            <a:ext cx="3564075" cy="72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Techint - Wikipedia">
            <a:extLst>
              <a:ext uri="{FF2B5EF4-FFF2-40B4-BE49-F238E27FC236}">
                <a16:creationId xmlns:a16="http://schemas.microsoft.com/office/drawing/2014/main" id="{3A0C99A7-7A2E-416F-9513-2457543E7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601" y="4121129"/>
            <a:ext cx="9525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4061116A-D567-47E9-A516-882970A0F85C}"/>
              </a:ext>
            </a:extLst>
          </p:cNvPr>
          <p:cNvSpPr/>
          <p:nvPr/>
        </p:nvSpPr>
        <p:spPr>
          <a:xfrm>
            <a:off x="1362463" y="2594050"/>
            <a:ext cx="3901254" cy="873125"/>
          </a:xfrm>
          <a:prstGeom prst="rect">
            <a:avLst/>
          </a:prstGeom>
          <a:solidFill>
            <a:srgbClr val="049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DDC45954-12C2-4A4F-ACB9-78509A921D0E}"/>
              </a:ext>
            </a:extLst>
          </p:cNvPr>
          <p:cNvSpPr txBox="1"/>
          <p:nvPr/>
        </p:nvSpPr>
        <p:spPr>
          <a:xfrm>
            <a:off x="722290" y="2660283"/>
            <a:ext cx="5181600" cy="830997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solidFill>
                  <a:srgbClr val="FEEB1A"/>
                </a:solidFill>
                <a:latin typeface="Brandon Grotesque Black" panose="020B0A03020203060202" pitchFamily="34" charset="0"/>
              </a:rPr>
              <a:t>41.244.765 €</a:t>
            </a:r>
            <a:endParaRPr lang="it-IT" sz="4000" dirty="0">
              <a:solidFill>
                <a:schemeClr val="bg1"/>
              </a:solidFill>
              <a:latin typeface="Brandon Grotesque Black" panose="020B0A03020203060202" pitchFamily="34" charset="0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4685C878-9946-4C52-9E3E-FB190EA57BE8}"/>
              </a:ext>
            </a:extLst>
          </p:cNvPr>
          <p:cNvSpPr txBox="1"/>
          <p:nvPr/>
        </p:nvSpPr>
        <p:spPr>
          <a:xfrm>
            <a:off x="5507355" y="2636597"/>
            <a:ext cx="5181600" cy="830997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r>
              <a:rPr lang="it-IT" sz="4800" dirty="0">
                <a:solidFill>
                  <a:srgbClr val="0490CC"/>
                </a:solidFill>
                <a:latin typeface="Brandon Grotesque Black" panose="020B0A03020203060202" pitchFamily="34" charset="0"/>
              </a:rPr>
              <a:t>6 RINNOVI</a:t>
            </a:r>
            <a:endParaRPr lang="it-IT" sz="4000" dirty="0">
              <a:solidFill>
                <a:srgbClr val="0490CC"/>
              </a:solidFill>
              <a:latin typeface="Brandon Grotesque Black" panose="020B0A03020203060202" pitchFamily="34" charset="0"/>
            </a:endParaRPr>
          </a:p>
        </p:txBody>
      </p:sp>
      <p:pic>
        <p:nvPicPr>
          <p:cNvPr id="26" name="Picture 6" descr="STMicroelectronics e PoliMi trovato l&amp;#39;accordo - Ialc">
            <a:extLst>
              <a:ext uri="{FF2B5EF4-FFF2-40B4-BE49-F238E27FC236}">
                <a16:creationId xmlns:a16="http://schemas.microsoft.com/office/drawing/2014/main" id="{307C38F6-3229-465C-9C0C-338AB8CB3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0513" y="7999369"/>
            <a:ext cx="1697135" cy="169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>
            <a:extLst>
              <a:ext uri="{FF2B5EF4-FFF2-40B4-BE49-F238E27FC236}">
                <a16:creationId xmlns:a16="http://schemas.microsoft.com/office/drawing/2014/main" id="{F9F2272A-E0F9-48B4-8F58-D24D58FCB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71" r="14572"/>
          <a:stretch/>
        </p:blipFill>
        <p:spPr bwMode="auto">
          <a:xfrm>
            <a:off x="13420203" y="7756767"/>
            <a:ext cx="1322021" cy="178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4" descr="Autostrade per l&amp;#39;Italia: al via le assunzioni di 20 ingegneri neolaureati">
            <a:extLst>
              <a:ext uri="{FF2B5EF4-FFF2-40B4-BE49-F238E27FC236}">
                <a16:creationId xmlns:a16="http://schemas.microsoft.com/office/drawing/2014/main" id="{4311D453-844C-4FEC-8BCC-34E2F32B19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16"/>
          <a:stretch/>
        </p:blipFill>
        <p:spPr bwMode="auto">
          <a:xfrm>
            <a:off x="10049603" y="8382772"/>
            <a:ext cx="2972311" cy="83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8" descr="Schermata 2020-03-16 alle 16.21.55">
            <a:extLst>
              <a:ext uri="{FF2B5EF4-FFF2-40B4-BE49-F238E27FC236}">
                <a16:creationId xmlns:a16="http://schemas.microsoft.com/office/drawing/2014/main" id="{981881DC-7413-4778-A41B-DA354B428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5938" y="8306004"/>
            <a:ext cx="2032158" cy="115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CAP HOLDING - ::. COMUNE DI MARCALLO CON CASONE - MI .::">
            <a:extLst>
              <a:ext uri="{FF2B5EF4-FFF2-40B4-BE49-F238E27FC236}">
                <a16:creationId xmlns:a16="http://schemas.microsoft.com/office/drawing/2014/main" id="{995A7CD4-7B33-46D6-9BCC-D07AD6C8A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674" y="8603829"/>
            <a:ext cx="2032158" cy="64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 descr="DeLonghi logo | Storia, valore, PNG">
            <a:extLst>
              <a:ext uri="{FF2B5EF4-FFF2-40B4-BE49-F238E27FC236}">
                <a16:creationId xmlns:a16="http://schemas.microsoft.com/office/drawing/2014/main" id="{484459CB-3B0B-48E8-B577-265DA9544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121" y="8580695"/>
            <a:ext cx="1785075" cy="60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4" descr="Lendlease - Home | Facebook">
            <a:extLst>
              <a:ext uri="{FF2B5EF4-FFF2-40B4-BE49-F238E27FC236}">
                <a16:creationId xmlns:a16="http://schemas.microsoft.com/office/drawing/2014/main" id="{80A01F3B-ECDD-4845-9F2D-52E114665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485" y="8222342"/>
            <a:ext cx="1319154" cy="131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4" descr="Logo Pietro Fiorentini - JEst">
            <a:extLst>
              <a:ext uri="{FF2B5EF4-FFF2-40B4-BE49-F238E27FC236}">
                <a16:creationId xmlns:a16="http://schemas.microsoft.com/office/drawing/2014/main" id="{6430DCEB-1339-4B6A-8B20-5C6B87AB5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928" y="8517932"/>
            <a:ext cx="2121386" cy="54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ttangolo 33">
            <a:extLst>
              <a:ext uri="{FF2B5EF4-FFF2-40B4-BE49-F238E27FC236}">
                <a16:creationId xmlns:a16="http://schemas.microsoft.com/office/drawing/2014/main" id="{0E4A5C07-D694-4811-AFDD-02000BFA81E5}"/>
              </a:ext>
            </a:extLst>
          </p:cNvPr>
          <p:cNvSpPr/>
          <p:nvPr/>
        </p:nvSpPr>
        <p:spPr>
          <a:xfrm>
            <a:off x="1304193" y="6640784"/>
            <a:ext cx="3901254" cy="873125"/>
          </a:xfrm>
          <a:prstGeom prst="rect">
            <a:avLst/>
          </a:prstGeom>
          <a:solidFill>
            <a:srgbClr val="049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5B3286FD-126C-4F50-9DE7-652293672124}"/>
              </a:ext>
            </a:extLst>
          </p:cNvPr>
          <p:cNvSpPr txBox="1"/>
          <p:nvPr/>
        </p:nvSpPr>
        <p:spPr>
          <a:xfrm>
            <a:off x="664020" y="6707017"/>
            <a:ext cx="5181600" cy="830997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solidFill>
                  <a:srgbClr val="FEEB1A"/>
                </a:solidFill>
                <a:latin typeface="Brandon Grotesque Black" panose="020B0A03020203060202" pitchFamily="34" charset="0"/>
              </a:rPr>
              <a:t>75.900.000 €</a:t>
            </a:r>
            <a:endParaRPr lang="it-IT" sz="4000" dirty="0">
              <a:solidFill>
                <a:schemeClr val="bg1"/>
              </a:solidFill>
              <a:latin typeface="Brandon Grotesque Black" panose="020B0A03020203060202" pitchFamily="34" charset="0"/>
            </a:endParaRP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CCD9B9FC-6FC8-4859-82FD-58BC4EDFB4A4}"/>
              </a:ext>
            </a:extLst>
          </p:cNvPr>
          <p:cNvSpPr txBox="1"/>
          <p:nvPr/>
        </p:nvSpPr>
        <p:spPr>
          <a:xfrm>
            <a:off x="5600130" y="6683331"/>
            <a:ext cx="7578304" cy="830997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r>
              <a:rPr lang="it-IT" sz="4800" dirty="0">
                <a:solidFill>
                  <a:srgbClr val="0490CC"/>
                </a:solidFill>
                <a:latin typeface="Brandon Grotesque Black" panose="020B0A03020203060202" pitchFamily="34" charset="0"/>
              </a:rPr>
              <a:t>11 NUOVI ACCORDI</a:t>
            </a:r>
            <a:endParaRPr lang="it-IT" sz="4000" dirty="0">
              <a:solidFill>
                <a:srgbClr val="0490CC"/>
              </a:solidFill>
              <a:latin typeface="Brandon Grotesque Black" panose="020B0A03020203060202" pitchFamily="34" charset="0"/>
            </a:endParaRPr>
          </a:p>
        </p:txBody>
      </p:sp>
      <p:sp>
        <p:nvSpPr>
          <p:cNvPr id="37" name="Rettangolo 36">
            <a:extLst>
              <a:ext uri="{FF2B5EF4-FFF2-40B4-BE49-F238E27FC236}">
                <a16:creationId xmlns:a16="http://schemas.microsoft.com/office/drawing/2014/main" id="{DC04BE93-C6ED-4D9C-9292-088E07B36061}"/>
              </a:ext>
            </a:extLst>
          </p:cNvPr>
          <p:cNvSpPr/>
          <p:nvPr/>
        </p:nvSpPr>
        <p:spPr>
          <a:xfrm>
            <a:off x="6279206" y="10014258"/>
            <a:ext cx="3620444" cy="873125"/>
          </a:xfrm>
          <a:prstGeom prst="rect">
            <a:avLst/>
          </a:prstGeom>
          <a:solidFill>
            <a:srgbClr val="049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DE4C9598-9F3E-4C1B-9CEC-F04776A3376B}"/>
              </a:ext>
            </a:extLst>
          </p:cNvPr>
          <p:cNvSpPr txBox="1"/>
          <p:nvPr/>
        </p:nvSpPr>
        <p:spPr>
          <a:xfrm>
            <a:off x="1304193" y="10080491"/>
            <a:ext cx="10716994" cy="830997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r>
              <a:rPr lang="it-IT" sz="4800" dirty="0">
                <a:solidFill>
                  <a:schemeClr val="bg1"/>
                </a:solidFill>
                <a:latin typeface="Brandon Grotesque Black" panose="020B0A03020203060202" pitchFamily="34" charset="0"/>
              </a:rPr>
              <a:t>IN DEFINIZIONE: </a:t>
            </a:r>
            <a:r>
              <a:rPr lang="it-IT" sz="4800" dirty="0">
                <a:solidFill>
                  <a:srgbClr val="FEEB1A"/>
                </a:solidFill>
                <a:latin typeface="Brandon Grotesque Black" panose="020B0A03020203060202" pitchFamily="34" charset="0"/>
              </a:rPr>
              <a:t>8.875.000 €</a:t>
            </a:r>
            <a:endParaRPr lang="it-IT" sz="4000" dirty="0">
              <a:solidFill>
                <a:schemeClr val="bg1"/>
              </a:solidFill>
              <a:latin typeface="Brandon Grotesque Black" panose="020B0A03020203060202" pitchFamily="34" charset="0"/>
            </a:endParaRPr>
          </a:p>
        </p:txBody>
      </p:sp>
      <p:pic>
        <p:nvPicPr>
          <p:cNvPr id="4" name="Elemento grafico 3">
            <a:extLst>
              <a:ext uri="{FF2B5EF4-FFF2-40B4-BE49-F238E27FC236}">
                <a16:creationId xmlns:a16="http://schemas.microsoft.com/office/drawing/2014/main" id="{9C94043B-1892-4442-B4D0-4D7D669367D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7411337" y="2695399"/>
            <a:ext cx="952500" cy="879231"/>
          </a:xfrm>
          <a:prstGeom prst="rect">
            <a:avLst/>
          </a:prstGeom>
        </p:spPr>
      </p:pic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B02D6008-5718-4D7E-AE47-E4734C145822}"/>
              </a:ext>
            </a:extLst>
          </p:cNvPr>
          <p:cNvSpPr txBox="1"/>
          <p:nvPr/>
        </p:nvSpPr>
        <p:spPr>
          <a:xfrm>
            <a:off x="14371451" y="2862310"/>
            <a:ext cx="2864487" cy="584775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it-IT" sz="3200" dirty="0">
                <a:solidFill>
                  <a:srgbClr val="0490CC"/>
                </a:solidFill>
                <a:latin typeface="Brandon Grotesque Black" panose="020B0A03020203060202" pitchFamily="34" charset="0"/>
              </a:rPr>
              <a:t>RINNOVI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733984DC-FC39-4AF3-BAA3-0C6F6B4F7FF4}"/>
              </a:ext>
            </a:extLst>
          </p:cNvPr>
          <p:cNvSpPr txBox="1"/>
          <p:nvPr/>
        </p:nvSpPr>
        <p:spPr>
          <a:xfrm>
            <a:off x="11872678" y="6841142"/>
            <a:ext cx="5281696" cy="584775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it-IT" sz="3200" dirty="0">
                <a:solidFill>
                  <a:srgbClr val="0490CC"/>
                </a:solidFill>
                <a:latin typeface="Brandon Grotesque Black" panose="020B0A03020203060202" pitchFamily="34" charset="0"/>
              </a:rPr>
              <a:t>NUOVI ACCORDI</a:t>
            </a: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70AC71A6-0121-4350-9165-869F59DDC42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17441301" y="6749147"/>
            <a:ext cx="927418" cy="69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406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magine 51">
            <a:extLst>
              <a:ext uri="{FF2B5EF4-FFF2-40B4-BE49-F238E27FC236}">
                <a16:creationId xmlns:a16="http://schemas.microsoft.com/office/drawing/2014/main" id="{7DD8AEE9-52CE-465D-B373-DF2F2D3C6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64" y="9412"/>
            <a:ext cx="20104100" cy="11308556"/>
          </a:xfrm>
          <a:prstGeom prst="rect">
            <a:avLst/>
          </a:prstGeom>
        </p:spPr>
      </p:pic>
      <p:sp>
        <p:nvSpPr>
          <p:cNvPr id="53" name="Rettangolo 52">
            <a:extLst>
              <a:ext uri="{FF2B5EF4-FFF2-40B4-BE49-F238E27FC236}">
                <a16:creationId xmlns:a16="http://schemas.microsoft.com/office/drawing/2014/main" id="{A91AA49F-9C66-4A05-9D1E-9185F227426B}"/>
              </a:ext>
            </a:extLst>
          </p:cNvPr>
          <p:cNvSpPr/>
          <p:nvPr/>
        </p:nvSpPr>
        <p:spPr>
          <a:xfrm>
            <a:off x="33564" y="-1"/>
            <a:ext cx="20104100" cy="11317969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Rettangolo 53">
            <a:extLst>
              <a:ext uri="{FF2B5EF4-FFF2-40B4-BE49-F238E27FC236}">
                <a16:creationId xmlns:a16="http://schemas.microsoft.com/office/drawing/2014/main" id="{C9EBE390-9132-47E2-B4E3-B064C540D5C1}"/>
              </a:ext>
            </a:extLst>
          </p:cNvPr>
          <p:cNvSpPr/>
          <p:nvPr/>
        </p:nvSpPr>
        <p:spPr>
          <a:xfrm>
            <a:off x="-253363" y="9412"/>
            <a:ext cx="20610826" cy="1130935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Rettangolo 57">
            <a:extLst>
              <a:ext uri="{FF2B5EF4-FFF2-40B4-BE49-F238E27FC236}">
                <a16:creationId xmlns:a16="http://schemas.microsoft.com/office/drawing/2014/main" id="{27DA0CA6-EFB3-424C-BFEA-67B0812026D1}"/>
              </a:ext>
            </a:extLst>
          </p:cNvPr>
          <p:cNvSpPr/>
          <p:nvPr/>
        </p:nvSpPr>
        <p:spPr>
          <a:xfrm>
            <a:off x="-1301750" y="556567"/>
            <a:ext cx="15718516" cy="1374042"/>
          </a:xfrm>
          <a:prstGeom prst="rect">
            <a:avLst/>
          </a:prstGeom>
          <a:solidFill>
            <a:srgbClr val="049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9" name="object 3">
            <a:extLst>
              <a:ext uri="{FF2B5EF4-FFF2-40B4-BE49-F238E27FC236}">
                <a16:creationId xmlns:a16="http://schemas.microsoft.com/office/drawing/2014/main" id="{969810AD-5EDA-4198-AD71-8A30850028C4}"/>
              </a:ext>
            </a:extLst>
          </p:cNvPr>
          <p:cNvSpPr txBox="1"/>
          <p:nvPr/>
        </p:nvSpPr>
        <p:spPr>
          <a:xfrm>
            <a:off x="1622427" y="853336"/>
            <a:ext cx="12468223" cy="200247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it-IT" sz="5400" spc="10" dirty="0">
                <a:solidFill>
                  <a:srgbClr val="FEEB1A"/>
                </a:solidFill>
                <a:latin typeface="Brandon Grotesque Black"/>
                <a:cs typeface="Brandon Grotesque Black"/>
              </a:rPr>
              <a:t>UPDATE OBIETTIVO</a:t>
            </a:r>
          </a:p>
          <a:p>
            <a:pPr marL="12700">
              <a:lnSpc>
                <a:spcPct val="150000"/>
              </a:lnSpc>
              <a:spcBef>
                <a:spcPts val="125"/>
              </a:spcBef>
            </a:pPr>
            <a:r>
              <a:rPr lang="it-IT" sz="5400" spc="10" dirty="0">
                <a:solidFill>
                  <a:schemeClr val="bg1"/>
                </a:solidFill>
                <a:latin typeface="Brandon Grotesque Bold" panose="020B0803020203060202" pitchFamily="34" charset="0"/>
                <a:cs typeface="Brandon Grotesque Black"/>
              </a:rPr>
              <a:t>DA PIANO STRATEGICO 2020-2022</a:t>
            </a:r>
            <a:endParaRPr lang="it-IT" sz="5400" dirty="0">
              <a:solidFill>
                <a:schemeClr val="bg1"/>
              </a:solidFill>
              <a:latin typeface="Brandon Grotesque Bold" panose="020B0803020203060202" pitchFamily="34" charset="0"/>
              <a:cs typeface="Brandon Grotesque Black"/>
            </a:endParaRPr>
          </a:p>
        </p:txBody>
      </p:sp>
      <p:pic>
        <p:nvPicPr>
          <p:cNvPr id="60" name="Immagine 59">
            <a:extLst>
              <a:ext uri="{FF2B5EF4-FFF2-40B4-BE49-F238E27FC236}">
                <a16:creationId xmlns:a16="http://schemas.microsoft.com/office/drawing/2014/main" id="{FA21245C-CB18-420E-BADD-769357D915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99" y="673022"/>
            <a:ext cx="4005652" cy="1257588"/>
          </a:xfrm>
          <a:prstGeom prst="rect">
            <a:avLst/>
          </a:prstGeom>
        </p:spPr>
      </p:pic>
      <p:graphicFrame>
        <p:nvGraphicFramePr>
          <p:cNvPr id="39" name="Tabella 38">
            <a:extLst>
              <a:ext uri="{FF2B5EF4-FFF2-40B4-BE49-F238E27FC236}">
                <a16:creationId xmlns:a16="http://schemas.microsoft.com/office/drawing/2014/main" id="{2BFDB260-6C73-4EA7-88D3-096C781E20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921513"/>
              </p:ext>
            </p:extLst>
          </p:nvPr>
        </p:nvGraphicFramePr>
        <p:xfrm>
          <a:off x="1622427" y="4354869"/>
          <a:ext cx="15468600" cy="512064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3093720">
                  <a:extLst>
                    <a:ext uri="{9D8B030D-6E8A-4147-A177-3AD203B41FA5}">
                      <a16:colId xmlns:a16="http://schemas.microsoft.com/office/drawing/2014/main" val="2229754136"/>
                    </a:ext>
                  </a:extLst>
                </a:gridCol>
                <a:gridCol w="3093720">
                  <a:extLst>
                    <a:ext uri="{9D8B030D-6E8A-4147-A177-3AD203B41FA5}">
                      <a16:colId xmlns:a16="http://schemas.microsoft.com/office/drawing/2014/main" val="3371501400"/>
                    </a:ext>
                  </a:extLst>
                </a:gridCol>
                <a:gridCol w="3093720">
                  <a:extLst>
                    <a:ext uri="{9D8B030D-6E8A-4147-A177-3AD203B41FA5}">
                      <a16:colId xmlns:a16="http://schemas.microsoft.com/office/drawing/2014/main" val="1335078698"/>
                    </a:ext>
                  </a:extLst>
                </a:gridCol>
                <a:gridCol w="3093720">
                  <a:extLst>
                    <a:ext uri="{9D8B030D-6E8A-4147-A177-3AD203B41FA5}">
                      <a16:colId xmlns:a16="http://schemas.microsoft.com/office/drawing/2014/main" val="2466840197"/>
                    </a:ext>
                  </a:extLst>
                </a:gridCol>
                <a:gridCol w="3093720">
                  <a:extLst>
                    <a:ext uri="{9D8B030D-6E8A-4147-A177-3AD203B41FA5}">
                      <a16:colId xmlns:a16="http://schemas.microsoft.com/office/drawing/2014/main" val="355375310"/>
                    </a:ext>
                  </a:extLst>
                </a:gridCol>
              </a:tblGrid>
              <a:tr h="1600200">
                <a:tc>
                  <a:txBody>
                    <a:bodyPr/>
                    <a:lstStyle/>
                    <a:p>
                      <a:pPr algn="ctr"/>
                      <a:r>
                        <a:rPr lang="it-IT" sz="4000" dirty="0"/>
                        <a:t>OBIETTIVO</a:t>
                      </a:r>
                      <a:r>
                        <a:rPr lang="it-IT" sz="4000" baseline="0" dirty="0"/>
                        <a:t> TRIENNIO </a:t>
                      </a:r>
                    </a:p>
                    <a:p>
                      <a:pPr algn="ctr"/>
                      <a:r>
                        <a:rPr lang="it-IT" sz="4000" baseline="0" dirty="0"/>
                        <a:t>2020 - 2022</a:t>
                      </a:r>
                      <a:endParaRPr lang="it-IT" sz="40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49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4000" b="1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49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6600" b="1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  <a:endParaRPr lang="it-IT" sz="6600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49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6600" dirty="0"/>
                        <a:t>2021*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49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6600" dirty="0"/>
                        <a:t>2022*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49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1587288"/>
                  </a:ext>
                </a:extLst>
              </a:tr>
              <a:tr h="1600200">
                <a:tc>
                  <a:txBody>
                    <a:bodyPr/>
                    <a:lstStyle/>
                    <a:p>
                      <a:pPr algn="ctr"/>
                      <a:r>
                        <a:rPr lang="it-IT" sz="2800" dirty="0">
                          <a:solidFill>
                            <a:schemeClr val="tx1"/>
                          </a:solidFill>
                        </a:rPr>
                        <a:t>Obiettivo</a:t>
                      </a:r>
                      <a:r>
                        <a:rPr lang="it-IT" sz="2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it-IT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49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49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4000" b="1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50.000.000 €</a:t>
                      </a:r>
                    </a:p>
                    <a:p>
                      <a:pPr algn="ctr"/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49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9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49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>
                          <a:solidFill>
                            <a:schemeClr val="tx1"/>
                          </a:solidFill>
                        </a:rPr>
                        <a:t>15.000.000 €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49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9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49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8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17.000.000 €</a:t>
                      </a:r>
                    </a:p>
                    <a:p>
                      <a:pPr marL="0" algn="ctr"/>
                      <a:endParaRPr lang="it-IT" sz="28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49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9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49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18.000.000 €</a:t>
                      </a:r>
                    </a:p>
                    <a:p>
                      <a:pPr marL="0" algn="ctr"/>
                      <a:endParaRPr lang="it-IT" sz="28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49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49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104183"/>
                  </a:ext>
                </a:extLst>
              </a:tr>
              <a:tr h="1600200">
                <a:tc>
                  <a:txBody>
                    <a:bodyPr/>
                    <a:lstStyle/>
                    <a:p>
                      <a:pPr algn="ctr"/>
                      <a:r>
                        <a:rPr lang="it-IT" sz="2800" dirty="0">
                          <a:solidFill>
                            <a:schemeClr val="tx1"/>
                          </a:solidFill>
                        </a:rPr>
                        <a:t>TARGET</a:t>
                      </a:r>
                      <a:r>
                        <a:rPr lang="it-IT" sz="2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it-IT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049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9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u="none" dirty="0">
                          <a:solidFill>
                            <a:schemeClr val="tx1"/>
                          </a:solidFill>
                        </a:rPr>
                        <a:t>59.677.660</a:t>
                      </a:r>
                      <a:r>
                        <a:rPr lang="it-IT" sz="3600" u="none" baseline="0" dirty="0">
                          <a:solidFill>
                            <a:schemeClr val="tx1"/>
                          </a:solidFill>
                        </a:rPr>
                        <a:t> €</a:t>
                      </a:r>
                      <a:endParaRPr lang="it-IT" sz="3600" u="none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49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9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9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u="sng" dirty="0">
                          <a:solidFill>
                            <a:schemeClr val="tx1"/>
                          </a:solidFill>
                        </a:rPr>
                        <a:t>24.329.149 €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49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9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9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dirty="0">
                          <a:solidFill>
                            <a:schemeClr val="tx1"/>
                          </a:solidFill>
                        </a:rPr>
                        <a:t>16.910.724</a:t>
                      </a:r>
                      <a:r>
                        <a:rPr lang="it-IT" sz="3600" baseline="0" dirty="0">
                          <a:solidFill>
                            <a:schemeClr val="tx1"/>
                          </a:solidFill>
                        </a:rPr>
                        <a:t> €</a:t>
                      </a:r>
                      <a:endParaRPr lang="it-IT" sz="3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49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49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49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dirty="0">
                          <a:solidFill>
                            <a:schemeClr val="tx1"/>
                          </a:solidFill>
                        </a:rPr>
                        <a:t>18.437.787 €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49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49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867910"/>
                  </a:ext>
                </a:extLst>
              </a:tr>
            </a:tbl>
          </a:graphicData>
        </a:graphic>
      </p:graphicFrame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26C532FB-9130-453F-999B-043255128843}"/>
              </a:ext>
            </a:extLst>
          </p:cNvPr>
          <p:cNvSpPr txBox="1"/>
          <p:nvPr/>
        </p:nvSpPr>
        <p:spPr>
          <a:xfrm>
            <a:off x="1567999" y="3528715"/>
            <a:ext cx="110227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dirty="0">
                <a:solidFill>
                  <a:schemeClr val="bg1"/>
                </a:solidFill>
                <a:latin typeface="Brandon Grotesque Black" panose="020B0A03020203060202" pitchFamily="34" charset="0"/>
              </a:rPr>
              <a:t>VALORE DEL VENDUTO DEI JRC PER ANNO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7C3F579-236D-49AD-A937-7F4A317B4DA3}"/>
              </a:ext>
            </a:extLst>
          </p:cNvPr>
          <p:cNvSpPr txBox="1"/>
          <p:nvPr/>
        </p:nvSpPr>
        <p:spPr>
          <a:xfrm>
            <a:off x="1554722" y="9804557"/>
            <a:ext cx="15468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dirty="0">
                <a:solidFill>
                  <a:schemeClr val="bg1"/>
                </a:solidFill>
                <a:latin typeface="Brandon Grotesque Black" panose="020B0A03020203060202" pitchFamily="34" charset="0"/>
              </a:rPr>
              <a:t>Venduto: somma del valore dei contratti attuativi attivati nell'anno di pertinenza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29E980F-C441-4255-A09C-8AC394F53871}"/>
              </a:ext>
            </a:extLst>
          </p:cNvPr>
          <p:cNvSpPr txBox="1"/>
          <p:nvPr/>
        </p:nvSpPr>
        <p:spPr>
          <a:xfrm>
            <a:off x="17377954" y="9764769"/>
            <a:ext cx="2503896" cy="1271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9055" algn="ctr">
              <a:lnSpc>
                <a:spcPct val="107200"/>
              </a:lnSpc>
              <a:spcBef>
                <a:spcPts val="95"/>
              </a:spcBef>
            </a:pPr>
            <a:r>
              <a:rPr lang="it-IT" sz="2400" dirty="0">
                <a:solidFill>
                  <a:schemeClr val="bg1"/>
                </a:solidFill>
                <a:latin typeface="Brandon Grotesque Light" panose="020B0303020203060202" pitchFamily="34" charset="0"/>
                <a:cs typeface="Arial"/>
              </a:rPr>
              <a:t>* 2021 e 2022 : dati del venduto al 30/09/2021</a:t>
            </a:r>
          </a:p>
        </p:txBody>
      </p:sp>
    </p:spTree>
    <p:extLst>
      <p:ext uri="{BB962C8B-B14F-4D97-AF65-F5344CB8AC3E}">
        <p14:creationId xmlns:p14="http://schemas.microsoft.com/office/powerpoint/2010/main" val="498246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magine 51">
            <a:extLst>
              <a:ext uri="{FF2B5EF4-FFF2-40B4-BE49-F238E27FC236}">
                <a16:creationId xmlns:a16="http://schemas.microsoft.com/office/drawing/2014/main" id="{7DD8AEE9-52CE-465D-B373-DF2F2D3C6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64" y="9412"/>
            <a:ext cx="20104100" cy="11308556"/>
          </a:xfrm>
          <a:prstGeom prst="rect">
            <a:avLst/>
          </a:prstGeom>
        </p:spPr>
      </p:pic>
      <p:sp>
        <p:nvSpPr>
          <p:cNvPr id="53" name="Rettangolo 52">
            <a:extLst>
              <a:ext uri="{FF2B5EF4-FFF2-40B4-BE49-F238E27FC236}">
                <a16:creationId xmlns:a16="http://schemas.microsoft.com/office/drawing/2014/main" id="{A91AA49F-9C66-4A05-9D1E-9185F227426B}"/>
              </a:ext>
            </a:extLst>
          </p:cNvPr>
          <p:cNvSpPr/>
          <p:nvPr/>
        </p:nvSpPr>
        <p:spPr>
          <a:xfrm>
            <a:off x="33564" y="-1"/>
            <a:ext cx="20104100" cy="11317969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Rettangolo 53">
            <a:extLst>
              <a:ext uri="{FF2B5EF4-FFF2-40B4-BE49-F238E27FC236}">
                <a16:creationId xmlns:a16="http://schemas.microsoft.com/office/drawing/2014/main" id="{C9EBE390-9132-47E2-B4E3-B064C540D5C1}"/>
              </a:ext>
            </a:extLst>
          </p:cNvPr>
          <p:cNvSpPr/>
          <p:nvPr/>
        </p:nvSpPr>
        <p:spPr>
          <a:xfrm>
            <a:off x="-253363" y="9412"/>
            <a:ext cx="20610826" cy="1130935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Rettangolo 57">
            <a:extLst>
              <a:ext uri="{FF2B5EF4-FFF2-40B4-BE49-F238E27FC236}">
                <a16:creationId xmlns:a16="http://schemas.microsoft.com/office/drawing/2014/main" id="{27DA0CA6-EFB3-424C-BFEA-67B0812026D1}"/>
              </a:ext>
            </a:extLst>
          </p:cNvPr>
          <p:cNvSpPr/>
          <p:nvPr/>
        </p:nvSpPr>
        <p:spPr>
          <a:xfrm>
            <a:off x="-1301750" y="556567"/>
            <a:ext cx="15718516" cy="1374042"/>
          </a:xfrm>
          <a:prstGeom prst="rect">
            <a:avLst/>
          </a:prstGeom>
          <a:solidFill>
            <a:srgbClr val="049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9" name="object 3">
            <a:extLst>
              <a:ext uri="{FF2B5EF4-FFF2-40B4-BE49-F238E27FC236}">
                <a16:creationId xmlns:a16="http://schemas.microsoft.com/office/drawing/2014/main" id="{969810AD-5EDA-4198-AD71-8A30850028C4}"/>
              </a:ext>
            </a:extLst>
          </p:cNvPr>
          <p:cNvSpPr txBox="1"/>
          <p:nvPr/>
        </p:nvSpPr>
        <p:spPr>
          <a:xfrm>
            <a:off x="1622427" y="853336"/>
            <a:ext cx="12468223" cy="84702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it-IT" sz="5400" spc="10" dirty="0">
                <a:solidFill>
                  <a:srgbClr val="FEEB1A"/>
                </a:solidFill>
                <a:latin typeface="Brandon Grotesque Black"/>
                <a:cs typeface="Brandon Grotesque Black"/>
              </a:rPr>
              <a:t>MONITORAGGIO</a:t>
            </a:r>
            <a:endParaRPr lang="it-IT" sz="5400" dirty="0">
              <a:solidFill>
                <a:schemeClr val="bg1"/>
              </a:solidFill>
              <a:latin typeface="Brandon Grotesque Black" panose="020B0A03020203060202" pitchFamily="34" charset="0"/>
              <a:cs typeface="Brandon Grotesque Black"/>
            </a:endParaRPr>
          </a:p>
        </p:txBody>
      </p:sp>
      <p:pic>
        <p:nvPicPr>
          <p:cNvPr id="60" name="Immagine 59">
            <a:extLst>
              <a:ext uri="{FF2B5EF4-FFF2-40B4-BE49-F238E27FC236}">
                <a16:creationId xmlns:a16="http://schemas.microsoft.com/office/drawing/2014/main" id="{FA21245C-CB18-420E-BADD-769357D915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99" y="673022"/>
            <a:ext cx="4005652" cy="1257588"/>
          </a:xfrm>
          <a:prstGeom prst="rect">
            <a:avLst/>
          </a:prstGeom>
        </p:spPr>
      </p:pic>
      <p:sp>
        <p:nvSpPr>
          <p:cNvPr id="12" name="object 4">
            <a:extLst>
              <a:ext uri="{FF2B5EF4-FFF2-40B4-BE49-F238E27FC236}">
                <a16:creationId xmlns:a16="http://schemas.microsoft.com/office/drawing/2014/main" id="{FB43D370-A4B2-430B-8C66-E3CA687A75E0}"/>
              </a:ext>
            </a:extLst>
          </p:cNvPr>
          <p:cNvSpPr txBox="1"/>
          <p:nvPr/>
        </p:nvSpPr>
        <p:spPr>
          <a:xfrm>
            <a:off x="1898650" y="2987675"/>
            <a:ext cx="18184586" cy="340157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z="3600" b="1" dirty="0">
                <a:solidFill>
                  <a:schemeClr val="bg1"/>
                </a:solidFill>
                <a:latin typeface="Brandon Grotesque Bold" panose="020B0803020203060202" pitchFamily="34" charset="0"/>
                <a:cs typeface="Brandon Grotesque Light"/>
              </a:rPr>
              <a:t>Finanziamento utilizzato/previsto nell’accordo (&gt;1 stimolo su nuove iniziative)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z="3600" b="1" dirty="0">
                <a:solidFill>
                  <a:schemeClr val="bg1"/>
                </a:solidFill>
                <a:latin typeface="Brandon Grotesque Bold" panose="020B0803020203060202" pitchFamily="34" charset="0"/>
                <a:cs typeface="Brandon Grotesque Light"/>
              </a:rPr>
              <a:t>Numero di dipartimenti/servizi di Ateneo coinvolti (fine/inizio &gt;1 crescita)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z="3600" b="1" dirty="0">
                <a:solidFill>
                  <a:schemeClr val="bg1"/>
                </a:solidFill>
                <a:latin typeface="Brandon Grotesque Bold" panose="020B0803020203060202" pitchFamily="34" charset="0"/>
                <a:cs typeface="Brandon Grotesque Light"/>
              </a:rPr>
              <a:t>Numero di ricercatori coinvolti 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z="3600" b="1" dirty="0">
                <a:solidFill>
                  <a:schemeClr val="bg1"/>
                </a:solidFill>
                <a:latin typeface="Brandon Grotesque Bold" panose="020B0803020203060202" pitchFamily="34" charset="0"/>
                <a:cs typeface="Brandon Grotesque Light"/>
              </a:rPr>
              <a:t>Numero di dottorati avviati 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z="3600" b="1" dirty="0">
                <a:solidFill>
                  <a:schemeClr val="bg1"/>
                </a:solidFill>
                <a:latin typeface="Brandon Grotesque Bold" panose="020B0803020203060202" pitchFamily="34" charset="0"/>
                <a:cs typeface="Brandon Grotesque Light"/>
              </a:rPr>
              <a:t>Numero di pubblicazioni 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z="3600" b="1" dirty="0">
                <a:solidFill>
                  <a:schemeClr val="bg1"/>
                </a:solidFill>
                <a:latin typeface="Brandon Grotesque Bold" panose="020B0803020203060202" pitchFamily="34" charset="0"/>
                <a:cs typeface="Brandon Grotesque Light"/>
              </a:rPr>
              <a:t>Numero di brevetti </a:t>
            </a:r>
          </a:p>
        </p:txBody>
      </p:sp>
      <p:graphicFrame>
        <p:nvGraphicFramePr>
          <p:cNvPr id="13" name="Tabella 12">
            <a:extLst>
              <a:ext uri="{FF2B5EF4-FFF2-40B4-BE49-F238E27FC236}">
                <a16:creationId xmlns:a16="http://schemas.microsoft.com/office/drawing/2014/main" id="{58BB3CD0-C978-4E6E-9738-20AD707508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671643"/>
              </p:ext>
            </p:extLst>
          </p:nvPr>
        </p:nvGraphicFramePr>
        <p:xfrm>
          <a:off x="1974850" y="7177436"/>
          <a:ext cx="15201107" cy="2838450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060372828"/>
                    </a:ext>
                  </a:extLst>
                </a:gridCol>
                <a:gridCol w="1761377">
                  <a:extLst>
                    <a:ext uri="{9D8B030D-6E8A-4147-A177-3AD203B41FA5}">
                      <a16:colId xmlns:a16="http://schemas.microsoft.com/office/drawing/2014/main" val="176145005"/>
                    </a:ext>
                  </a:extLst>
                </a:gridCol>
                <a:gridCol w="1683902">
                  <a:extLst>
                    <a:ext uri="{9D8B030D-6E8A-4147-A177-3AD203B41FA5}">
                      <a16:colId xmlns:a16="http://schemas.microsoft.com/office/drawing/2014/main" val="209890561"/>
                    </a:ext>
                  </a:extLst>
                </a:gridCol>
                <a:gridCol w="821921">
                  <a:extLst>
                    <a:ext uri="{9D8B030D-6E8A-4147-A177-3AD203B41FA5}">
                      <a16:colId xmlns:a16="http://schemas.microsoft.com/office/drawing/2014/main" val="2141076342"/>
                    </a:ext>
                  </a:extLst>
                </a:gridCol>
                <a:gridCol w="578972">
                  <a:extLst>
                    <a:ext uri="{9D8B030D-6E8A-4147-A177-3AD203B41FA5}">
                      <a16:colId xmlns:a16="http://schemas.microsoft.com/office/drawing/2014/main" val="204148859"/>
                    </a:ext>
                  </a:extLst>
                </a:gridCol>
                <a:gridCol w="679221">
                  <a:extLst>
                    <a:ext uri="{9D8B030D-6E8A-4147-A177-3AD203B41FA5}">
                      <a16:colId xmlns:a16="http://schemas.microsoft.com/office/drawing/2014/main" val="416556088"/>
                    </a:ext>
                  </a:extLst>
                </a:gridCol>
                <a:gridCol w="1104007">
                  <a:extLst>
                    <a:ext uri="{9D8B030D-6E8A-4147-A177-3AD203B41FA5}">
                      <a16:colId xmlns:a16="http://schemas.microsoft.com/office/drawing/2014/main" val="1587554062"/>
                    </a:ext>
                  </a:extLst>
                </a:gridCol>
                <a:gridCol w="2589257">
                  <a:extLst>
                    <a:ext uri="{9D8B030D-6E8A-4147-A177-3AD203B41FA5}">
                      <a16:colId xmlns:a16="http://schemas.microsoft.com/office/drawing/2014/main" val="3943566267"/>
                    </a:ext>
                  </a:extLst>
                </a:gridCol>
                <a:gridCol w="1144543">
                  <a:extLst>
                    <a:ext uri="{9D8B030D-6E8A-4147-A177-3AD203B41FA5}">
                      <a16:colId xmlns:a16="http://schemas.microsoft.com/office/drawing/2014/main" val="2105971700"/>
                    </a:ext>
                  </a:extLst>
                </a:gridCol>
                <a:gridCol w="1600642">
                  <a:extLst>
                    <a:ext uri="{9D8B030D-6E8A-4147-A177-3AD203B41FA5}">
                      <a16:colId xmlns:a16="http://schemas.microsoft.com/office/drawing/2014/main" val="3157399707"/>
                    </a:ext>
                  </a:extLst>
                </a:gridCol>
                <a:gridCol w="2094265">
                  <a:extLst>
                    <a:ext uri="{9D8B030D-6E8A-4147-A177-3AD203B41FA5}">
                      <a16:colId xmlns:a16="http://schemas.microsoft.com/office/drawing/2014/main" val="2334778923"/>
                    </a:ext>
                  </a:extLst>
                </a:gridCol>
              </a:tblGrid>
              <a:tr h="761535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ATTIVITA'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9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# Dipartimenti Coinvolti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9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# Persone Coinvolte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9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PO/PA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9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RIC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9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PhD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9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Assegnisti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9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Personale Tecnico/Amministrativo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9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Brevetti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9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Pubblicazioni su Rivista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90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Pubblicazioni a congresso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490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562350"/>
                  </a:ext>
                </a:extLst>
              </a:tr>
              <a:tr h="69230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450132"/>
                  </a:ext>
                </a:extLst>
              </a:tr>
              <a:tr h="69230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606771"/>
                  </a:ext>
                </a:extLst>
              </a:tr>
              <a:tr h="69230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184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6542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magine 51">
            <a:extLst>
              <a:ext uri="{FF2B5EF4-FFF2-40B4-BE49-F238E27FC236}">
                <a16:creationId xmlns:a16="http://schemas.microsoft.com/office/drawing/2014/main" id="{7DD8AEE9-52CE-465D-B373-DF2F2D3C6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64" y="9412"/>
            <a:ext cx="20104100" cy="11308556"/>
          </a:xfrm>
          <a:prstGeom prst="rect">
            <a:avLst/>
          </a:prstGeom>
        </p:spPr>
      </p:pic>
      <p:sp>
        <p:nvSpPr>
          <p:cNvPr id="53" name="Rettangolo 52">
            <a:extLst>
              <a:ext uri="{FF2B5EF4-FFF2-40B4-BE49-F238E27FC236}">
                <a16:creationId xmlns:a16="http://schemas.microsoft.com/office/drawing/2014/main" id="{A91AA49F-9C66-4A05-9D1E-9185F227426B}"/>
              </a:ext>
            </a:extLst>
          </p:cNvPr>
          <p:cNvSpPr/>
          <p:nvPr/>
        </p:nvSpPr>
        <p:spPr>
          <a:xfrm>
            <a:off x="33564" y="-1"/>
            <a:ext cx="20104100" cy="11317969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Rettangolo 53">
            <a:extLst>
              <a:ext uri="{FF2B5EF4-FFF2-40B4-BE49-F238E27FC236}">
                <a16:creationId xmlns:a16="http://schemas.microsoft.com/office/drawing/2014/main" id="{C9EBE390-9132-47E2-B4E3-B064C540D5C1}"/>
              </a:ext>
            </a:extLst>
          </p:cNvPr>
          <p:cNvSpPr/>
          <p:nvPr/>
        </p:nvSpPr>
        <p:spPr>
          <a:xfrm>
            <a:off x="-253363" y="9412"/>
            <a:ext cx="20610826" cy="1130935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Rettangolo 57">
            <a:extLst>
              <a:ext uri="{FF2B5EF4-FFF2-40B4-BE49-F238E27FC236}">
                <a16:creationId xmlns:a16="http://schemas.microsoft.com/office/drawing/2014/main" id="{27DA0CA6-EFB3-424C-BFEA-67B0812026D1}"/>
              </a:ext>
            </a:extLst>
          </p:cNvPr>
          <p:cNvSpPr/>
          <p:nvPr/>
        </p:nvSpPr>
        <p:spPr>
          <a:xfrm>
            <a:off x="-1301750" y="556567"/>
            <a:ext cx="15718516" cy="1374042"/>
          </a:xfrm>
          <a:prstGeom prst="rect">
            <a:avLst/>
          </a:prstGeom>
          <a:solidFill>
            <a:srgbClr val="049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9" name="object 3">
            <a:extLst>
              <a:ext uri="{FF2B5EF4-FFF2-40B4-BE49-F238E27FC236}">
                <a16:creationId xmlns:a16="http://schemas.microsoft.com/office/drawing/2014/main" id="{969810AD-5EDA-4198-AD71-8A30850028C4}"/>
              </a:ext>
            </a:extLst>
          </p:cNvPr>
          <p:cNvSpPr txBox="1"/>
          <p:nvPr/>
        </p:nvSpPr>
        <p:spPr>
          <a:xfrm>
            <a:off x="1622427" y="853336"/>
            <a:ext cx="12468223" cy="84702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it-IT" sz="5400" spc="10" dirty="0">
                <a:solidFill>
                  <a:srgbClr val="FEEB1A"/>
                </a:solidFill>
                <a:latin typeface="Brandon Grotesque Black"/>
                <a:cs typeface="Brandon Grotesque Black"/>
              </a:rPr>
              <a:t>COMUNICAZIONE</a:t>
            </a:r>
            <a:endParaRPr lang="it-IT" sz="5400" dirty="0">
              <a:solidFill>
                <a:schemeClr val="bg1"/>
              </a:solidFill>
              <a:latin typeface="Brandon Grotesque Black" panose="020B0A03020203060202" pitchFamily="34" charset="0"/>
              <a:cs typeface="Brandon Grotesque Black"/>
            </a:endParaRPr>
          </a:p>
        </p:txBody>
      </p:sp>
      <p:pic>
        <p:nvPicPr>
          <p:cNvPr id="60" name="Immagine 59">
            <a:extLst>
              <a:ext uri="{FF2B5EF4-FFF2-40B4-BE49-F238E27FC236}">
                <a16:creationId xmlns:a16="http://schemas.microsoft.com/office/drawing/2014/main" id="{FA21245C-CB18-420E-BADD-769357D915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99" y="673022"/>
            <a:ext cx="4005652" cy="1257588"/>
          </a:xfrm>
          <a:prstGeom prst="rect">
            <a:avLst/>
          </a:prstGeom>
        </p:spPr>
      </p:pic>
      <p:sp>
        <p:nvSpPr>
          <p:cNvPr id="12" name="object 4">
            <a:extLst>
              <a:ext uri="{FF2B5EF4-FFF2-40B4-BE49-F238E27FC236}">
                <a16:creationId xmlns:a16="http://schemas.microsoft.com/office/drawing/2014/main" id="{FB43D370-A4B2-430B-8C66-E3CA687A75E0}"/>
              </a:ext>
            </a:extLst>
          </p:cNvPr>
          <p:cNvSpPr txBox="1"/>
          <p:nvPr/>
        </p:nvSpPr>
        <p:spPr>
          <a:xfrm>
            <a:off x="1898650" y="2987675"/>
            <a:ext cx="18184586" cy="340157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z="3600" b="1" dirty="0">
                <a:solidFill>
                  <a:schemeClr val="bg1"/>
                </a:solidFill>
                <a:latin typeface="Brandon Grotesque Bold" panose="020B0803020203060202" pitchFamily="34" charset="0"/>
                <a:cs typeface="Brandon Grotesque Light"/>
              </a:rPr>
              <a:t>Eventi di restituzione a fine anno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z="3600" b="1" dirty="0">
                <a:solidFill>
                  <a:schemeClr val="bg1"/>
                </a:solidFill>
                <a:latin typeface="Brandon Grotesque Bold" panose="020B0803020203060202" pitchFamily="34" charset="0"/>
                <a:cs typeface="Brandon Grotesque Light"/>
              </a:rPr>
              <a:t>Comitato di gestione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z="3600" b="1" dirty="0">
                <a:solidFill>
                  <a:schemeClr val="bg1"/>
                </a:solidFill>
                <a:latin typeface="Brandon Grotesque Bold" panose="020B0803020203060202" pitchFamily="34" charset="0"/>
                <a:cs typeface="Brandon Grotesque Light"/>
              </a:rPr>
              <a:t>Divisioni interne all’azienda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z="3600" b="1" dirty="0">
                <a:solidFill>
                  <a:schemeClr val="bg1"/>
                </a:solidFill>
                <a:latin typeface="Brandon Grotesque Bold" panose="020B0803020203060202" pitchFamily="34" charset="0"/>
                <a:cs typeface="Brandon Grotesque Light"/>
              </a:rPr>
              <a:t>Dipartimenti </a:t>
            </a:r>
            <a:r>
              <a:rPr lang="it-IT" sz="3600" b="1" dirty="0" err="1">
                <a:solidFill>
                  <a:schemeClr val="bg1"/>
                </a:solidFill>
                <a:latin typeface="Brandon Grotesque Bold" panose="020B0803020203060202" pitchFamily="34" charset="0"/>
                <a:cs typeface="Brandon Grotesque Light"/>
              </a:rPr>
              <a:t>Polimi</a:t>
            </a:r>
            <a:endParaRPr lang="it-IT" sz="3600" b="1" dirty="0">
              <a:solidFill>
                <a:schemeClr val="bg1"/>
              </a:solidFill>
              <a:latin typeface="Brandon Grotesque Bold" panose="020B0803020203060202" pitchFamily="34" charset="0"/>
              <a:cs typeface="Brandon Grotesque Light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z="3600" b="1" dirty="0">
                <a:solidFill>
                  <a:schemeClr val="bg1"/>
                </a:solidFill>
                <a:latin typeface="Brandon Grotesque Bold" panose="020B0803020203060202" pitchFamily="34" charset="0"/>
                <a:cs typeface="Brandon Grotesque Light"/>
              </a:rPr>
              <a:t>Dipendenti azienda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z="3600" b="1" dirty="0">
                <a:solidFill>
                  <a:schemeClr val="bg1"/>
                </a:solidFill>
                <a:latin typeface="Brandon Grotesque Bold" panose="020B0803020203060202" pitchFamily="34" charset="0"/>
                <a:cs typeface="Brandon Grotesque Light"/>
              </a:rPr>
              <a:t>Dottorandi </a:t>
            </a:r>
            <a:r>
              <a:rPr lang="it-IT" sz="3600" b="1" dirty="0" err="1">
                <a:solidFill>
                  <a:schemeClr val="bg1"/>
                </a:solidFill>
                <a:latin typeface="Brandon Grotesque Bold" panose="020B0803020203060202" pitchFamily="34" charset="0"/>
                <a:cs typeface="Brandon Grotesque Light"/>
              </a:rPr>
              <a:t>Polimi</a:t>
            </a:r>
            <a:endParaRPr lang="it-IT" sz="3600" b="1" dirty="0">
              <a:solidFill>
                <a:schemeClr val="bg1"/>
              </a:solidFill>
              <a:latin typeface="Brandon Grotesque Bold" panose="020B0803020203060202" pitchFamily="34" charset="0"/>
              <a:cs typeface="Brandon Grotesque Light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0DC60F3-75C1-4F38-9EE2-C656709E87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834" t="11651" r="34166" b="4073"/>
          <a:stretch/>
        </p:blipFill>
        <p:spPr>
          <a:xfrm>
            <a:off x="12968783" y="2289638"/>
            <a:ext cx="6400800" cy="866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81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64" y="9412"/>
            <a:ext cx="20104100" cy="11308556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F4933DDD-FD81-4605-8E04-9308F7344B80}"/>
              </a:ext>
            </a:extLst>
          </p:cNvPr>
          <p:cNvSpPr/>
          <p:nvPr/>
        </p:nvSpPr>
        <p:spPr>
          <a:xfrm>
            <a:off x="-20864" y="-1"/>
            <a:ext cx="20104100" cy="11317969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5F73B57-6A3E-455F-8349-749AA06E928C}"/>
              </a:ext>
            </a:extLst>
          </p:cNvPr>
          <p:cNvSpPr/>
          <p:nvPr/>
        </p:nvSpPr>
        <p:spPr>
          <a:xfrm>
            <a:off x="-20864" y="0"/>
            <a:ext cx="20610826" cy="1130935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2C68E63-7487-4886-B543-8029E40BB384}"/>
              </a:ext>
            </a:extLst>
          </p:cNvPr>
          <p:cNvSpPr/>
          <p:nvPr/>
        </p:nvSpPr>
        <p:spPr>
          <a:xfrm>
            <a:off x="-1149350" y="1768475"/>
            <a:ext cx="16644549" cy="4267200"/>
          </a:xfrm>
          <a:prstGeom prst="rect">
            <a:avLst/>
          </a:prstGeom>
          <a:solidFill>
            <a:srgbClr val="049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99" y="673022"/>
            <a:ext cx="4005652" cy="1257588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527050" y="2363192"/>
            <a:ext cx="14207736" cy="3077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it-IT" sz="4400" dirty="0" smtClean="0">
                <a:solidFill>
                  <a:srgbClr val="FFFF00"/>
                </a:solidFill>
              </a:rPr>
              <a:t>La </a:t>
            </a:r>
            <a:r>
              <a:rPr lang="it-IT" sz="4400" dirty="0">
                <a:solidFill>
                  <a:srgbClr val="FFFF00"/>
                </a:solidFill>
              </a:rPr>
              <a:t>creazione di </a:t>
            </a:r>
            <a:r>
              <a:rPr lang="it-IT" sz="4400" b="1" dirty="0">
                <a:solidFill>
                  <a:srgbClr val="FFFF00"/>
                </a:solidFill>
              </a:rPr>
              <a:t>Accordi Strategici di Ricerca </a:t>
            </a:r>
            <a:r>
              <a:rPr lang="it-IT" sz="4400" dirty="0">
                <a:solidFill>
                  <a:srgbClr val="FFFF00"/>
                </a:solidFill>
              </a:rPr>
              <a:t>rientra </a:t>
            </a:r>
            <a:endParaRPr lang="it-IT" sz="4400" dirty="0" smtClean="0">
              <a:solidFill>
                <a:srgbClr val="FFFF00"/>
              </a:solidFill>
            </a:endParaRPr>
          </a:p>
          <a:p>
            <a:pPr fontAlgn="base"/>
            <a:r>
              <a:rPr lang="it-IT" sz="4400" dirty="0" smtClean="0">
                <a:solidFill>
                  <a:srgbClr val="FFFF00"/>
                </a:solidFill>
              </a:rPr>
              <a:t>nell’ambito</a:t>
            </a:r>
            <a:r>
              <a:rPr lang="it-IT" sz="4400" dirty="0">
                <a:solidFill>
                  <a:srgbClr val="FFFF00"/>
                </a:solidFill>
              </a:rPr>
              <a:t> della </a:t>
            </a:r>
            <a:r>
              <a:rPr lang="it-IT" sz="4400" b="1" dirty="0">
                <a:solidFill>
                  <a:srgbClr val="FFFF00"/>
                </a:solidFill>
              </a:rPr>
              <a:t>terza missione</a:t>
            </a:r>
            <a:r>
              <a:rPr lang="it-IT" sz="4400" dirty="0">
                <a:solidFill>
                  <a:srgbClr val="FFFF00"/>
                </a:solidFill>
              </a:rPr>
              <a:t> di Ateneo. ​</a:t>
            </a:r>
          </a:p>
          <a:p>
            <a:pPr fontAlgn="base"/>
            <a:r>
              <a:rPr lang="it-IT" sz="4400" dirty="0">
                <a:solidFill>
                  <a:srgbClr val="FFFF00"/>
                </a:solidFill>
              </a:rPr>
              <a:t>Crea impatto economico e valorizza la ricerca e l'innovazione </a:t>
            </a:r>
            <a:endParaRPr lang="it-IT" sz="4400" dirty="0" smtClean="0">
              <a:solidFill>
                <a:srgbClr val="FFFF00"/>
              </a:solidFill>
            </a:endParaRPr>
          </a:p>
          <a:p>
            <a:pPr fontAlgn="base"/>
            <a:r>
              <a:rPr lang="it-IT" sz="4400" dirty="0" smtClean="0">
                <a:solidFill>
                  <a:srgbClr val="FFFF00"/>
                </a:solidFill>
              </a:rPr>
              <a:t>nel</a:t>
            </a:r>
            <a:r>
              <a:rPr lang="it-IT" sz="4400" dirty="0">
                <a:solidFill>
                  <a:srgbClr val="FFFF00"/>
                </a:solidFill>
              </a:rPr>
              <a:t> territorio in cui opera l’università.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78416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magine 51">
            <a:extLst>
              <a:ext uri="{FF2B5EF4-FFF2-40B4-BE49-F238E27FC236}">
                <a16:creationId xmlns:a16="http://schemas.microsoft.com/office/drawing/2014/main" id="{7DD8AEE9-52CE-465D-B373-DF2F2D3C6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64" y="9412"/>
            <a:ext cx="20104100" cy="11308556"/>
          </a:xfrm>
          <a:prstGeom prst="rect">
            <a:avLst/>
          </a:prstGeom>
        </p:spPr>
      </p:pic>
      <p:sp>
        <p:nvSpPr>
          <p:cNvPr id="53" name="Rettangolo 52">
            <a:extLst>
              <a:ext uri="{FF2B5EF4-FFF2-40B4-BE49-F238E27FC236}">
                <a16:creationId xmlns:a16="http://schemas.microsoft.com/office/drawing/2014/main" id="{A91AA49F-9C66-4A05-9D1E-9185F227426B}"/>
              </a:ext>
            </a:extLst>
          </p:cNvPr>
          <p:cNvSpPr/>
          <p:nvPr/>
        </p:nvSpPr>
        <p:spPr>
          <a:xfrm>
            <a:off x="33564" y="-1"/>
            <a:ext cx="20104100" cy="11317969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Rettangolo 53">
            <a:extLst>
              <a:ext uri="{FF2B5EF4-FFF2-40B4-BE49-F238E27FC236}">
                <a16:creationId xmlns:a16="http://schemas.microsoft.com/office/drawing/2014/main" id="{C9EBE390-9132-47E2-B4E3-B064C540D5C1}"/>
              </a:ext>
            </a:extLst>
          </p:cNvPr>
          <p:cNvSpPr/>
          <p:nvPr/>
        </p:nvSpPr>
        <p:spPr>
          <a:xfrm>
            <a:off x="-253363" y="9412"/>
            <a:ext cx="20610826" cy="1130935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8" name="Rettangolo 57">
            <a:extLst>
              <a:ext uri="{FF2B5EF4-FFF2-40B4-BE49-F238E27FC236}">
                <a16:creationId xmlns:a16="http://schemas.microsoft.com/office/drawing/2014/main" id="{27DA0CA6-EFB3-424C-BFEA-67B0812026D1}"/>
              </a:ext>
            </a:extLst>
          </p:cNvPr>
          <p:cNvSpPr/>
          <p:nvPr/>
        </p:nvSpPr>
        <p:spPr>
          <a:xfrm>
            <a:off x="-1301750" y="556567"/>
            <a:ext cx="15718516" cy="1374042"/>
          </a:xfrm>
          <a:prstGeom prst="rect">
            <a:avLst/>
          </a:prstGeom>
          <a:solidFill>
            <a:srgbClr val="049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9" name="object 3">
            <a:extLst>
              <a:ext uri="{FF2B5EF4-FFF2-40B4-BE49-F238E27FC236}">
                <a16:creationId xmlns:a16="http://schemas.microsoft.com/office/drawing/2014/main" id="{969810AD-5EDA-4198-AD71-8A30850028C4}"/>
              </a:ext>
            </a:extLst>
          </p:cNvPr>
          <p:cNvSpPr txBox="1"/>
          <p:nvPr/>
        </p:nvSpPr>
        <p:spPr>
          <a:xfrm>
            <a:off x="1622427" y="853336"/>
            <a:ext cx="12468223" cy="84702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it-IT" sz="5400" spc="10" dirty="0">
                <a:solidFill>
                  <a:srgbClr val="FEEB1A"/>
                </a:solidFill>
                <a:latin typeface="Brandon Grotesque Black"/>
                <a:cs typeface="Brandon Grotesque Black"/>
              </a:rPr>
              <a:t>COMUNICAZIONE</a:t>
            </a:r>
            <a:endParaRPr lang="it-IT" sz="5400" dirty="0">
              <a:solidFill>
                <a:schemeClr val="bg1"/>
              </a:solidFill>
              <a:latin typeface="Brandon Grotesque Black" panose="020B0A03020203060202" pitchFamily="34" charset="0"/>
              <a:cs typeface="Brandon Grotesque Black"/>
            </a:endParaRPr>
          </a:p>
        </p:txBody>
      </p:sp>
      <p:pic>
        <p:nvPicPr>
          <p:cNvPr id="60" name="Immagine 59">
            <a:extLst>
              <a:ext uri="{FF2B5EF4-FFF2-40B4-BE49-F238E27FC236}">
                <a16:creationId xmlns:a16="http://schemas.microsoft.com/office/drawing/2014/main" id="{FA21245C-CB18-420E-BADD-769357D915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99" y="673022"/>
            <a:ext cx="4005652" cy="1257588"/>
          </a:xfrm>
          <a:prstGeom prst="rect">
            <a:avLst/>
          </a:prstGeom>
        </p:spPr>
      </p:pic>
      <p:sp>
        <p:nvSpPr>
          <p:cNvPr id="12" name="object 4">
            <a:extLst>
              <a:ext uri="{FF2B5EF4-FFF2-40B4-BE49-F238E27FC236}">
                <a16:creationId xmlns:a16="http://schemas.microsoft.com/office/drawing/2014/main" id="{FB43D370-A4B2-430B-8C66-E3CA687A75E0}"/>
              </a:ext>
            </a:extLst>
          </p:cNvPr>
          <p:cNvSpPr txBox="1"/>
          <p:nvPr/>
        </p:nvSpPr>
        <p:spPr>
          <a:xfrm>
            <a:off x="1898650" y="2987675"/>
            <a:ext cx="18184586" cy="340157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z="3600" b="1" dirty="0">
                <a:solidFill>
                  <a:schemeClr val="bg1"/>
                </a:solidFill>
                <a:latin typeface="Brandon Grotesque Bold" panose="020B0803020203060202" pitchFamily="34" charset="0"/>
                <a:cs typeface="Brandon Grotesque Light"/>
              </a:rPr>
              <a:t>Eventi di restituzione a fine anno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z="3600" b="1" dirty="0">
                <a:solidFill>
                  <a:schemeClr val="bg1"/>
                </a:solidFill>
                <a:latin typeface="Brandon Grotesque Bold" panose="020B0803020203060202" pitchFamily="34" charset="0"/>
                <a:cs typeface="Brandon Grotesque Light"/>
              </a:rPr>
              <a:t>Comitato di gestione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z="3600" b="1" dirty="0">
                <a:solidFill>
                  <a:schemeClr val="bg1"/>
                </a:solidFill>
                <a:latin typeface="Brandon Grotesque Bold" panose="020B0803020203060202" pitchFamily="34" charset="0"/>
                <a:cs typeface="Brandon Grotesque Light"/>
              </a:rPr>
              <a:t>Divisioni interne all’azienda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z="3600" b="1" dirty="0">
                <a:solidFill>
                  <a:schemeClr val="bg1"/>
                </a:solidFill>
                <a:latin typeface="Brandon Grotesque Bold" panose="020B0803020203060202" pitchFamily="34" charset="0"/>
                <a:cs typeface="Brandon Grotesque Light"/>
              </a:rPr>
              <a:t>Dipartimenti </a:t>
            </a:r>
            <a:r>
              <a:rPr lang="it-IT" sz="3600" b="1" dirty="0" err="1">
                <a:solidFill>
                  <a:schemeClr val="bg1"/>
                </a:solidFill>
                <a:latin typeface="Brandon Grotesque Bold" panose="020B0803020203060202" pitchFamily="34" charset="0"/>
                <a:cs typeface="Brandon Grotesque Light"/>
              </a:rPr>
              <a:t>Polimi</a:t>
            </a:r>
            <a:endParaRPr lang="it-IT" sz="3600" b="1" dirty="0">
              <a:solidFill>
                <a:schemeClr val="bg1"/>
              </a:solidFill>
              <a:latin typeface="Brandon Grotesque Bold" panose="020B0803020203060202" pitchFamily="34" charset="0"/>
              <a:cs typeface="Brandon Grotesque Light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z="3600" b="1" dirty="0">
                <a:solidFill>
                  <a:schemeClr val="bg1"/>
                </a:solidFill>
                <a:latin typeface="Brandon Grotesque Bold" panose="020B0803020203060202" pitchFamily="34" charset="0"/>
                <a:cs typeface="Brandon Grotesque Light"/>
              </a:rPr>
              <a:t>Dipendenti azienda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it-IT" sz="3600" b="1" dirty="0">
                <a:solidFill>
                  <a:schemeClr val="bg1"/>
                </a:solidFill>
                <a:latin typeface="Brandon Grotesque Bold" panose="020B0803020203060202" pitchFamily="34" charset="0"/>
                <a:cs typeface="Brandon Grotesque Light"/>
              </a:rPr>
              <a:t>Dottorandi </a:t>
            </a:r>
            <a:r>
              <a:rPr lang="it-IT" sz="3600" b="1" dirty="0" err="1">
                <a:solidFill>
                  <a:schemeClr val="bg1"/>
                </a:solidFill>
                <a:latin typeface="Brandon Grotesque Bold" panose="020B0803020203060202" pitchFamily="34" charset="0"/>
                <a:cs typeface="Brandon Grotesque Light"/>
              </a:rPr>
              <a:t>Polimi</a:t>
            </a:r>
            <a:endParaRPr lang="it-IT" sz="3600" b="1" dirty="0">
              <a:solidFill>
                <a:schemeClr val="bg1"/>
              </a:solidFill>
              <a:latin typeface="Brandon Grotesque Bold" panose="020B0803020203060202" pitchFamily="34" charset="0"/>
              <a:cs typeface="Brandon Grotesque Light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3EF81F3E-7DCA-47A9-A49F-767D56B91CC6}"/>
              </a:ext>
            </a:extLst>
          </p:cNvPr>
          <p:cNvSpPr/>
          <p:nvPr/>
        </p:nvSpPr>
        <p:spPr>
          <a:xfrm>
            <a:off x="7537450" y="9842144"/>
            <a:ext cx="12566650" cy="613870"/>
          </a:xfrm>
          <a:prstGeom prst="rect">
            <a:avLst/>
          </a:prstGeom>
          <a:solidFill>
            <a:srgbClr val="049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BC792944-49EA-4782-8684-4F336CD3DA06}"/>
              </a:ext>
            </a:extLst>
          </p:cNvPr>
          <p:cNvSpPr txBox="1"/>
          <p:nvPr/>
        </p:nvSpPr>
        <p:spPr>
          <a:xfrm>
            <a:off x="7708153" y="9842144"/>
            <a:ext cx="51861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dirty="0">
                <a:solidFill>
                  <a:schemeClr val="bg1"/>
                </a:solidFill>
                <a:latin typeface="Brandon Grotesque Black" panose="020B0A03020203060202" pitchFamily="34" charset="0"/>
              </a:rPr>
              <a:t>1° JRC ANNUAL MEETING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1F95F26E-8729-4C9E-9367-ACC581EA63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834" t="11651" r="34166" b="4073"/>
          <a:stretch/>
        </p:blipFill>
        <p:spPr>
          <a:xfrm>
            <a:off x="12968783" y="2289638"/>
            <a:ext cx="6400800" cy="866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377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8814523" y="3634670"/>
            <a:ext cx="2465705" cy="2465705"/>
          </a:xfrm>
          <a:custGeom>
            <a:avLst/>
            <a:gdLst/>
            <a:ahLst/>
            <a:cxnLst/>
            <a:rect l="l" t="t" r="r" b="b"/>
            <a:pathLst>
              <a:path w="2465704" h="2465704">
                <a:moveTo>
                  <a:pt x="1254967" y="2355802"/>
                </a:moveTo>
                <a:lnTo>
                  <a:pt x="1234538" y="2355970"/>
                </a:lnTo>
                <a:lnTo>
                  <a:pt x="1235616" y="2465097"/>
                </a:lnTo>
                <a:lnTo>
                  <a:pt x="1256035" y="2464919"/>
                </a:lnTo>
                <a:lnTo>
                  <a:pt x="1254967" y="2355802"/>
                </a:lnTo>
                <a:close/>
              </a:path>
              <a:path w="2465704" h="2465704">
                <a:moveTo>
                  <a:pt x="1182414" y="2354724"/>
                </a:moveTo>
                <a:lnTo>
                  <a:pt x="1177932" y="2463851"/>
                </a:lnTo>
                <a:lnTo>
                  <a:pt x="1198350" y="2464710"/>
                </a:lnTo>
                <a:lnTo>
                  <a:pt x="1202832" y="2355582"/>
                </a:lnTo>
                <a:lnTo>
                  <a:pt x="1182414" y="2354724"/>
                </a:lnTo>
                <a:close/>
              </a:path>
              <a:path w="2465704" h="2465704">
                <a:moveTo>
                  <a:pt x="1307049" y="2353561"/>
                </a:moveTo>
                <a:lnTo>
                  <a:pt x="1286620" y="2354765"/>
                </a:lnTo>
                <a:lnTo>
                  <a:pt x="1293217" y="2463715"/>
                </a:lnTo>
                <a:lnTo>
                  <a:pt x="1313635" y="2462511"/>
                </a:lnTo>
                <a:lnTo>
                  <a:pt x="1307049" y="2353561"/>
                </a:lnTo>
                <a:close/>
              </a:path>
              <a:path w="2465704" h="2465704">
                <a:moveTo>
                  <a:pt x="1129682" y="2351237"/>
                </a:moveTo>
                <a:lnTo>
                  <a:pt x="1121065" y="2460061"/>
                </a:lnTo>
                <a:lnTo>
                  <a:pt x="1141399" y="2461694"/>
                </a:lnTo>
                <a:lnTo>
                  <a:pt x="1150017" y="2352870"/>
                </a:lnTo>
                <a:lnTo>
                  <a:pt x="1129682" y="2351237"/>
                </a:lnTo>
                <a:close/>
              </a:path>
              <a:path w="2465704" h="2465704">
                <a:moveTo>
                  <a:pt x="1359738" y="2348996"/>
                </a:moveTo>
                <a:lnTo>
                  <a:pt x="1339404" y="2350975"/>
                </a:lnTo>
                <a:lnTo>
                  <a:pt x="1350084" y="2459621"/>
                </a:lnTo>
                <a:lnTo>
                  <a:pt x="1370419" y="2457642"/>
                </a:lnTo>
                <a:lnTo>
                  <a:pt x="1359738" y="2348996"/>
                </a:lnTo>
                <a:close/>
              </a:path>
              <a:path w="2465704" h="2465704">
                <a:moveTo>
                  <a:pt x="1077851" y="2345247"/>
                </a:moveTo>
                <a:lnTo>
                  <a:pt x="1063768" y="2453506"/>
                </a:lnTo>
                <a:lnTo>
                  <a:pt x="1084008" y="2456176"/>
                </a:lnTo>
                <a:lnTo>
                  <a:pt x="1098102" y="2347918"/>
                </a:lnTo>
                <a:lnTo>
                  <a:pt x="1077851" y="2345247"/>
                </a:lnTo>
                <a:close/>
              </a:path>
              <a:path w="2465704" h="2465704">
                <a:moveTo>
                  <a:pt x="1411391" y="2341886"/>
                </a:moveTo>
                <a:lnTo>
                  <a:pt x="1391224" y="2344902"/>
                </a:lnTo>
                <a:lnTo>
                  <a:pt x="1407339" y="2452909"/>
                </a:lnTo>
                <a:lnTo>
                  <a:pt x="1427506" y="2449893"/>
                </a:lnTo>
                <a:lnTo>
                  <a:pt x="1411391" y="2341886"/>
                </a:lnTo>
                <a:close/>
              </a:path>
              <a:path w="2465704" h="2465704">
                <a:moveTo>
                  <a:pt x="1026366" y="2336881"/>
                </a:moveTo>
                <a:lnTo>
                  <a:pt x="1006817" y="2444333"/>
                </a:lnTo>
                <a:lnTo>
                  <a:pt x="1026890" y="2447946"/>
                </a:lnTo>
                <a:lnTo>
                  <a:pt x="1046449" y="2340504"/>
                </a:lnTo>
                <a:lnTo>
                  <a:pt x="1026366" y="2336881"/>
                </a:lnTo>
                <a:close/>
              </a:path>
              <a:path w="2465704" h="2465704">
                <a:moveTo>
                  <a:pt x="1462698" y="2332410"/>
                </a:moveTo>
                <a:lnTo>
                  <a:pt x="1442709" y="2336452"/>
                </a:lnTo>
                <a:lnTo>
                  <a:pt x="1464206" y="2443464"/>
                </a:lnTo>
                <a:lnTo>
                  <a:pt x="1484195" y="2439423"/>
                </a:lnTo>
                <a:lnTo>
                  <a:pt x="1462698" y="2332410"/>
                </a:lnTo>
                <a:close/>
              </a:path>
              <a:path w="2465704" h="2465704">
                <a:moveTo>
                  <a:pt x="974671" y="2326159"/>
                </a:moveTo>
                <a:lnTo>
                  <a:pt x="951060" y="2432700"/>
                </a:lnTo>
                <a:lnTo>
                  <a:pt x="970965" y="2437098"/>
                </a:lnTo>
                <a:lnTo>
                  <a:pt x="994577" y="2330557"/>
                </a:lnTo>
                <a:lnTo>
                  <a:pt x="974671" y="2326159"/>
                </a:lnTo>
                <a:close/>
              </a:path>
              <a:path w="2465704" h="2465704">
                <a:moveTo>
                  <a:pt x="1513576" y="2320557"/>
                </a:moveTo>
                <a:lnTo>
                  <a:pt x="1493766" y="2325552"/>
                </a:lnTo>
                <a:lnTo>
                  <a:pt x="1520561" y="2431360"/>
                </a:lnTo>
                <a:lnTo>
                  <a:pt x="1540371" y="2426365"/>
                </a:lnTo>
                <a:lnTo>
                  <a:pt x="1513576" y="2320557"/>
                </a:lnTo>
                <a:close/>
              </a:path>
              <a:path w="2465704" h="2465704">
                <a:moveTo>
                  <a:pt x="924097" y="2312976"/>
                </a:moveTo>
                <a:lnTo>
                  <a:pt x="895187" y="2418230"/>
                </a:lnTo>
                <a:lnTo>
                  <a:pt x="914914" y="2423653"/>
                </a:lnTo>
                <a:lnTo>
                  <a:pt x="943824" y="2318400"/>
                </a:lnTo>
                <a:lnTo>
                  <a:pt x="924097" y="2312976"/>
                </a:lnTo>
                <a:close/>
              </a:path>
              <a:path w="2465704" h="2465704">
                <a:moveTo>
                  <a:pt x="1564538" y="2306212"/>
                </a:moveTo>
                <a:lnTo>
                  <a:pt x="1544895" y="2311981"/>
                </a:lnTo>
                <a:lnTo>
                  <a:pt x="1575533" y="2416764"/>
                </a:lnTo>
                <a:lnTo>
                  <a:pt x="1595176" y="2410984"/>
                </a:lnTo>
                <a:lnTo>
                  <a:pt x="1564538" y="2306212"/>
                </a:lnTo>
                <a:close/>
              </a:path>
              <a:path w="2465704" h="2465704">
                <a:moveTo>
                  <a:pt x="1614045" y="2289584"/>
                </a:moveTo>
                <a:lnTo>
                  <a:pt x="1594747" y="2296307"/>
                </a:lnTo>
                <a:lnTo>
                  <a:pt x="1630505" y="2399487"/>
                </a:lnTo>
                <a:lnTo>
                  <a:pt x="1649803" y="2392764"/>
                </a:lnTo>
                <a:lnTo>
                  <a:pt x="1614045" y="2289584"/>
                </a:lnTo>
                <a:close/>
              </a:path>
              <a:path w="2465704" h="2465704">
                <a:moveTo>
                  <a:pt x="1662724" y="2270674"/>
                </a:moveTo>
                <a:lnTo>
                  <a:pt x="1643771" y="2278339"/>
                </a:lnTo>
                <a:lnTo>
                  <a:pt x="1684608" y="2379623"/>
                </a:lnTo>
                <a:lnTo>
                  <a:pt x="1703571" y="2371959"/>
                </a:lnTo>
                <a:lnTo>
                  <a:pt x="1662724" y="2270674"/>
                </a:lnTo>
                <a:close/>
              </a:path>
              <a:path w="2465704" h="2465704">
                <a:moveTo>
                  <a:pt x="1710461" y="2249512"/>
                </a:moveTo>
                <a:lnTo>
                  <a:pt x="1691938" y="2258046"/>
                </a:lnTo>
                <a:lnTo>
                  <a:pt x="1737643" y="2357216"/>
                </a:lnTo>
                <a:lnTo>
                  <a:pt x="1756166" y="2348692"/>
                </a:lnTo>
                <a:lnTo>
                  <a:pt x="1710461" y="2249512"/>
                </a:lnTo>
                <a:close/>
              </a:path>
              <a:path w="2465704" h="2465704">
                <a:moveTo>
                  <a:pt x="1757244" y="2226173"/>
                </a:moveTo>
                <a:lnTo>
                  <a:pt x="1739151" y="2235649"/>
                </a:lnTo>
                <a:lnTo>
                  <a:pt x="1789558" y="2332410"/>
                </a:lnTo>
                <a:lnTo>
                  <a:pt x="1807651" y="2322924"/>
                </a:lnTo>
                <a:lnTo>
                  <a:pt x="1757244" y="2226173"/>
                </a:lnTo>
                <a:close/>
              </a:path>
              <a:path w="2465704" h="2465704">
                <a:moveTo>
                  <a:pt x="1802908" y="2200665"/>
                </a:moveTo>
                <a:lnTo>
                  <a:pt x="1785254" y="2210916"/>
                </a:lnTo>
                <a:lnTo>
                  <a:pt x="1840268" y="2305175"/>
                </a:lnTo>
                <a:lnTo>
                  <a:pt x="1857922" y="2294924"/>
                </a:lnTo>
                <a:lnTo>
                  <a:pt x="1802908" y="2200665"/>
                </a:lnTo>
                <a:close/>
              </a:path>
              <a:path w="2465704" h="2465704">
                <a:moveTo>
                  <a:pt x="1847284" y="2173001"/>
                </a:moveTo>
                <a:lnTo>
                  <a:pt x="1830143" y="2184121"/>
                </a:lnTo>
                <a:lnTo>
                  <a:pt x="1889680" y="2275668"/>
                </a:lnTo>
                <a:lnTo>
                  <a:pt x="1906821" y="2264548"/>
                </a:lnTo>
                <a:lnTo>
                  <a:pt x="1847284" y="2173001"/>
                </a:lnTo>
                <a:close/>
              </a:path>
              <a:path w="2465704" h="2465704">
                <a:moveTo>
                  <a:pt x="1890968" y="2143065"/>
                </a:moveTo>
                <a:lnTo>
                  <a:pt x="1874257" y="2154782"/>
                </a:lnTo>
                <a:lnTo>
                  <a:pt x="1936977" y="2244130"/>
                </a:lnTo>
                <a:lnTo>
                  <a:pt x="1953699" y="2232413"/>
                </a:lnTo>
                <a:lnTo>
                  <a:pt x="1890968" y="2143065"/>
                </a:lnTo>
                <a:close/>
              </a:path>
              <a:path w="2465704" h="2465704">
                <a:moveTo>
                  <a:pt x="1932632" y="2111401"/>
                </a:moveTo>
                <a:lnTo>
                  <a:pt x="1916517" y="2123893"/>
                </a:lnTo>
                <a:lnTo>
                  <a:pt x="1983426" y="2210142"/>
                </a:lnTo>
                <a:lnTo>
                  <a:pt x="1999530" y="2197650"/>
                </a:lnTo>
                <a:lnTo>
                  <a:pt x="1932632" y="2111401"/>
                </a:lnTo>
                <a:close/>
              </a:path>
              <a:path w="2465704" h="2465704">
                <a:moveTo>
                  <a:pt x="1972788" y="2077884"/>
                </a:moveTo>
                <a:lnTo>
                  <a:pt x="1957270" y="2091150"/>
                </a:lnTo>
                <a:lnTo>
                  <a:pt x="2028231" y="2174080"/>
                </a:lnTo>
                <a:lnTo>
                  <a:pt x="2043738" y="2160813"/>
                </a:lnTo>
                <a:lnTo>
                  <a:pt x="1972788" y="2077884"/>
                </a:lnTo>
                <a:close/>
              </a:path>
              <a:path w="2465704" h="2465704">
                <a:moveTo>
                  <a:pt x="2011341" y="2042513"/>
                </a:moveTo>
                <a:lnTo>
                  <a:pt x="1996431" y="2056513"/>
                </a:lnTo>
                <a:lnTo>
                  <a:pt x="2071266" y="2135955"/>
                </a:lnTo>
                <a:lnTo>
                  <a:pt x="2086177" y="2121998"/>
                </a:lnTo>
                <a:lnTo>
                  <a:pt x="2011341" y="2042513"/>
                </a:lnTo>
                <a:close/>
              </a:path>
              <a:path w="2465704" h="2465704">
                <a:moveTo>
                  <a:pt x="2048178" y="2005373"/>
                </a:moveTo>
                <a:lnTo>
                  <a:pt x="2033959" y="2020106"/>
                </a:lnTo>
                <a:lnTo>
                  <a:pt x="2112532" y="2095894"/>
                </a:lnTo>
                <a:lnTo>
                  <a:pt x="2126751" y="2081151"/>
                </a:lnTo>
                <a:lnTo>
                  <a:pt x="2048178" y="2005373"/>
                </a:lnTo>
                <a:close/>
              </a:path>
              <a:path w="2465704" h="2465704">
                <a:moveTo>
                  <a:pt x="2083287" y="1966599"/>
                </a:moveTo>
                <a:lnTo>
                  <a:pt x="2069842" y="1981939"/>
                </a:lnTo>
                <a:lnTo>
                  <a:pt x="2151913" y="2053926"/>
                </a:lnTo>
                <a:lnTo>
                  <a:pt x="2165358" y="2038587"/>
                </a:lnTo>
                <a:lnTo>
                  <a:pt x="2083287" y="1966599"/>
                </a:lnTo>
                <a:close/>
              </a:path>
              <a:path w="2465704" h="2465704">
                <a:moveTo>
                  <a:pt x="2116584" y="1926234"/>
                </a:moveTo>
                <a:lnTo>
                  <a:pt x="2103841" y="1942265"/>
                </a:lnTo>
                <a:lnTo>
                  <a:pt x="2189221" y="2010200"/>
                </a:lnTo>
                <a:lnTo>
                  <a:pt x="2201974" y="1994180"/>
                </a:lnTo>
                <a:lnTo>
                  <a:pt x="2116584" y="1926234"/>
                </a:lnTo>
                <a:close/>
              </a:path>
              <a:path w="2465704" h="2465704">
                <a:moveTo>
                  <a:pt x="2147903" y="1884445"/>
                </a:moveTo>
                <a:lnTo>
                  <a:pt x="2136018" y="1900989"/>
                </a:lnTo>
                <a:lnTo>
                  <a:pt x="2224591" y="1964746"/>
                </a:lnTo>
                <a:lnTo>
                  <a:pt x="2236486" y="1948202"/>
                </a:lnTo>
                <a:lnTo>
                  <a:pt x="2147903" y="1884445"/>
                </a:lnTo>
                <a:close/>
              </a:path>
              <a:path w="2465704" h="2465704">
                <a:moveTo>
                  <a:pt x="2177766" y="1840676"/>
                </a:moveTo>
                <a:lnTo>
                  <a:pt x="2166478" y="1857650"/>
                </a:lnTo>
                <a:lnTo>
                  <a:pt x="2257292" y="1918182"/>
                </a:lnTo>
                <a:lnTo>
                  <a:pt x="2268580" y="1901209"/>
                </a:lnTo>
                <a:lnTo>
                  <a:pt x="2177766" y="1840676"/>
                </a:lnTo>
                <a:close/>
              </a:path>
              <a:path w="2465704" h="2465704">
                <a:moveTo>
                  <a:pt x="2205074" y="1796091"/>
                </a:moveTo>
                <a:lnTo>
                  <a:pt x="2194561" y="1813578"/>
                </a:lnTo>
                <a:lnTo>
                  <a:pt x="2288223" y="1869628"/>
                </a:lnTo>
                <a:lnTo>
                  <a:pt x="2298736" y="1852132"/>
                </a:lnTo>
                <a:lnTo>
                  <a:pt x="2205074" y="1796091"/>
                </a:lnTo>
                <a:close/>
              </a:path>
              <a:path w="2465704" h="2465704">
                <a:moveTo>
                  <a:pt x="2230235" y="1750292"/>
                </a:moveTo>
                <a:lnTo>
                  <a:pt x="2220592" y="1768302"/>
                </a:lnTo>
                <a:lnTo>
                  <a:pt x="2316871" y="1819735"/>
                </a:lnTo>
                <a:lnTo>
                  <a:pt x="2326526" y="1801735"/>
                </a:lnTo>
                <a:lnTo>
                  <a:pt x="2230235" y="1750292"/>
                </a:lnTo>
                <a:close/>
              </a:path>
              <a:path w="2465704" h="2465704">
                <a:moveTo>
                  <a:pt x="2253156" y="1703372"/>
                </a:moveTo>
                <a:lnTo>
                  <a:pt x="2244455" y="1721811"/>
                </a:lnTo>
                <a:lnTo>
                  <a:pt x="2343153" y="1768469"/>
                </a:lnTo>
                <a:lnTo>
                  <a:pt x="2351855" y="1750030"/>
                </a:lnTo>
                <a:lnTo>
                  <a:pt x="2253156" y="1703372"/>
                </a:lnTo>
                <a:close/>
              </a:path>
              <a:path w="2465704" h="2465704">
                <a:moveTo>
                  <a:pt x="2274004" y="1655467"/>
                </a:moveTo>
                <a:lnTo>
                  <a:pt x="2266171" y="1674336"/>
                </a:lnTo>
                <a:lnTo>
                  <a:pt x="2367016" y="1716041"/>
                </a:lnTo>
                <a:lnTo>
                  <a:pt x="2374859" y="1697173"/>
                </a:lnTo>
                <a:lnTo>
                  <a:pt x="2274004" y="1655467"/>
                </a:lnTo>
                <a:close/>
              </a:path>
              <a:path w="2465704" h="2465704">
                <a:moveTo>
                  <a:pt x="2292485" y="1606610"/>
                </a:moveTo>
                <a:lnTo>
                  <a:pt x="2285595" y="1625824"/>
                </a:lnTo>
                <a:lnTo>
                  <a:pt x="2388388" y="1662535"/>
                </a:lnTo>
                <a:lnTo>
                  <a:pt x="2395288" y="1643321"/>
                </a:lnTo>
                <a:lnTo>
                  <a:pt x="2292485" y="1606610"/>
                </a:lnTo>
                <a:close/>
              </a:path>
              <a:path w="2465704" h="2465704">
                <a:moveTo>
                  <a:pt x="2308945" y="1556381"/>
                </a:moveTo>
                <a:lnTo>
                  <a:pt x="2302830" y="1575857"/>
                </a:lnTo>
                <a:lnTo>
                  <a:pt x="2406911" y="1608684"/>
                </a:lnTo>
                <a:lnTo>
                  <a:pt x="2413026" y="1589208"/>
                </a:lnTo>
                <a:lnTo>
                  <a:pt x="2308945" y="1556381"/>
                </a:lnTo>
                <a:close/>
              </a:path>
              <a:path w="2465704" h="2465704">
                <a:moveTo>
                  <a:pt x="874297" y="2297511"/>
                </a:moveTo>
                <a:lnTo>
                  <a:pt x="840173" y="2401162"/>
                </a:lnTo>
                <a:lnTo>
                  <a:pt x="859554" y="2407539"/>
                </a:lnTo>
                <a:lnTo>
                  <a:pt x="893679" y="2303887"/>
                </a:lnTo>
                <a:lnTo>
                  <a:pt x="874297" y="2297511"/>
                </a:lnTo>
                <a:close/>
              </a:path>
              <a:path w="2465704" h="2465704">
                <a:moveTo>
                  <a:pt x="825220" y="2279721"/>
                </a:moveTo>
                <a:lnTo>
                  <a:pt x="785976" y="2381602"/>
                </a:lnTo>
                <a:lnTo>
                  <a:pt x="805022" y="2388932"/>
                </a:lnTo>
                <a:lnTo>
                  <a:pt x="844267" y="2287040"/>
                </a:lnTo>
                <a:lnTo>
                  <a:pt x="825220" y="2279721"/>
                </a:lnTo>
                <a:close/>
              </a:path>
              <a:path w="2465704" h="2465704">
                <a:moveTo>
                  <a:pt x="776332" y="2259470"/>
                </a:moveTo>
                <a:lnTo>
                  <a:pt x="733370" y="2359802"/>
                </a:lnTo>
                <a:lnTo>
                  <a:pt x="752155" y="2367823"/>
                </a:lnTo>
                <a:lnTo>
                  <a:pt x="795106" y="2267480"/>
                </a:lnTo>
                <a:lnTo>
                  <a:pt x="776332" y="2259470"/>
                </a:lnTo>
                <a:close/>
              </a:path>
              <a:path w="2465704" h="2465704">
                <a:moveTo>
                  <a:pt x="729150" y="2237115"/>
                </a:moveTo>
                <a:lnTo>
                  <a:pt x="681288" y="2335206"/>
                </a:lnTo>
                <a:lnTo>
                  <a:pt x="699643" y="2344169"/>
                </a:lnTo>
                <a:lnTo>
                  <a:pt x="747506" y="2246067"/>
                </a:lnTo>
                <a:lnTo>
                  <a:pt x="729150" y="2237115"/>
                </a:lnTo>
                <a:close/>
              </a:path>
              <a:path w="2465704" h="2465704">
                <a:moveTo>
                  <a:pt x="682973" y="2212550"/>
                </a:moveTo>
                <a:lnTo>
                  <a:pt x="630410" y="2308191"/>
                </a:lnTo>
                <a:lnTo>
                  <a:pt x="648336" y="2318013"/>
                </a:lnTo>
                <a:lnTo>
                  <a:pt x="700889" y="2222372"/>
                </a:lnTo>
                <a:lnTo>
                  <a:pt x="682973" y="2212550"/>
                </a:lnTo>
                <a:close/>
              </a:path>
              <a:path w="2465704" h="2465704">
                <a:moveTo>
                  <a:pt x="638074" y="2185891"/>
                </a:moveTo>
                <a:lnTo>
                  <a:pt x="580861" y="2278893"/>
                </a:lnTo>
                <a:lnTo>
                  <a:pt x="598274" y="2289584"/>
                </a:lnTo>
                <a:lnTo>
                  <a:pt x="655487" y="2196571"/>
                </a:lnTo>
                <a:lnTo>
                  <a:pt x="638074" y="2185891"/>
                </a:lnTo>
                <a:close/>
              </a:path>
              <a:path w="2465704" h="2465704">
                <a:moveTo>
                  <a:pt x="594390" y="2157148"/>
                </a:moveTo>
                <a:lnTo>
                  <a:pt x="532748" y="2247282"/>
                </a:lnTo>
                <a:lnTo>
                  <a:pt x="549627" y="2258821"/>
                </a:lnTo>
                <a:lnTo>
                  <a:pt x="611279" y="2168698"/>
                </a:lnTo>
                <a:lnTo>
                  <a:pt x="594390" y="2157148"/>
                </a:lnTo>
                <a:close/>
              </a:path>
              <a:path w="2465704" h="2465704">
                <a:moveTo>
                  <a:pt x="552087" y="2126385"/>
                </a:moveTo>
                <a:lnTo>
                  <a:pt x="486215" y="2213461"/>
                </a:lnTo>
                <a:lnTo>
                  <a:pt x="502497" y="2225785"/>
                </a:lnTo>
                <a:lnTo>
                  <a:pt x="568370" y="2138709"/>
                </a:lnTo>
                <a:lnTo>
                  <a:pt x="552087" y="2126385"/>
                </a:lnTo>
                <a:close/>
              </a:path>
              <a:path w="2465704" h="2465704">
                <a:moveTo>
                  <a:pt x="510686" y="2093391"/>
                </a:moveTo>
                <a:lnTo>
                  <a:pt x="441714" y="2178006"/>
                </a:lnTo>
                <a:lnTo>
                  <a:pt x="457567" y="2190928"/>
                </a:lnTo>
                <a:lnTo>
                  <a:pt x="526538" y="2106312"/>
                </a:lnTo>
                <a:lnTo>
                  <a:pt x="510686" y="2093391"/>
                </a:lnTo>
                <a:close/>
              </a:path>
              <a:path w="2465704" h="2465704">
                <a:moveTo>
                  <a:pt x="471483" y="2058837"/>
                </a:moveTo>
                <a:lnTo>
                  <a:pt x="398500" y="2140050"/>
                </a:lnTo>
                <a:lnTo>
                  <a:pt x="413662" y="2153662"/>
                </a:lnTo>
                <a:lnTo>
                  <a:pt x="486644" y="2072449"/>
                </a:lnTo>
                <a:lnTo>
                  <a:pt x="471483" y="2058837"/>
                </a:lnTo>
                <a:close/>
              </a:path>
              <a:path w="2465704" h="2465704">
                <a:moveTo>
                  <a:pt x="433829" y="2022441"/>
                </a:moveTo>
                <a:lnTo>
                  <a:pt x="357057" y="2100072"/>
                </a:lnTo>
                <a:lnTo>
                  <a:pt x="371622" y="2114459"/>
                </a:lnTo>
                <a:lnTo>
                  <a:pt x="448394" y="2036828"/>
                </a:lnTo>
                <a:lnTo>
                  <a:pt x="433829" y="2022441"/>
                </a:lnTo>
                <a:close/>
              </a:path>
              <a:path w="2465704" h="2465704">
                <a:moveTo>
                  <a:pt x="397904" y="1984442"/>
                </a:moveTo>
                <a:lnTo>
                  <a:pt x="317592" y="2058324"/>
                </a:lnTo>
                <a:lnTo>
                  <a:pt x="331466" y="2073319"/>
                </a:lnTo>
                <a:lnTo>
                  <a:pt x="411767" y="1999426"/>
                </a:lnTo>
                <a:lnTo>
                  <a:pt x="397904" y="1984442"/>
                </a:lnTo>
                <a:close/>
              </a:path>
              <a:path w="2465704" h="2465704">
                <a:moveTo>
                  <a:pt x="363821" y="1944715"/>
                </a:moveTo>
                <a:lnTo>
                  <a:pt x="280075" y="2014682"/>
                </a:lnTo>
                <a:lnTo>
                  <a:pt x="293163" y="2030367"/>
                </a:lnTo>
                <a:lnTo>
                  <a:pt x="376920" y="1960401"/>
                </a:lnTo>
                <a:lnTo>
                  <a:pt x="363821" y="1944715"/>
                </a:lnTo>
                <a:close/>
              </a:path>
              <a:path w="2465704" h="2465704">
                <a:moveTo>
                  <a:pt x="331644" y="1903533"/>
                </a:moveTo>
                <a:lnTo>
                  <a:pt x="244568" y="1969406"/>
                </a:lnTo>
                <a:lnTo>
                  <a:pt x="256892" y="1985688"/>
                </a:lnTo>
                <a:lnTo>
                  <a:pt x="343958" y="1919815"/>
                </a:lnTo>
                <a:lnTo>
                  <a:pt x="331644" y="1903533"/>
                </a:lnTo>
                <a:close/>
              </a:path>
              <a:path w="2465704" h="2465704">
                <a:moveTo>
                  <a:pt x="301352" y="1860833"/>
                </a:moveTo>
                <a:lnTo>
                  <a:pt x="211271" y="1922527"/>
                </a:lnTo>
                <a:lnTo>
                  <a:pt x="222820" y="1939417"/>
                </a:lnTo>
                <a:lnTo>
                  <a:pt x="312901" y="1877722"/>
                </a:lnTo>
                <a:lnTo>
                  <a:pt x="301352" y="1860833"/>
                </a:lnTo>
                <a:close/>
              </a:path>
              <a:path w="2465704" h="2465704">
                <a:moveTo>
                  <a:pt x="273049" y="1816855"/>
                </a:moveTo>
                <a:lnTo>
                  <a:pt x="180162" y="1874110"/>
                </a:lnTo>
                <a:lnTo>
                  <a:pt x="190852" y="1891513"/>
                </a:lnTo>
                <a:lnTo>
                  <a:pt x="283740" y="1834258"/>
                </a:lnTo>
                <a:lnTo>
                  <a:pt x="273049" y="1816855"/>
                </a:lnTo>
                <a:close/>
              </a:path>
              <a:path w="2465704" h="2465704">
                <a:moveTo>
                  <a:pt x="246463" y="1771097"/>
                </a:moveTo>
                <a:lnTo>
                  <a:pt x="151513" y="1824991"/>
                </a:lnTo>
                <a:lnTo>
                  <a:pt x="161597" y="1842739"/>
                </a:lnTo>
                <a:lnTo>
                  <a:pt x="256547" y="1788846"/>
                </a:lnTo>
                <a:lnTo>
                  <a:pt x="246463" y="1771097"/>
                </a:lnTo>
                <a:close/>
              </a:path>
              <a:path w="2465704" h="2465704">
                <a:moveTo>
                  <a:pt x="222433" y="1724617"/>
                </a:moveTo>
                <a:lnTo>
                  <a:pt x="124980" y="1773851"/>
                </a:lnTo>
                <a:lnTo>
                  <a:pt x="134194" y="1792123"/>
                </a:lnTo>
                <a:lnTo>
                  <a:pt x="231647" y="1742878"/>
                </a:lnTo>
                <a:lnTo>
                  <a:pt x="222433" y="1724617"/>
                </a:lnTo>
                <a:close/>
              </a:path>
              <a:path w="2465704" h="2465704">
                <a:moveTo>
                  <a:pt x="200590" y="1677184"/>
                </a:moveTo>
                <a:lnTo>
                  <a:pt x="100897" y="1721643"/>
                </a:lnTo>
                <a:lnTo>
                  <a:pt x="109253" y="1740250"/>
                </a:lnTo>
                <a:lnTo>
                  <a:pt x="208946" y="1695833"/>
                </a:lnTo>
                <a:lnTo>
                  <a:pt x="200590" y="1677184"/>
                </a:lnTo>
                <a:close/>
              </a:path>
              <a:path w="2465704" h="2465704">
                <a:moveTo>
                  <a:pt x="181031" y="1628672"/>
                </a:moveTo>
                <a:lnTo>
                  <a:pt x="79316" y="1668263"/>
                </a:lnTo>
                <a:lnTo>
                  <a:pt x="86719" y="1687309"/>
                </a:lnTo>
                <a:lnTo>
                  <a:pt x="188434" y="1647719"/>
                </a:lnTo>
                <a:lnTo>
                  <a:pt x="181031" y="1628672"/>
                </a:lnTo>
                <a:close/>
              </a:path>
              <a:path w="2465704" h="2465704">
                <a:moveTo>
                  <a:pt x="163796" y="1579386"/>
                </a:moveTo>
                <a:lnTo>
                  <a:pt x="60186" y="1613898"/>
                </a:lnTo>
                <a:lnTo>
                  <a:pt x="66647" y="1633280"/>
                </a:lnTo>
                <a:lnTo>
                  <a:pt x="170256" y="1598778"/>
                </a:lnTo>
                <a:lnTo>
                  <a:pt x="163796" y="1579386"/>
                </a:lnTo>
                <a:close/>
              </a:path>
              <a:path w="2465704" h="2465704">
                <a:moveTo>
                  <a:pt x="148801" y="1529325"/>
                </a:moveTo>
                <a:lnTo>
                  <a:pt x="43684" y="1558748"/>
                </a:lnTo>
                <a:lnTo>
                  <a:pt x="49202" y="1578391"/>
                </a:lnTo>
                <a:lnTo>
                  <a:pt x="154319" y="1548968"/>
                </a:lnTo>
                <a:lnTo>
                  <a:pt x="148801" y="1529325"/>
                </a:lnTo>
                <a:close/>
              </a:path>
              <a:path w="2465704" h="2465704">
                <a:moveTo>
                  <a:pt x="2322735" y="1506058"/>
                </a:moveTo>
                <a:lnTo>
                  <a:pt x="2317562" y="1525796"/>
                </a:lnTo>
                <a:lnTo>
                  <a:pt x="2423203" y="1553366"/>
                </a:lnTo>
                <a:lnTo>
                  <a:pt x="2428365" y="1533639"/>
                </a:lnTo>
                <a:lnTo>
                  <a:pt x="2322735" y="1506058"/>
                </a:lnTo>
                <a:close/>
              </a:path>
              <a:path w="2465704" h="2465704">
                <a:moveTo>
                  <a:pt x="136226" y="1478708"/>
                </a:moveTo>
                <a:lnTo>
                  <a:pt x="29768" y="1502833"/>
                </a:lnTo>
                <a:lnTo>
                  <a:pt x="34250" y="1522738"/>
                </a:lnTo>
                <a:lnTo>
                  <a:pt x="140707" y="1498603"/>
                </a:lnTo>
                <a:lnTo>
                  <a:pt x="136226" y="1478708"/>
                </a:lnTo>
                <a:close/>
              </a:path>
              <a:path w="2465704" h="2465704">
                <a:moveTo>
                  <a:pt x="2334148" y="1455138"/>
                </a:moveTo>
                <a:lnTo>
                  <a:pt x="2330012" y="1475127"/>
                </a:lnTo>
                <a:lnTo>
                  <a:pt x="2436899" y="1497357"/>
                </a:lnTo>
                <a:lnTo>
                  <a:pt x="2441035" y="1477368"/>
                </a:lnTo>
                <a:lnTo>
                  <a:pt x="2334148" y="1455138"/>
                </a:lnTo>
                <a:close/>
              </a:path>
              <a:path w="2465704" h="2465704">
                <a:moveTo>
                  <a:pt x="125755" y="1426836"/>
                </a:moveTo>
                <a:lnTo>
                  <a:pt x="18522" y="1447003"/>
                </a:lnTo>
                <a:lnTo>
                  <a:pt x="22313" y="1467075"/>
                </a:lnTo>
                <a:lnTo>
                  <a:pt x="129545" y="1446908"/>
                </a:lnTo>
                <a:lnTo>
                  <a:pt x="125755" y="1426836"/>
                </a:lnTo>
                <a:close/>
              </a:path>
              <a:path w="2465704" h="2465704">
                <a:moveTo>
                  <a:pt x="2343237" y="1403747"/>
                </a:moveTo>
                <a:lnTo>
                  <a:pt x="2340054" y="1423904"/>
                </a:lnTo>
                <a:lnTo>
                  <a:pt x="2447925" y="1440751"/>
                </a:lnTo>
                <a:lnTo>
                  <a:pt x="2451119" y="1420585"/>
                </a:lnTo>
                <a:lnTo>
                  <a:pt x="2343237" y="1403747"/>
                </a:lnTo>
                <a:close/>
              </a:path>
              <a:path w="2465704" h="2465704">
                <a:moveTo>
                  <a:pt x="118090" y="1375225"/>
                </a:moveTo>
                <a:lnTo>
                  <a:pt x="9905" y="1389999"/>
                </a:lnTo>
                <a:lnTo>
                  <a:pt x="12669" y="1410250"/>
                </a:lnTo>
                <a:lnTo>
                  <a:pt x="120844" y="1395475"/>
                </a:lnTo>
                <a:lnTo>
                  <a:pt x="118090" y="1375225"/>
                </a:lnTo>
                <a:close/>
              </a:path>
              <a:path w="2465704" h="2465704">
                <a:moveTo>
                  <a:pt x="2350085" y="1351403"/>
                </a:moveTo>
                <a:lnTo>
                  <a:pt x="2347677" y="1371644"/>
                </a:lnTo>
                <a:lnTo>
                  <a:pt x="2456071" y="1384355"/>
                </a:lnTo>
                <a:lnTo>
                  <a:pt x="2458480" y="1364105"/>
                </a:lnTo>
                <a:lnTo>
                  <a:pt x="2350085" y="1351403"/>
                </a:lnTo>
                <a:close/>
              </a:path>
              <a:path w="2465704" h="2465704">
                <a:moveTo>
                  <a:pt x="112740" y="1323352"/>
                </a:moveTo>
                <a:lnTo>
                  <a:pt x="4010" y="1332660"/>
                </a:lnTo>
                <a:lnTo>
                  <a:pt x="5727" y="1352995"/>
                </a:lnTo>
                <a:lnTo>
                  <a:pt x="114467" y="1343686"/>
                </a:lnTo>
                <a:lnTo>
                  <a:pt x="112740" y="1323352"/>
                </a:lnTo>
                <a:close/>
              </a:path>
              <a:path w="2465704" h="2465704">
                <a:moveTo>
                  <a:pt x="2354315" y="1299353"/>
                </a:moveTo>
                <a:lnTo>
                  <a:pt x="2352933" y="1319781"/>
                </a:lnTo>
                <a:lnTo>
                  <a:pt x="2461883" y="1326975"/>
                </a:lnTo>
                <a:lnTo>
                  <a:pt x="2463265" y="1306557"/>
                </a:lnTo>
                <a:lnTo>
                  <a:pt x="2354315" y="1299353"/>
                </a:lnTo>
                <a:close/>
              </a:path>
              <a:path w="2465704" h="2465704">
                <a:moveTo>
                  <a:pt x="109682" y="1270537"/>
                </a:moveTo>
                <a:lnTo>
                  <a:pt x="649" y="1275751"/>
                </a:lnTo>
                <a:lnTo>
                  <a:pt x="1591" y="1296169"/>
                </a:lnTo>
                <a:lnTo>
                  <a:pt x="110635" y="1290955"/>
                </a:lnTo>
                <a:lnTo>
                  <a:pt x="109682" y="1270537"/>
                </a:lnTo>
                <a:close/>
              </a:path>
              <a:path w="2465704" h="2465704">
                <a:moveTo>
                  <a:pt x="2356116" y="1251532"/>
                </a:moveTo>
                <a:lnTo>
                  <a:pt x="2355425" y="1271961"/>
                </a:lnTo>
                <a:lnTo>
                  <a:pt x="2464511" y="1275751"/>
                </a:lnTo>
                <a:lnTo>
                  <a:pt x="2465202" y="1255333"/>
                </a:lnTo>
                <a:lnTo>
                  <a:pt x="2356116" y="1251532"/>
                </a:lnTo>
                <a:close/>
              </a:path>
              <a:path w="2465704" h="2465704">
                <a:moveTo>
                  <a:pt x="83" y="1218067"/>
                </a:moveTo>
                <a:lnTo>
                  <a:pt x="0" y="1238485"/>
                </a:lnTo>
                <a:lnTo>
                  <a:pt x="109127" y="1238789"/>
                </a:lnTo>
                <a:lnTo>
                  <a:pt x="109211" y="1218360"/>
                </a:lnTo>
                <a:lnTo>
                  <a:pt x="83" y="1218067"/>
                </a:lnTo>
                <a:close/>
              </a:path>
              <a:path w="2465704" h="2465704">
                <a:moveTo>
                  <a:pt x="2465160" y="1203722"/>
                </a:moveTo>
                <a:lnTo>
                  <a:pt x="2356032" y="1205439"/>
                </a:lnTo>
                <a:lnTo>
                  <a:pt x="2356378" y="1225857"/>
                </a:lnTo>
                <a:lnTo>
                  <a:pt x="2465506" y="1224140"/>
                </a:lnTo>
                <a:lnTo>
                  <a:pt x="2465160" y="1203722"/>
                </a:lnTo>
                <a:close/>
              </a:path>
              <a:path w="2465704" h="2465704">
                <a:moveTo>
                  <a:pt x="2198" y="1160425"/>
                </a:moveTo>
                <a:lnTo>
                  <a:pt x="1078" y="1180843"/>
                </a:lnTo>
                <a:lnTo>
                  <a:pt x="110069" y="1186696"/>
                </a:lnTo>
                <a:lnTo>
                  <a:pt x="111190" y="1166278"/>
                </a:lnTo>
                <a:lnTo>
                  <a:pt x="2198" y="1160425"/>
                </a:lnTo>
                <a:close/>
              </a:path>
              <a:path w="2465704" h="2465704">
                <a:moveTo>
                  <a:pt x="2462532" y="1146164"/>
                </a:moveTo>
                <a:lnTo>
                  <a:pt x="2353624" y="1153315"/>
                </a:lnTo>
                <a:lnTo>
                  <a:pt x="2354996" y="1173733"/>
                </a:lnTo>
                <a:lnTo>
                  <a:pt x="2463914" y="1166582"/>
                </a:lnTo>
                <a:lnTo>
                  <a:pt x="2462532" y="1146164"/>
                </a:lnTo>
                <a:close/>
              </a:path>
              <a:path w="2465704" h="2465704">
                <a:moveTo>
                  <a:pt x="6722" y="1103641"/>
                </a:moveTo>
                <a:lnTo>
                  <a:pt x="4827" y="1123976"/>
                </a:lnTo>
                <a:lnTo>
                  <a:pt x="113514" y="1133923"/>
                </a:lnTo>
                <a:lnTo>
                  <a:pt x="115410" y="1113589"/>
                </a:lnTo>
                <a:lnTo>
                  <a:pt x="6722" y="1103641"/>
                </a:lnTo>
                <a:close/>
              </a:path>
              <a:path w="2465704" h="2465704">
                <a:moveTo>
                  <a:pt x="2457401" y="1089422"/>
                </a:moveTo>
                <a:lnTo>
                  <a:pt x="2348797" y="1100626"/>
                </a:lnTo>
                <a:lnTo>
                  <a:pt x="2350860" y="1120960"/>
                </a:lnTo>
                <a:lnTo>
                  <a:pt x="2459474" y="1109756"/>
                </a:lnTo>
                <a:lnTo>
                  <a:pt x="2457401" y="1089422"/>
                </a:lnTo>
                <a:close/>
              </a:path>
              <a:path w="2465704" h="2465704">
                <a:moveTo>
                  <a:pt x="14083" y="1046428"/>
                </a:moveTo>
                <a:lnTo>
                  <a:pt x="11203" y="1066679"/>
                </a:lnTo>
                <a:lnTo>
                  <a:pt x="119252" y="1082092"/>
                </a:lnTo>
                <a:lnTo>
                  <a:pt x="122132" y="1061852"/>
                </a:lnTo>
                <a:lnTo>
                  <a:pt x="14083" y="1046428"/>
                </a:lnTo>
                <a:close/>
              </a:path>
              <a:path w="2465704" h="2465704">
                <a:moveTo>
                  <a:pt x="2449391" y="1032387"/>
                </a:moveTo>
                <a:lnTo>
                  <a:pt x="2341520" y="1048973"/>
                </a:lnTo>
                <a:lnTo>
                  <a:pt x="2344619" y="1069129"/>
                </a:lnTo>
                <a:lnTo>
                  <a:pt x="2452490" y="1052543"/>
                </a:lnTo>
                <a:lnTo>
                  <a:pt x="2449391" y="1032387"/>
                </a:lnTo>
                <a:close/>
              </a:path>
              <a:path w="2465704" h="2465704">
                <a:moveTo>
                  <a:pt x="24083" y="989603"/>
                </a:moveTo>
                <a:lnTo>
                  <a:pt x="20208" y="1009676"/>
                </a:lnTo>
                <a:lnTo>
                  <a:pt x="127305" y="1030575"/>
                </a:lnTo>
                <a:lnTo>
                  <a:pt x="131179" y="1010492"/>
                </a:lnTo>
                <a:lnTo>
                  <a:pt x="24083" y="989603"/>
                </a:lnTo>
                <a:close/>
              </a:path>
              <a:path w="2465704" h="2465704">
                <a:moveTo>
                  <a:pt x="2438711" y="975771"/>
                </a:moveTo>
                <a:lnTo>
                  <a:pt x="2331782" y="997655"/>
                </a:lnTo>
                <a:lnTo>
                  <a:pt x="2335918" y="1017644"/>
                </a:lnTo>
                <a:lnTo>
                  <a:pt x="2442847" y="995760"/>
                </a:lnTo>
                <a:lnTo>
                  <a:pt x="2438711" y="975771"/>
                </a:lnTo>
                <a:close/>
              </a:path>
              <a:path w="2465704" h="2465704">
                <a:moveTo>
                  <a:pt x="36407" y="934023"/>
                </a:moveTo>
                <a:lnTo>
                  <a:pt x="31747" y="953929"/>
                </a:lnTo>
                <a:lnTo>
                  <a:pt x="138027" y="978828"/>
                </a:lnTo>
                <a:lnTo>
                  <a:pt x="142686" y="958934"/>
                </a:lnTo>
                <a:lnTo>
                  <a:pt x="36407" y="934023"/>
                </a:lnTo>
                <a:close/>
              </a:path>
              <a:path w="2465704" h="2465704">
                <a:moveTo>
                  <a:pt x="2425444" y="919731"/>
                </a:moveTo>
                <a:lnTo>
                  <a:pt x="2319678" y="946819"/>
                </a:lnTo>
                <a:lnTo>
                  <a:pt x="2324756" y="966640"/>
                </a:lnTo>
                <a:lnTo>
                  <a:pt x="2430522" y="939542"/>
                </a:lnTo>
                <a:lnTo>
                  <a:pt x="2425444" y="919731"/>
                </a:lnTo>
                <a:close/>
              </a:path>
              <a:path w="2465704" h="2465704">
                <a:moveTo>
                  <a:pt x="51736" y="878371"/>
                </a:moveTo>
                <a:lnTo>
                  <a:pt x="46050" y="898014"/>
                </a:lnTo>
                <a:lnTo>
                  <a:pt x="150958" y="928254"/>
                </a:lnTo>
                <a:lnTo>
                  <a:pt x="156644" y="908611"/>
                </a:lnTo>
                <a:lnTo>
                  <a:pt x="51736" y="878371"/>
                </a:lnTo>
                <a:close/>
              </a:path>
              <a:path w="2465704" h="2465704">
                <a:moveTo>
                  <a:pt x="2409497" y="864413"/>
                </a:moveTo>
                <a:lnTo>
                  <a:pt x="2305238" y="896590"/>
                </a:lnTo>
                <a:lnTo>
                  <a:pt x="2311269" y="916150"/>
                </a:lnTo>
                <a:lnTo>
                  <a:pt x="2415528" y="883962"/>
                </a:lnTo>
                <a:lnTo>
                  <a:pt x="2409497" y="864413"/>
                </a:lnTo>
                <a:close/>
              </a:path>
              <a:path w="2465704" h="2465704">
                <a:moveTo>
                  <a:pt x="2391361" y="810425"/>
                </a:moveTo>
                <a:lnTo>
                  <a:pt x="2288307" y="846445"/>
                </a:lnTo>
                <a:lnTo>
                  <a:pt x="2295029" y="865743"/>
                </a:lnTo>
                <a:lnTo>
                  <a:pt x="2398084" y="829723"/>
                </a:lnTo>
                <a:lnTo>
                  <a:pt x="2391361" y="810425"/>
                </a:lnTo>
                <a:close/>
              </a:path>
              <a:path w="2465704" h="2465704">
                <a:moveTo>
                  <a:pt x="2370378" y="756877"/>
                </a:moveTo>
                <a:lnTo>
                  <a:pt x="2269176" y="797808"/>
                </a:lnTo>
                <a:lnTo>
                  <a:pt x="2276852" y="816760"/>
                </a:lnTo>
                <a:lnTo>
                  <a:pt x="2378053" y="775829"/>
                </a:lnTo>
                <a:lnTo>
                  <a:pt x="2370378" y="756877"/>
                </a:lnTo>
                <a:close/>
              </a:path>
              <a:path w="2465704" h="2465704">
                <a:moveTo>
                  <a:pt x="2346860" y="704365"/>
                </a:moveTo>
                <a:lnTo>
                  <a:pt x="2247774" y="750113"/>
                </a:lnTo>
                <a:lnTo>
                  <a:pt x="2256297" y="768636"/>
                </a:lnTo>
                <a:lnTo>
                  <a:pt x="2355383" y="722888"/>
                </a:lnTo>
                <a:lnTo>
                  <a:pt x="2346860" y="704365"/>
                </a:lnTo>
                <a:close/>
              </a:path>
              <a:path w="2465704" h="2465704">
                <a:moveTo>
                  <a:pt x="2320924" y="653006"/>
                </a:moveTo>
                <a:lnTo>
                  <a:pt x="2224078" y="703455"/>
                </a:lnTo>
                <a:lnTo>
                  <a:pt x="2233555" y="721548"/>
                </a:lnTo>
                <a:lnTo>
                  <a:pt x="2330400" y="671099"/>
                </a:lnTo>
                <a:lnTo>
                  <a:pt x="2320924" y="653006"/>
                </a:lnTo>
                <a:close/>
              </a:path>
              <a:path w="2465704" h="2465704">
                <a:moveTo>
                  <a:pt x="2292705" y="602903"/>
                </a:moveTo>
                <a:lnTo>
                  <a:pt x="2198404" y="657875"/>
                </a:lnTo>
                <a:lnTo>
                  <a:pt x="2208655" y="675539"/>
                </a:lnTo>
                <a:lnTo>
                  <a:pt x="2302956" y="620567"/>
                </a:lnTo>
                <a:lnTo>
                  <a:pt x="2292705" y="602903"/>
                </a:lnTo>
                <a:close/>
              </a:path>
              <a:path w="2465704" h="2465704">
                <a:moveTo>
                  <a:pt x="2262119" y="554182"/>
                </a:moveTo>
                <a:lnTo>
                  <a:pt x="2170530" y="613593"/>
                </a:lnTo>
                <a:lnTo>
                  <a:pt x="2181640" y="630734"/>
                </a:lnTo>
                <a:lnTo>
                  <a:pt x="2273229" y="571322"/>
                </a:lnTo>
                <a:lnTo>
                  <a:pt x="2262119" y="554182"/>
                </a:lnTo>
                <a:close/>
              </a:path>
              <a:path w="2465704" h="2465704">
                <a:moveTo>
                  <a:pt x="2229335" y="506916"/>
                </a:moveTo>
                <a:lnTo>
                  <a:pt x="2140667" y="570589"/>
                </a:lnTo>
                <a:lnTo>
                  <a:pt x="2152562" y="587228"/>
                </a:lnTo>
                <a:lnTo>
                  <a:pt x="2241219" y="523544"/>
                </a:lnTo>
                <a:lnTo>
                  <a:pt x="2229335" y="506916"/>
                </a:lnTo>
                <a:close/>
              </a:path>
              <a:path w="2465704" h="2465704">
                <a:moveTo>
                  <a:pt x="2194352" y="461294"/>
                </a:moveTo>
                <a:lnTo>
                  <a:pt x="2108836" y="529062"/>
                </a:lnTo>
                <a:lnTo>
                  <a:pt x="2121495" y="545093"/>
                </a:lnTo>
                <a:lnTo>
                  <a:pt x="2207011" y="477325"/>
                </a:lnTo>
                <a:lnTo>
                  <a:pt x="2194352" y="461294"/>
                </a:lnTo>
                <a:close/>
              </a:path>
              <a:path w="2465704" h="2465704">
                <a:moveTo>
                  <a:pt x="2157347" y="417306"/>
                </a:moveTo>
                <a:lnTo>
                  <a:pt x="2075015" y="489042"/>
                </a:lnTo>
                <a:lnTo>
                  <a:pt x="2088459" y="504466"/>
                </a:lnTo>
                <a:lnTo>
                  <a:pt x="2170782" y="432730"/>
                </a:lnTo>
                <a:lnTo>
                  <a:pt x="2157347" y="417306"/>
                </a:lnTo>
                <a:close/>
              </a:path>
              <a:path w="2465704" h="2465704">
                <a:moveTo>
                  <a:pt x="2118312" y="375088"/>
                </a:moveTo>
                <a:lnTo>
                  <a:pt x="2039519" y="450614"/>
                </a:lnTo>
                <a:lnTo>
                  <a:pt x="2053644" y="465347"/>
                </a:lnTo>
                <a:lnTo>
                  <a:pt x="2132437" y="389820"/>
                </a:lnTo>
                <a:lnTo>
                  <a:pt x="2118312" y="375088"/>
                </a:lnTo>
                <a:close/>
              </a:path>
              <a:path w="2465704" h="2465704">
                <a:moveTo>
                  <a:pt x="2077381" y="334764"/>
                </a:moveTo>
                <a:lnTo>
                  <a:pt x="2002211" y="413903"/>
                </a:lnTo>
                <a:lnTo>
                  <a:pt x="2017027" y="427955"/>
                </a:lnTo>
                <a:lnTo>
                  <a:pt x="2092208" y="348806"/>
                </a:lnTo>
                <a:lnTo>
                  <a:pt x="2077381" y="334764"/>
                </a:lnTo>
                <a:close/>
              </a:path>
              <a:path w="2465704" h="2465704">
                <a:moveTo>
                  <a:pt x="2034650" y="296294"/>
                </a:moveTo>
                <a:lnTo>
                  <a:pt x="1963301" y="378920"/>
                </a:lnTo>
                <a:lnTo>
                  <a:pt x="1978725" y="392281"/>
                </a:lnTo>
                <a:lnTo>
                  <a:pt x="2050073" y="309645"/>
                </a:lnTo>
                <a:lnTo>
                  <a:pt x="2034650" y="296294"/>
                </a:lnTo>
                <a:close/>
              </a:path>
              <a:path w="2465704" h="2465704">
                <a:moveTo>
                  <a:pt x="1990661" y="260232"/>
                </a:moveTo>
                <a:lnTo>
                  <a:pt x="1922339" y="345319"/>
                </a:lnTo>
                <a:lnTo>
                  <a:pt x="1938276" y="358072"/>
                </a:lnTo>
                <a:lnTo>
                  <a:pt x="2006598" y="272986"/>
                </a:lnTo>
                <a:lnTo>
                  <a:pt x="1990661" y="260232"/>
                </a:lnTo>
                <a:close/>
              </a:path>
              <a:path w="2465704" h="2465704">
                <a:moveTo>
                  <a:pt x="1944516" y="225898"/>
                </a:moveTo>
                <a:lnTo>
                  <a:pt x="1880288" y="314168"/>
                </a:lnTo>
                <a:lnTo>
                  <a:pt x="1896832" y="326147"/>
                </a:lnTo>
                <a:lnTo>
                  <a:pt x="1961060" y="237877"/>
                </a:lnTo>
                <a:lnTo>
                  <a:pt x="1944516" y="225898"/>
                </a:lnTo>
                <a:close/>
              </a:path>
              <a:path w="2465704" h="2465704">
                <a:moveTo>
                  <a:pt x="1896874" y="193763"/>
                </a:moveTo>
                <a:lnTo>
                  <a:pt x="1836865" y="285007"/>
                </a:lnTo>
                <a:lnTo>
                  <a:pt x="1853922" y="296210"/>
                </a:lnTo>
                <a:lnTo>
                  <a:pt x="1913931" y="204957"/>
                </a:lnTo>
                <a:lnTo>
                  <a:pt x="1896874" y="193763"/>
                </a:lnTo>
                <a:close/>
              </a:path>
              <a:path w="2465704" h="2465704">
                <a:moveTo>
                  <a:pt x="1847671" y="163858"/>
                </a:moveTo>
                <a:lnTo>
                  <a:pt x="1792144" y="257866"/>
                </a:lnTo>
                <a:lnTo>
                  <a:pt x="1809714" y="268295"/>
                </a:lnTo>
                <a:lnTo>
                  <a:pt x="1865252" y="174287"/>
                </a:lnTo>
                <a:lnTo>
                  <a:pt x="1847671" y="163858"/>
                </a:lnTo>
                <a:close/>
              </a:path>
              <a:path w="2465704" h="2465704">
                <a:moveTo>
                  <a:pt x="1797138" y="136330"/>
                </a:moveTo>
                <a:lnTo>
                  <a:pt x="1746177" y="232872"/>
                </a:lnTo>
                <a:lnTo>
                  <a:pt x="1764270" y="242442"/>
                </a:lnTo>
                <a:lnTo>
                  <a:pt x="1815232" y="145901"/>
                </a:lnTo>
                <a:lnTo>
                  <a:pt x="1797138" y="136330"/>
                </a:lnTo>
                <a:close/>
              </a:path>
              <a:path w="2465704" h="2465704">
                <a:moveTo>
                  <a:pt x="1745318" y="111221"/>
                </a:moveTo>
                <a:lnTo>
                  <a:pt x="1699131" y="210129"/>
                </a:lnTo>
                <a:lnTo>
                  <a:pt x="1717654" y="218747"/>
                </a:lnTo>
                <a:lnTo>
                  <a:pt x="1763841" y="119828"/>
                </a:lnTo>
                <a:lnTo>
                  <a:pt x="1745318" y="111221"/>
                </a:lnTo>
                <a:close/>
              </a:path>
              <a:path w="2465704" h="2465704">
                <a:moveTo>
                  <a:pt x="1692451" y="88510"/>
                </a:moveTo>
                <a:lnTo>
                  <a:pt x="1651091" y="189533"/>
                </a:lnTo>
                <a:lnTo>
                  <a:pt x="1669959" y="197292"/>
                </a:lnTo>
                <a:lnTo>
                  <a:pt x="1711319" y="96269"/>
                </a:lnTo>
                <a:lnTo>
                  <a:pt x="1692451" y="88510"/>
                </a:lnTo>
                <a:close/>
              </a:path>
              <a:path w="2465704" h="2465704">
                <a:moveTo>
                  <a:pt x="1638515" y="68353"/>
                </a:moveTo>
                <a:lnTo>
                  <a:pt x="1602150" y="171272"/>
                </a:lnTo>
                <a:lnTo>
                  <a:pt x="1621458" y="178078"/>
                </a:lnTo>
                <a:lnTo>
                  <a:pt x="1657813" y="75160"/>
                </a:lnTo>
                <a:lnTo>
                  <a:pt x="1638515" y="68353"/>
                </a:lnTo>
                <a:close/>
              </a:path>
              <a:path w="2465704" h="2465704">
                <a:moveTo>
                  <a:pt x="1583669" y="50689"/>
                </a:moveTo>
                <a:lnTo>
                  <a:pt x="1552434" y="155293"/>
                </a:lnTo>
                <a:lnTo>
                  <a:pt x="1571994" y="161146"/>
                </a:lnTo>
                <a:lnTo>
                  <a:pt x="1603228" y="56542"/>
                </a:lnTo>
                <a:lnTo>
                  <a:pt x="1583669" y="50689"/>
                </a:lnTo>
                <a:close/>
              </a:path>
              <a:path w="2465704" h="2465704">
                <a:moveTo>
                  <a:pt x="69537" y="823566"/>
                </a:moveTo>
                <a:lnTo>
                  <a:pt x="62898" y="842864"/>
                </a:lnTo>
                <a:lnTo>
                  <a:pt x="166162" y="878318"/>
                </a:lnTo>
                <a:lnTo>
                  <a:pt x="172801" y="859020"/>
                </a:lnTo>
                <a:lnTo>
                  <a:pt x="69537" y="823566"/>
                </a:lnTo>
                <a:close/>
              </a:path>
              <a:path w="2465704" h="2465704">
                <a:moveTo>
                  <a:pt x="89913" y="769714"/>
                </a:moveTo>
                <a:lnTo>
                  <a:pt x="82332" y="788667"/>
                </a:lnTo>
                <a:lnTo>
                  <a:pt x="183701" y="829126"/>
                </a:lnTo>
                <a:lnTo>
                  <a:pt x="191282" y="810163"/>
                </a:lnTo>
                <a:lnTo>
                  <a:pt x="89913" y="769714"/>
                </a:lnTo>
                <a:close/>
              </a:path>
              <a:path w="2465704" h="2465704">
                <a:moveTo>
                  <a:pt x="112834" y="716815"/>
                </a:moveTo>
                <a:lnTo>
                  <a:pt x="104300" y="735422"/>
                </a:lnTo>
                <a:lnTo>
                  <a:pt x="203512" y="780876"/>
                </a:lnTo>
                <a:lnTo>
                  <a:pt x="212045" y="762259"/>
                </a:lnTo>
                <a:lnTo>
                  <a:pt x="112834" y="716815"/>
                </a:lnTo>
                <a:close/>
              </a:path>
              <a:path w="2465704" h="2465704">
                <a:moveTo>
                  <a:pt x="137734" y="665634"/>
                </a:moveTo>
                <a:lnTo>
                  <a:pt x="128509" y="683895"/>
                </a:lnTo>
                <a:lnTo>
                  <a:pt x="226045" y="732972"/>
                </a:lnTo>
                <a:lnTo>
                  <a:pt x="235270" y="714700"/>
                </a:lnTo>
                <a:lnTo>
                  <a:pt x="137734" y="665634"/>
                </a:lnTo>
                <a:close/>
              </a:path>
              <a:path w="2465704" h="2465704">
                <a:moveTo>
                  <a:pt x="165471" y="615227"/>
                </a:moveTo>
                <a:lnTo>
                  <a:pt x="155398" y="632975"/>
                </a:lnTo>
                <a:lnTo>
                  <a:pt x="250390" y="686701"/>
                </a:lnTo>
                <a:lnTo>
                  <a:pt x="260473" y="668953"/>
                </a:lnTo>
                <a:lnTo>
                  <a:pt x="165471" y="615227"/>
                </a:lnTo>
                <a:close/>
              </a:path>
              <a:path w="2465704" h="2465704">
                <a:moveTo>
                  <a:pt x="195501" y="566108"/>
                </a:moveTo>
                <a:lnTo>
                  <a:pt x="184559" y="583343"/>
                </a:lnTo>
                <a:lnTo>
                  <a:pt x="276881" y="641634"/>
                </a:lnTo>
                <a:lnTo>
                  <a:pt x="287823" y="624399"/>
                </a:lnTo>
                <a:lnTo>
                  <a:pt x="195501" y="566108"/>
                </a:lnTo>
                <a:close/>
              </a:path>
              <a:path w="2465704" h="2465704">
                <a:moveTo>
                  <a:pt x="227815" y="518465"/>
                </a:moveTo>
                <a:lnTo>
                  <a:pt x="216098" y="535177"/>
                </a:lnTo>
                <a:lnTo>
                  <a:pt x="305404" y="597866"/>
                </a:lnTo>
                <a:lnTo>
                  <a:pt x="317121" y="581144"/>
                </a:lnTo>
                <a:lnTo>
                  <a:pt x="227815" y="518465"/>
                </a:lnTo>
                <a:close/>
              </a:path>
              <a:path w="2465704" h="2465704">
                <a:moveTo>
                  <a:pt x="262232" y="472373"/>
                </a:moveTo>
                <a:lnTo>
                  <a:pt x="249741" y="488477"/>
                </a:lnTo>
                <a:lnTo>
                  <a:pt x="335989" y="555428"/>
                </a:lnTo>
                <a:lnTo>
                  <a:pt x="348481" y="539313"/>
                </a:lnTo>
                <a:lnTo>
                  <a:pt x="262232" y="472373"/>
                </a:lnTo>
                <a:close/>
              </a:path>
              <a:path w="2465704" h="2465704">
                <a:moveTo>
                  <a:pt x="298860" y="427955"/>
                </a:moveTo>
                <a:lnTo>
                  <a:pt x="285582" y="443462"/>
                </a:lnTo>
                <a:lnTo>
                  <a:pt x="368470" y="514455"/>
                </a:lnTo>
                <a:lnTo>
                  <a:pt x="381747" y="498948"/>
                </a:lnTo>
                <a:lnTo>
                  <a:pt x="298860" y="427955"/>
                </a:lnTo>
                <a:close/>
              </a:path>
              <a:path w="2465704" h="2465704">
                <a:moveTo>
                  <a:pt x="337455" y="385255"/>
                </a:moveTo>
                <a:lnTo>
                  <a:pt x="323414" y="400165"/>
                </a:lnTo>
                <a:lnTo>
                  <a:pt x="402856" y="474990"/>
                </a:lnTo>
                <a:lnTo>
                  <a:pt x="416898" y="460090"/>
                </a:lnTo>
                <a:lnTo>
                  <a:pt x="337455" y="385255"/>
                </a:lnTo>
                <a:close/>
              </a:path>
              <a:path w="2465704" h="2465704">
                <a:moveTo>
                  <a:pt x="377391" y="344848"/>
                </a:moveTo>
                <a:lnTo>
                  <a:pt x="362826" y="359235"/>
                </a:lnTo>
                <a:lnTo>
                  <a:pt x="439557" y="436866"/>
                </a:lnTo>
                <a:lnTo>
                  <a:pt x="454122" y="422479"/>
                </a:lnTo>
                <a:lnTo>
                  <a:pt x="377391" y="344848"/>
                </a:lnTo>
                <a:close/>
              </a:path>
              <a:path w="2465704" h="2465704">
                <a:moveTo>
                  <a:pt x="419746" y="305948"/>
                </a:moveTo>
                <a:lnTo>
                  <a:pt x="404574" y="319560"/>
                </a:lnTo>
                <a:lnTo>
                  <a:pt x="477514" y="400762"/>
                </a:lnTo>
                <a:lnTo>
                  <a:pt x="492676" y="387150"/>
                </a:lnTo>
                <a:lnTo>
                  <a:pt x="419746" y="305948"/>
                </a:lnTo>
                <a:close/>
              </a:path>
              <a:path w="2465704" h="2465704">
                <a:moveTo>
                  <a:pt x="463902" y="269028"/>
                </a:moveTo>
                <a:lnTo>
                  <a:pt x="448049" y="281949"/>
                </a:lnTo>
                <a:lnTo>
                  <a:pt x="517020" y="366564"/>
                </a:lnTo>
                <a:lnTo>
                  <a:pt x="532873" y="353633"/>
                </a:lnTo>
                <a:lnTo>
                  <a:pt x="463902" y="269028"/>
                </a:lnTo>
                <a:close/>
              </a:path>
              <a:path w="2465704" h="2465704">
                <a:moveTo>
                  <a:pt x="509691" y="234212"/>
                </a:moveTo>
                <a:lnTo>
                  <a:pt x="493241" y="246358"/>
                </a:lnTo>
                <a:lnTo>
                  <a:pt x="558077" y="334157"/>
                </a:lnTo>
                <a:lnTo>
                  <a:pt x="574537" y="322011"/>
                </a:lnTo>
                <a:lnTo>
                  <a:pt x="509691" y="234212"/>
                </a:lnTo>
                <a:close/>
              </a:path>
              <a:path w="2465704" h="2465704">
                <a:moveTo>
                  <a:pt x="556998" y="201512"/>
                </a:moveTo>
                <a:lnTo>
                  <a:pt x="540025" y="212883"/>
                </a:lnTo>
                <a:lnTo>
                  <a:pt x="600599" y="303708"/>
                </a:lnTo>
                <a:lnTo>
                  <a:pt x="617572" y="292326"/>
                </a:lnTo>
                <a:lnTo>
                  <a:pt x="556998" y="201512"/>
                </a:lnTo>
                <a:close/>
              </a:path>
              <a:path w="2465704" h="2465704">
                <a:moveTo>
                  <a:pt x="605855" y="171094"/>
                </a:moveTo>
                <a:lnTo>
                  <a:pt x="588359" y="181607"/>
                </a:lnTo>
                <a:lnTo>
                  <a:pt x="644493" y="275227"/>
                </a:lnTo>
                <a:lnTo>
                  <a:pt x="661990" y="264714"/>
                </a:lnTo>
                <a:lnTo>
                  <a:pt x="605855" y="171094"/>
                </a:lnTo>
                <a:close/>
              </a:path>
              <a:path w="2465704" h="2465704">
                <a:moveTo>
                  <a:pt x="656084" y="142969"/>
                </a:moveTo>
                <a:lnTo>
                  <a:pt x="638074" y="152613"/>
                </a:lnTo>
                <a:lnTo>
                  <a:pt x="689643" y="248819"/>
                </a:lnTo>
                <a:lnTo>
                  <a:pt x="707653" y="239165"/>
                </a:lnTo>
                <a:lnTo>
                  <a:pt x="656084" y="142969"/>
                </a:lnTo>
                <a:close/>
              </a:path>
              <a:path w="2465704" h="2465704">
                <a:moveTo>
                  <a:pt x="707528" y="117200"/>
                </a:moveTo>
                <a:lnTo>
                  <a:pt x="689088" y="125996"/>
                </a:lnTo>
                <a:lnTo>
                  <a:pt x="735914" y="224558"/>
                </a:lnTo>
                <a:lnTo>
                  <a:pt x="754353" y="215773"/>
                </a:lnTo>
                <a:lnTo>
                  <a:pt x="707528" y="117200"/>
                </a:lnTo>
                <a:close/>
              </a:path>
              <a:path w="2465704" h="2465704">
                <a:moveTo>
                  <a:pt x="759526" y="94028"/>
                </a:moveTo>
                <a:lnTo>
                  <a:pt x="740741" y="102122"/>
                </a:lnTo>
                <a:lnTo>
                  <a:pt x="783997" y="202381"/>
                </a:lnTo>
                <a:lnTo>
                  <a:pt x="802781" y="194276"/>
                </a:lnTo>
                <a:lnTo>
                  <a:pt x="759526" y="94028"/>
                </a:lnTo>
                <a:close/>
              </a:path>
              <a:path w="2465704" h="2465704">
                <a:moveTo>
                  <a:pt x="813158" y="73222"/>
                </a:moveTo>
                <a:lnTo>
                  <a:pt x="794038" y="80374"/>
                </a:lnTo>
                <a:lnTo>
                  <a:pt x="832372" y="182559"/>
                </a:lnTo>
                <a:lnTo>
                  <a:pt x="851502" y="175408"/>
                </a:lnTo>
                <a:lnTo>
                  <a:pt x="813158" y="73222"/>
                </a:lnTo>
                <a:close/>
              </a:path>
              <a:path w="2465704" h="2465704">
                <a:moveTo>
                  <a:pt x="867785" y="54909"/>
                </a:moveTo>
                <a:lnTo>
                  <a:pt x="848319" y="61118"/>
                </a:lnTo>
                <a:lnTo>
                  <a:pt x="881575" y="165021"/>
                </a:lnTo>
                <a:lnTo>
                  <a:pt x="901051" y="158822"/>
                </a:lnTo>
                <a:lnTo>
                  <a:pt x="867785" y="54909"/>
                </a:lnTo>
                <a:close/>
              </a:path>
              <a:path w="2465704" h="2465704">
                <a:moveTo>
                  <a:pt x="923186" y="39140"/>
                </a:moveTo>
                <a:lnTo>
                  <a:pt x="903459" y="44396"/>
                </a:lnTo>
                <a:lnTo>
                  <a:pt x="931552" y="149859"/>
                </a:lnTo>
                <a:lnTo>
                  <a:pt x="951279" y="144602"/>
                </a:lnTo>
                <a:lnTo>
                  <a:pt x="923186" y="39140"/>
                </a:lnTo>
                <a:close/>
              </a:path>
              <a:path w="2465704" h="2465704">
                <a:moveTo>
                  <a:pt x="1528696" y="35758"/>
                </a:moveTo>
                <a:lnTo>
                  <a:pt x="1501388" y="141419"/>
                </a:lnTo>
                <a:lnTo>
                  <a:pt x="1521199" y="146498"/>
                </a:lnTo>
                <a:lnTo>
                  <a:pt x="1548518" y="40888"/>
                </a:lnTo>
                <a:lnTo>
                  <a:pt x="1528696" y="35758"/>
                </a:lnTo>
                <a:close/>
              </a:path>
              <a:path w="2465704" h="2465704">
                <a:moveTo>
                  <a:pt x="979279" y="25999"/>
                </a:moveTo>
                <a:lnTo>
                  <a:pt x="959290" y="30271"/>
                </a:lnTo>
                <a:lnTo>
                  <a:pt x="982169" y="137022"/>
                </a:lnTo>
                <a:lnTo>
                  <a:pt x="1002157" y="132718"/>
                </a:lnTo>
                <a:lnTo>
                  <a:pt x="979279" y="25999"/>
                </a:lnTo>
                <a:close/>
              </a:path>
              <a:path w="2465704" h="2465704">
                <a:moveTo>
                  <a:pt x="1472436" y="23329"/>
                </a:moveTo>
                <a:lnTo>
                  <a:pt x="1450374" y="130215"/>
                </a:lnTo>
                <a:lnTo>
                  <a:pt x="1470363" y="134351"/>
                </a:lnTo>
                <a:lnTo>
                  <a:pt x="1492425" y="27465"/>
                </a:lnTo>
                <a:lnTo>
                  <a:pt x="1472436" y="23329"/>
                </a:lnTo>
                <a:close/>
              </a:path>
              <a:path w="2465704" h="2465704">
                <a:moveTo>
                  <a:pt x="1035329" y="15549"/>
                </a:moveTo>
                <a:lnTo>
                  <a:pt x="1015173" y="19088"/>
                </a:lnTo>
                <a:lnTo>
                  <a:pt x="1033958" y="126593"/>
                </a:lnTo>
                <a:lnTo>
                  <a:pt x="1054114" y="123064"/>
                </a:lnTo>
                <a:lnTo>
                  <a:pt x="1035329" y="15549"/>
                </a:lnTo>
                <a:close/>
              </a:path>
              <a:path w="2465704" h="2465704">
                <a:moveTo>
                  <a:pt x="1415695" y="13528"/>
                </a:moveTo>
                <a:lnTo>
                  <a:pt x="1398983" y="121430"/>
                </a:lnTo>
                <a:lnTo>
                  <a:pt x="1419140" y="124530"/>
                </a:lnTo>
                <a:lnTo>
                  <a:pt x="1435862" y="16669"/>
                </a:lnTo>
                <a:lnTo>
                  <a:pt x="1415695" y="13528"/>
                </a:lnTo>
                <a:close/>
              </a:path>
              <a:path w="2465704" h="2465704">
                <a:moveTo>
                  <a:pt x="1092416" y="7737"/>
                </a:moveTo>
                <a:lnTo>
                  <a:pt x="1072166" y="10230"/>
                </a:lnTo>
                <a:lnTo>
                  <a:pt x="1085569" y="118582"/>
                </a:lnTo>
                <a:lnTo>
                  <a:pt x="1105809" y="116080"/>
                </a:lnTo>
                <a:lnTo>
                  <a:pt x="1092416" y="7737"/>
                </a:lnTo>
                <a:close/>
              </a:path>
              <a:path w="2465704" h="2465704">
                <a:moveTo>
                  <a:pt x="1359173" y="6334"/>
                </a:moveTo>
                <a:lnTo>
                  <a:pt x="1346513" y="114750"/>
                </a:lnTo>
                <a:lnTo>
                  <a:pt x="1366754" y="117116"/>
                </a:lnTo>
                <a:lnTo>
                  <a:pt x="1379423" y="8701"/>
                </a:lnTo>
                <a:lnTo>
                  <a:pt x="1359173" y="6334"/>
                </a:lnTo>
                <a:close/>
              </a:path>
              <a:path w="2465704" h="2465704">
                <a:moveTo>
                  <a:pt x="1149839" y="2649"/>
                </a:moveTo>
                <a:lnTo>
                  <a:pt x="1129504" y="4115"/>
                </a:lnTo>
                <a:lnTo>
                  <a:pt x="1137431" y="112980"/>
                </a:lnTo>
                <a:lnTo>
                  <a:pt x="1157765" y="111514"/>
                </a:lnTo>
                <a:lnTo>
                  <a:pt x="1149839" y="2649"/>
                </a:lnTo>
                <a:close/>
              </a:path>
              <a:path w="2465704" h="2465704">
                <a:moveTo>
                  <a:pt x="1301656" y="1874"/>
                </a:moveTo>
                <a:lnTo>
                  <a:pt x="1294463" y="110781"/>
                </a:lnTo>
                <a:lnTo>
                  <a:pt x="1314891" y="112164"/>
                </a:lnTo>
                <a:lnTo>
                  <a:pt x="1322085" y="3214"/>
                </a:lnTo>
                <a:lnTo>
                  <a:pt x="1301656" y="1874"/>
                </a:lnTo>
                <a:close/>
              </a:path>
              <a:path w="2465704" h="2465704">
                <a:moveTo>
                  <a:pt x="1207439" y="198"/>
                </a:moveTo>
                <a:lnTo>
                  <a:pt x="1187021" y="670"/>
                </a:lnTo>
                <a:lnTo>
                  <a:pt x="1189523" y="109797"/>
                </a:lnTo>
                <a:lnTo>
                  <a:pt x="1209942" y="109368"/>
                </a:lnTo>
                <a:lnTo>
                  <a:pt x="1207439" y="198"/>
                </a:lnTo>
                <a:close/>
              </a:path>
              <a:path w="2465704" h="2465704">
                <a:moveTo>
                  <a:pt x="1244014" y="0"/>
                </a:moveTo>
                <a:lnTo>
                  <a:pt x="1242339" y="109148"/>
                </a:lnTo>
                <a:lnTo>
                  <a:pt x="1262757" y="109494"/>
                </a:lnTo>
                <a:lnTo>
                  <a:pt x="1264443" y="303"/>
                </a:lnTo>
                <a:lnTo>
                  <a:pt x="12440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26607" y="7247112"/>
            <a:ext cx="3660140" cy="427355"/>
          </a:xfrm>
          <a:custGeom>
            <a:avLst/>
            <a:gdLst/>
            <a:ahLst/>
            <a:cxnLst/>
            <a:rect l="l" t="t" r="r" b="b"/>
            <a:pathLst>
              <a:path w="3660140" h="427354">
                <a:moveTo>
                  <a:pt x="3434031" y="333728"/>
                </a:moveTo>
                <a:lnTo>
                  <a:pt x="3428115" y="338450"/>
                </a:lnTo>
                <a:lnTo>
                  <a:pt x="3404994" y="359801"/>
                </a:lnTo>
                <a:lnTo>
                  <a:pt x="3400849" y="363381"/>
                </a:lnTo>
                <a:lnTo>
                  <a:pt x="3400849" y="369863"/>
                </a:lnTo>
                <a:lnTo>
                  <a:pt x="3404378" y="374009"/>
                </a:lnTo>
                <a:lnTo>
                  <a:pt x="3418541" y="388769"/>
                </a:lnTo>
                <a:lnTo>
                  <a:pt x="3442481" y="406182"/>
                </a:lnTo>
                <a:lnTo>
                  <a:pt x="3477754" y="420700"/>
                </a:lnTo>
                <a:lnTo>
                  <a:pt x="3525913" y="426772"/>
                </a:lnTo>
                <a:lnTo>
                  <a:pt x="3581353" y="418172"/>
                </a:lnTo>
                <a:lnTo>
                  <a:pt x="3623576" y="394406"/>
                </a:lnTo>
                <a:lnTo>
                  <a:pt x="3637080" y="376386"/>
                </a:lnTo>
                <a:lnTo>
                  <a:pt x="3524730" y="376386"/>
                </a:lnTo>
                <a:lnTo>
                  <a:pt x="3494131" y="371315"/>
                </a:lnTo>
                <a:lnTo>
                  <a:pt x="3469304" y="359800"/>
                </a:lnTo>
                <a:lnTo>
                  <a:pt x="3452041" y="347395"/>
                </a:lnTo>
                <a:lnTo>
                  <a:pt x="3444125" y="339644"/>
                </a:lnTo>
                <a:lnTo>
                  <a:pt x="3439361" y="334303"/>
                </a:lnTo>
                <a:lnTo>
                  <a:pt x="3434031" y="333728"/>
                </a:lnTo>
                <a:close/>
              </a:path>
              <a:path w="3660140" h="427354">
                <a:moveTo>
                  <a:pt x="3631195" y="64584"/>
                </a:moveTo>
                <a:lnTo>
                  <a:pt x="3521767" y="64584"/>
                </a:lnTo>
                <a:lnTo>
                  <a:pt x="3547086" y="69098"/>
                </a:lnTo>
                <a:lnTo>
                  <a:pt x="3568680" y="82007"/>
                </a:lnTo>
                <a:lnTo>
                  <a:pt x="3583715" y="102362"/>
                </a:lnTo>
                <a:lnTo>
                  <a:pt x="3589356" y="129210"/>
                </a:lnTo>
                <a:lnTo>
                  <a:pt x="3584129" y="153882"/>
                </a:lnTo>
                <a:lnTo>
                  <a:pt x="3568450" y="174050"/>
                </a:lnTo>
                <a:lnTo>
                  <a:pt x="3542324" y="187660"/>
                </a:lnTo>
                <a:lnTo>
                  <a:pt x="3505757" y="192653"/>
                </a:lnTo>
                <a:lnTo>
                  <a:pt x="3464292" y="192653"/>
                </a:lnTo>
                <a:lnTo>
                  <a:pt x="3460711" y="196182"/>
                </a:lnTo>
                <a:lnTo>
                  <a:pt x="3460711" y="238882"/>
                </a:lnTo>
                <a:lnTo>
                  <a:pt x="3465475" y="243029"/>
                </a:lnTo>
                <a:lnTo>
                  <a:pt x="3505181" y="243029"/>
                </a:lnTo>
                <a:lnTo>
                  <a:pt x="3546580" y="248864"/>
                </a:lnTo>
                <a:lnTo>
                  <a:pt x="3575803" y="264368"/>
                </a:lnTo>
                <a:lnTo>
                  <a:pt x="3593130" y="286540"/>
                </a:lnTo>
                <a:lnTo>
                  <a:pt x="3598843" y="312377"/>
                </a:lnTo>
                <a:lnTo>
                  <a:pt x="3592684" y="339130"/>
                </a:lnTo>
                <a:lnTo>
                  <a:pt x="3576244" y="359271"/>
                </a:lnTo>
                <a:lnTo>
                  <a:pt x="3552575" y="371968"/>
                </a:lnTo>
                <a:lnTo>
                  <a:pt x="3524730" y="376386"/>
                </a:lnTo>
                <a:lnTo>
                  <a:pt x="3637080" y="376386"/>
                </a:lnTo>
                <a:lnTo>
                  <a:pt x="3650465" y="358523"/>
                </a:lnTo>
                <a:lnTo>
                  <a:pt x="3659899" y="313571"/>
                </a:lnTo>
                <a:lnTo>
                  <a:pt x="3652611" y="278349"/>
                </a:lnTo>
                <a:lnTo>
                  <a:pt x="3634487" y="249688"/>
                </a:lnTo>
                <a:lnTo>
                  <a:pt x="3611135" y="228362"/>
                </a:lnTo>
                <a:lnTo>
                  <a:pt x="3588162" y="215145"/>
                </a:lnTo>
                <a:lnTo>
                  <a:pt x="3588162" y="213386"/>
                </a:lnTo>
                <a:lnTo>
                  <a:pt x="3608962" y="200015"/>
                </a:lnTo>
                <a:lnTo>
                  <a:pt x="3628699" y="179302"/>
                </a:lnTo>
                <a:lnTo>
                  <a:pt x="3643432" y="152359"/>
                </a:lnTo>
                <a:lnTo>
                  <a:pt x="3649218" y="120300"/>
                </a:lnTo>
                <a:lnTo>
                  <a:pt x="3639529" y="75343"/>
                </a:lnTo>
                <a:lnTo>
                  <a:pt x="3631195" y="64584"/>
                </a:lnTo>
                <a:close/>
              </a:path>
              <a:path w="3660140" h="427354">
                <a:moveTo>
                  <a:pt x="3525337" y="11821"/>
                </a:moveTo>
                <a:lnTo>
                  <a:pt x="3480938" y="19975"/>
                </a:lnTo>
                <a:lnTo>
                  <a:pt x="3446272" y="37915"/>
                </a:lnTo>
                <a:lnTo>
                  <a:pt x="3423722" y="55854"/>
                </a:lnTo>
                <a:lnTo>
                  <a:pt x="3415676" y="64008"/>
                </a:lnTo>
                <a:lnTo>
                  <a:pt x="3411529" y="68154"/>
                </a:lnTo>
                <a:lnTo>
                  <a:pt x="3410911" y="75264"/>
                </a:lnTo>
                <a:lnTo>
                  <a:pt x="3415676" y="79411"/>
                </a:lnTo>
                <a:lnTo>
                  <a:pt x="3442942" y="103714"/>
                </a:lnTo>
                <a:lnTo>
                  <a:pt x="3449465" y="102520"/>
                </a:lnTo>
                <a:lnTo>
                  <a:pt x="3452994" y="97808"/>
                </a:lnTo>
                <a:lnTo>
                  <a:pt x="3463745" y="87104"/>
                </a:lnTo>
                <a:lnTo>
                  <a:pt x="3478498" y="76296"/>
                </a:lnTo>
                <a:lnTo>
                  <a:pt x="3497692" y="67938"/>
                </a:lnTo>
                <a:lnTo>
                  <a:pt x="3521767" y="64584"/>
                </a:lnTo>
                <a:lnTo>
                  <a:pt x="3631195" y="64584"/>
                </a:lnTo>
                <a:lnTo>
                  <a:pt x="3613056" y="41166"/>
                </a:lnTo>
                <a:lnTo>
                  <a:pt x="3573694" y="19435"/>
                </a:lnTo>
                <a:lnTo>
                  <a:pt x="3525337" y="11821"/>
                </a:lnTo>
                <a:close/>
              </a:path>
              <a:path w="3660140" h="427354">
                <a:moveTo>
                  <a:pt x="3290611" y="2335"/>
                </a:moveTo>
                <a:lnTo>
                  <a:pt x="3229822" y="30224"/>
                </a:lnTo>
                <a:lnTo>
                  <a:pt x="3197437" y="51252"/>
                </a:lnTo>
                <a:lnTo>
                  <a:pt x="3164928" y="78519"/>
                </a:lnTo>
                <a:lnTo>
                  <a:pt x="3134977" y="112567"/>
                </a:lnTo>
                <a:lnTo>
                  <a:pt x="3110264" y="153937"/>
                </a:lnTo>
                <a:lnTo>
                  <a:pt x="3093471" y="203171"/>
                </a:lnTo>
                <a:lnTo>
                  <a:pt x="3087277" y="260808"/>
                </a:lnTo>
                <a:lnTo>
                  <a:pt x="3092721" y="313118"/>
                </a:lnTo>
                <a:lnTo>
                  <a:pt x="3109203" y="358658"/>
                </a:lnTo>
                <a:lnTo>
                  <a:pt x="3136953" y="394640"/>
                </a:lnTo>
                <a:lnTo>
                  <a:pt x="3176199" y="418274"/>
                </a:lnTo>
                <a:lnTo>
                  <a:pt x="3227168" y="426772"/>
                </a:lnTo>
                <a:lnTo>
                  <a:pt x="3268460" y="419825"/>
                </a:lnTo>
                <a:lnTo>
                  <a:pt x="3304680" y="400500"/>
                </a:lnTo>
                <a:lnTo>
                  <a:pt x="3331163" y="373433"/>
                </a:lnTo>
                <a:lnTo>
                  <a:pt x="3226592" y="373433"/>
                </a:lnTo>
                <a:lnTo>
                  <a:pt x="3185878" y="362096"/>
                </a:lnTo>
                <a:lnTo>
                  <a:pt x="3159672" y="333423"/>
                </a:lnTo>
                <a:lnTo>
                  <a:pt x="3146468" y="295417"/>
                </a:lnTo>
                <a:lnTo>
                  <a:pt x="3144762" y="256086"/>
                </a:lnTo>
                <a:lnTo>
                  <a:pt x="3152376" y="244540"/>
                </a:lnTo>
                <a:lnTo>
                  <a:pt x="3169156" y="229541"/>
                </a:lnTo>
                <a:lnTo>
                  <a:pt x="3194041" y="216543"/>
                </a:lnTo>
                <a:lnTo>
                  <a:pt x="3225975" y="210998"/>
                </a:lnTo>
                <a:lnTo>
                  <a:pt x="3331271" y="210998"/>
                </a:lnTo>
                <a:lnTo>
                  <a:pt x="3320952" y="196039"/>
                </a:lnTo>
                <a:lnTo>
                  <a:pt x="3302472" y="184360"/>
                </a:lnTo>
                <a:lnTo>
                  <a:pt x="3156626" y="184360"/>
                </a:lnTo>
                <a:lnTo>
                  <a:pt x="3183083" y="134374"/>
                </a:lnTo>
                <a:lnTo>
                  <a:pt x="3224274" y="94842"/>
                </a:lnTo>
                <a:lnTo>
                  <a:pt x="3266912" y="67314"/>
                </a:lnTo>
                <a:lnTo>
                  <a:pt x="3297711" y="53338"/>
                </a:lnTo>
                <a:lnTo>
                  <a:pt x="3308956" y="49757"/>
                </a:lnTo>
                <a:lnTo>
                  <a:pt x="3311344" y="43276"/>
                </a:lnTo>
                <a:lnTo>
                  <a:pt x="3298276" y="11821"/>
                </a:lnTo>
                <a:lnTo>
                  <a:pt x="3295941" y="5340"/>
                </a:lnTo>
                <a:lnTo>
                  <a:pt x="3290611" y="2335"/>
                </a:lnTo>
                <a:close/>
              </a:path>
              <a:path w="3660140" h="427354">
                <a:moveTo>
                  <a:pt x="3331271" y="210998"/>
                </a:moveTo>
                <a:lnTo>
                  <a:pt x="3225975" y="210998"/>
                </a:lnTo>
                <a:lnTo>
                  <a:pt x="3256793" y="217346"/>
                </a:lnTo>
                <a:lnTo>
                  <a:pt x="3281837" y="234645"/>
                </a:lnTo>
                <a:lnTo>
                  <a:pt x="3298659" y="260283"/>
                </a:lnTo>
                <a:lnTo>
                  <a:pt x="3304810" y="291645"/>
                </a:lnTo>
                <a:lnTo>
                  <a:pt x="3298755" y="323185"/>
                </a:lnTo>
                <a:lnTo>
                  <a:pt x="3282146" y="349215"/>
                </a:lnTo>
                <a:lnTo>
                  <a:pt x="3257314" y="366907"/>
                </a:lnTo>
                <a:lnTo>
                  <a:pt x="3226592" y="373433"/>
                </a:lnTo>
                <a:lnTo>
                  <a:pt x="3331163" y="373433"/>
                </a:lnTo>
                <a:lnTo>
                  <a:pt x="3333470" y="371075"/>
                </a:lnTo>
                <a:lnTo>
                  <a:pt x="3352473" y="333825"/>
                </a:lnTo>
                <a:lnTo>
                  <a:pt x="3359332" y="291027"/>
                </a:lnTo>
                <a:lnTo>
                  <a:pt x="3348810" y="236424"/>
                </a:lnTo>
                <a:lnTo>
                  <a:pt x="3331271" y="210998"/>
                </a:lnTo>
                <a:close/>
              </a:path>
              <a:path w="3660140" h="427354">
                <a:moveTo>
                  <a:pt x="3235461" y="162392"/>
                </a:moveTo>
                <a:lnTo>
                  <a:pt x="3207056" y="165402"/>
                </a:lnTo>
                <a:lnTo>
                  <a:pt x="3182925" y="172249"/>
                </a:lnTo>
                <a:lnTo>
                  <a:pt x="3165353" y="179660"/>
                </a:lnTo>
                <a:lnTo>
                  <a:pt x="3156626" y="184360"/>
                </a:lnTo>
                <a:lnTo>
                  <a:pt x="3302472" y="184360"/>
                </a:lnTo>
                <a:lnTo>
                  <a:pt x="3281316" y="170990"/>
                </a:lnTo>
                <a:lnTo>
                  <a:pt x="3235461" y="162392"/>
                </a:lnTo>
                <a:close/>
              </a:path>
              <a:path w="3660140" h="427354">
                <a:moveTo>
                  <a:pt x="2888676" y="11821"/>
                </a:moveTo>
                <a:lnTo>
                  <a:pt x="2839042" y="19602"/>
                </a:lnTo>
                <a:lnTo>
                  <a:pt x="2799187" y="41609"/>
                </a:lnTo>
                <a:lnTo>
                  <a:pt x="2772666" y="75843"/>
                </a:lnTo>
                <a:lnTo>
                  <a:pt x="2763036" y="120300"/>
                </a:lnTo>
                <a:lnTo>
                  <a:pt x="2768989" y="152335"/>
                </a:lnTo>
                <a:lnTo>
                  <a:pt x="2783999" y="178705"/>
                </a:lnTo>
                <a:lnTo>
                  <a:pt x="2803791" y="198845"/>
                </a:lnTo>
                <a:lnTo>
                  <a:pt x="2824092" y="212192"/>
                </a:lnTo>
                <a:lnTo>
                  <a:pt x="2824092" y="213962"/>
                </a:lnTo>
                <a:lnTo>
                  <a:pt x="2803633" y="226436"/>
                </a:lnTo>
                <a:lnTo>
                  <a:pt x="2780001" y="247904"/>
                </a:lnTo>
                <a:lnTo>
                  <a:pt x="2760481" y="277150"/>
                </a:lnTo>
                <a:lnTo>
                  <a:pt x="2752355" y="312953"/>
                </a:lnTo>
                <a:lnTo>
                  <a:pt x="2761896" y="358002"/>
                </a:lnTo>
                <a:lnTo>
                  <a:pt x="2789110" y="394097"/>
                </a:lnTo>
                <a:lnTo>
                  <a:pt x="2831882" y="418076"/>
                </a:lnTo>
                <a:lnTo>
                  <a:pt x="2888100" y="426772"/>
                </a:lnTo>
                <a:lnTo>
                  <a:pt x="2945935" y="418076"/>
                </a:lnTo>
                <a:lnTo>
                  <a:pt x="2989386" y="394097"/>
                </a:lnTo>
                <a:lnTo>
                  <a:pt x="3000992" y="378773"/>
                </a:lnTo>
                <a:lnTo>
                  <a:pt x="2888676" y="378773"/>
                </a:lnTo>
                <a:lnTo>
                  <a:pt x="2860516" y="374178"/>
                </a:lnTo>
                <a:lnTo>
                  <a:pt x="2836674" y="361134"/>
                </a:lnTo>
                <a:lnTo>
                  <a:pt x="2820161" y="340753"/>
                </a:lnTo>
                <a:lnTo>
                  <a:pt x="2813987" y="314147"/>
                </a:lnTo>
                <a:lnTo>
                  <a:pt x="2818996" y="290782"/>
                </a:lnTo>
                <a:lnTo>
                  <a:pt x="2833620" y="269474"/>
                </a:lnTo>
                <a:lnTo>
                  <a:pt x="2857251" y="252723"/>
                </a:lnTo>
                <a:lnTo>
                  <a:pt x="2889283" y="243029"/>
                </a:lnTo>
                <a:lnTo>
                  <a:pt x="2994053" y="243029"/>
                </a:lnTo>
                <a:lnTo>
                  <a:pt x="2977202" y="227530"/>
                </a:lnTo>
                <a:lnTo>
                  <a:pt x="2954496" y="213962"/>
                </a:lnTo>
                <a:lnTo>
                  <a:pt x="2954496" y="211616"/>
                </a:lnTo>
                <a:lnTo>
                  <a:pt x="2974791" y="198261"/>
                </a:lnTo>
                <a:lnTo>
                  <a:pt x="2986759" y="186119"/>
                </a:lnTo>
                <a:lnTo>
                  <a:pt x="2889283" y="186119"/>
                </a:lnTo>
                <a:lnTo>
                  <a:pt x="2859408" y="177716"/>
                </a:lnTo>
                <a:lnTo>
                  <a:pt x="2838745" y="163733"/>
                </a:lnTo>
                <a:lnTo>
                  <a:pt x="2826770" y="145108"/>
                </a:lnTo>
                <a:lnTo>
                  <a:pt x="2822898" y="122687"/>
                </a:lnTo>
                <a:lnTo>
                  <a:pt x="2827989" y="97698"/>
                </a:lnTo>
                <a:lnTo>
                  <a:pt x="2841861" y="77996"/>
                </a:lnTo>
                <a:lnTo>
                  <a:pt x="2862407" y="65077"/>
                </a:lnTo>
                <a:lnTo>
                  <a:pt x="2887524" y="60437"/>
                </a:lnTo>
                <a:lnTo>
                  <a:pt x="2994039" y="60437"/>
                </a:lnTo>
                <a:lnTo>
                  <a:pt x="2979453" y="41609"/>
                </a:lnTo>
                <a:lnTo>
                  <a:pt x="2939261" y="19602"/>
                </a:lnTo>
                <a:lnTo>
                  <a:pt x="2888676" y="11821"/>
                </a:lnTo>
                <a:close/>
              </a:path>
              <a:path w="3660140" h="427354">
                <a:moveTo>
                  <a:pt x="2994053" y="243029"/>
                </a:moveTo>
                <a:lnTo>
                  <a:pt x="2889283" y="243029"/>
                </a:lnTo>
                <a:lnTo>
                  <a:pt x="2921293" y="252723"/>
                </a:lnTo>
                <a:lnTo>
                  <a:pt x="2944915" y="269474"/>
                </a:lnTo>
                <a:lnTo>
                  <a:pt x="2959538" y="290782"/>
                </a:lnTo>
                <a:lnTo>
                  <a:pt x="2964548" y="314147"/>
                </a:lnTo>
                <a:lnTo>
                  <a:pt x="2958611" y="341013"/>
                </a:lnTo>
                <a:lnTo>
                  <a:pt x="2942393" y="361365"/>
                </a:lnTo>
                <a:lnTo>
                  <a:pt x="2918284" y="374265"/>
                </a:lnTo>
                <a:lnTo>
                  <a:pt x="2888676" y="378773"/>
                </a:lnTo>
                <a:lnTo>
                  <a:pt x="3000992" y="378773"/>
                </a:lnTo>
                <a:lnTo>
                  <a:pt x="3016725" y="358002"/>
                </a:lnTo>
                <a:lnTo>
                  <a:pt x="3026221" y="312953"/>
                </a:lnTo>
                <a:lnTo>
                  <a:pt x="3018847" y="277746"/>
                </a:lnTo>
                <a:lnTo>
                  <a:pt x="3000580" y="249031"/>
                </a:lnTo>
                <a:lnTo>
                  <a:pt x="2994053" y="243029"/>
                </a:lnTo>
                <a:close/>
              </a:path>
              <a:path w="3660140" h="427354">
                <a:moveTo>
                  <a:pt x="2994039" y="60437"/>
                </a:moveTo>
                <a:lnTo>
                  <a:pt x="2887524" y="60437"/>
                </a:lnTo>
                <a:lnTo>
                  <a:pt x="2914664" y="65077"/>
                </a:lnTo>
                <a:lnTo>
                  <a:pt x="2936260" y="77996"/>
                </a:lnTo>
                <a:lnTo>
                  <a:pt x="2950527" y="97698"/>
                </a:lnTo>
                <a:lnTo>
                  <a:pt x="2955679" y="122687"/>
                </a:lnTo>
                <a:lnTo>
                  <a:pt x="2951726" y="144929"/>
                </a:lnTo>
                <a:lnTo>
                  <a:pt x="2939582" y="163748"/>
                </a:lnTo>
                <a:lnTo>
                  <a:pt x="2918922" y="177872"/>
                </a:lnTo>
                <a:lnTo>
                  <a:pt x="2889283" y="186119"/>
                </a:lnTo>
                <a:lnTo>
                  <a:pt x="2986759" y="186119"/>
                </a:lnTo>
                <a:lnTo>
                  <a:pt x="2994580" y="178185"/>
                </a:lnTo>
                <a:lnTo>
                  <a:pt x="3009588" y="151996"/>
                </a:lnTo>
                <a:lnTo>
                  <a:pt x="3015541" y="120300"/>
                </a:lnTo>
                <a:lnTo>
                  <a:pt x="3005973" y="75843"/>
                </a:lnTo>
                <a:lnTo>
                  <a:pt x="2994039" y="60437"/>
                </a:lnTo>
                <a:close/>
              </a:path>
              <a:path w="3660140" h="427354">
                <a:moveTo>
                  <a:pt x="2680619" y="373433"/>
                </a:moveTo>
                <a:lnTo>
                  <a:pt x="2461286" y="373433"/>
                </a:lnTo>
                <a:lnTo>
                  <a:pt x="2456563" y="378197"/>
                </a:lnTo>
                <a:lnTo>
                  <a:pt x="2456563" y="416144"/>
                </a:lnTo>
                <a:lnTo>
                  <a:pt x="2461286" y="420856"/>
                </a:lnTo>
                <a:lnTo>
                  <a:pt x="2680619" y="420856"/>
                </a:lnTo>
                <a:lnTo>
                  <a:pt x="2685384" y="416144"/>
                </a:lnTo>
                <a:lnTo>
                  <a:pt x="2685384" y="378197"/>
                </a:lnTo>
                <a:lnTo>
                  <a:pt x="2680619" y="373433"/>
                </a:lnTo>
                <a:close/>
              </a:path>
              <a:path w="3660140" h="427354">
                <a:moveTo>
                  <a:pt x="2608894" y="108478"/>
                </a:moveTo>
                <a:lnTo>
                  <a:pt x="2550791" y="108478"/>
                </a:lnTo>
                <a:lnTo>
                  <a:pt x="2550791" y="373433"/>
                </a:lnTo>
                <a:lnTo>
                  <a:pt x="2608894" y="373433"/>
                </a:lnTo>
                <a:lnTo>
                  <a:pt x="2608894" y="108478"/>
                </a:lnTo>
                <a:close/>
              </a:path>
              <a:path w="3660140" h="427354">
                <a:moveTo>
                  <a:pt x="2604172" y="17779"/>
                </a:moveTo>
                <a:lnTo>
                  <a:pt x="2569188" y="17779"/>
                </a:lnTo>
                <a:lnTo>
                  <a:pt x="2480866" y="97808"/>
                </a:lnTo>
                <a:lnTo>
                  <a:pt x="2478489" y="100185"/>
                </a:lnTo>
                <a:lnTo>
                  <a:pt x="2477296" y="104907"/>
                </a:lnTo>
                <a:lnTo>
                  <a:pt x="2479065" y="109672"/>
                </a:lnTo>
                <a:lnTo>
                  <a:pt x="2486207" y="130404"/>
                </a:lnTo>
                <a:lnTo>
                  <a:pt x="2487976" y="135744"/>
                </a:lnTo>
                <a:lnTo>
                  <a:pt x="2493882" y="136938"/>
                </a:lnTo>
                <a:lnTo>
                  <a:pt x="2499222" y="134550"/>
                </a:lnTo>
                <a:lnTo>
                  <a:pt x="2550791" y="108478"/>
                </a:lnTo>
                <a:lnTo>
                  <a:pt x="2608894" y="108478"/>
                </a:lnTo>
                <a:lnTo>
                  <a:pt x="2608894" y="23119"/>
                </a:lnTo>
                <a:lnTo>
                  <a:pt x="2604172" y="17779"/>
                </a:lnTo>
                <a:close/>
              </a:path>
              <a:path w="3660140" h="427354">
                <a:moveTo>
                  <a:pt x="2081276" y="0"/>
                </a:moveTo>
                <a:lnTo>
                  <a:pt x="2032150" y="5631"/>
                </a:lnTo>
                <a:lnTo>
                  <a:pt x="1987228" y="21682"/>
                </a:lnTo>
                <a:lnTo>
                  <a:pt x="1947733" y="46887"/>
                </a:lnTo>
                <a:lnTo>
                  <a:pt x="1914887" y="79983"/>
                </a:lnTo>
                <a:lnTo>
                  <a:pt x="1889913" y="119703"/>
                </a:lnTo>
                <a:lnTo>
                  <a:pt x="1874031" y="164785"/>
                </a:lnTo>
                <a:lnTo>
                  <a:pt x="1868466" y="213962"/>
                </a:lnTo>
                <a:lnTo>
                  <a:pt x="1874031" y="263088"/>
                </a:lnTo>
                <a:lnTo>
                  <a:pt x="1889913" y="308010"/>
                </a:lnTo>
                <a:lnTo>
                  <a:pt x="1914887" y="347505"/>
                </a:lnTo>
                <a:lnTo>
                  <a:pt x="1947733" y="380351"/>
                </a:lnTo>
                <a:lnTo>
                  <a:pt x="1987228" y="405325"/>
                </a:lnTo>
                <a:lnTo>
                  <a:pt x="2032150" y="421207"/>
                </a:lnTo>
                <a:lnTo>
                  <a:pt x="2081276" y="426772"/>
                </a:lnTo>
                <a:lnTo>
                  <a:pt x="2130418" y="421207"/>
                </a:lnTo>
                <a:lnTo>
                  <a:pt x="2175416" y="405325"/>
                </a:lnTo>
                <a:lnTo>
                  <a:pt x="2215024" y="380351"/>
                </a:lnTo>
                <a:lnTo>
                  <a:pt x="2227897" y="367528"/>
                </a:lnTo>
                <a:lnTo>
                  <a:pt x="2081276" y="367528"/>
                </a:lnTo>
                <a:lnTo>
                  <a:pt x="2032966" y="359696"/>
                </a:lnTo>
                <a:lnTo>
                  <a:pt x="1990839" y="337890"/>
                </a:lnTo>
                <a:lnTo>
                  <a:pt x="1957511" y="304643"/>
                </a:lnTo>
                <a:lnTo>
                  <a:pt x="1935596" y="262489"/>
                </a:lnTo>
                <a:lnTo>
                  <a:pt x="1927710" y="213962"/>
                </a:lnTo>
                <a:lnTo>
                  <a:pt x="1935596" y="165548"/>
                </a:lnTo>
                <a:lnTo>
                  <a:pt x="1957511" y="123137"/>
                </a:lnTo>
                <a:lnTo>
                  <a:pt x="1990839" y="89462"/>
                </a:lnTo>
                <a:lnTo>
                  <a:pt x="2032966" y="67254"/>
                </a:lnTo>
                <a:lnTo>
                  <a:pt x="2081276" y="59244"/>
                </a:lnTo>
                <a:lnTo>
                  <a:pt x="2227336" y="59244"/>
                </a:lnTo>
                <a:lnTo>
                  <a:pt x="2215024" y="46887"/>
                </a:lnTo>
                <a:lnTo>
                  <a:pt x="2175416" y="21682"/>
                </a:lnTo>
                <a:lnTo>
                  <a:pt x="2130418" y="5631"/>
                </a:lnTo>
                <a:lnTo>
                  <a:pt x="2081276" y="0"/>
                </a:lnTo>
                <a:close/>
              </a:path>
              <a:path w="3660140" h="427354">
                <a:moveTo>
                  <a:pt x="2227336" y="59244"/>
                </a:moveTo>
                <a:lnTo>
                  <a:pt x="2081276" y="59244"/>
                </a:lnTo>
                <a:lnTo>
                  <a:pt x="2129842" y="67254"/>
                </a:lnTo>
                <a:lnTo>
                  <a:pt x="2172124" y="89462"/>
                </a:lnTo>
                <a:lnTo>
                  <a:pt x="2205532" y="123137"/>
                </a:lnTo>
                <a:lnTo>
                  <a:pt x="2227476" y="165548"/>
                </a:lnTo>
                <a:lnTo>
                  <a:pt x="2235366" y="213962"/>
                </a:lnTo>
                <a:lnTo>
                  <a:pt x="2227476" y="262489"/>
                </a:lnTo>
                <a:lnTo>
                  <a:pt x="2205532" y="304643"/>
                </a:lnTo>
                <a:lnTo>
                  <a:pt x="2172124" y="337890"/>
                </a:lnTo>
                <a:lnTo>
                  <a:pt x="2129842" y="359696"/>
                </a:lnTo>
                <a:lnTo>
                  <a:pt x="2081276" y="367528"/>
                </a:lnTo>
                <a:lnTo>
                  <a:pt x="2227897" y="367528"/>
                </a:lnTo>
                <a:lnTo>
                  <a:pt x="2247998" y="347505"/>
                </a:lnTo>
                <a:lnTo>
                  <a:pt x="2273093" y="308010"/>
                </a:lnTo>
                <a:lnTo>
                  <a:pt x="2289063" y="263088"/>
                </a:lnTo>
                <a:lnTo>
                  <a:pt x="2294663" y="213962"/>
                </a:lnTo>
                <a:lnTo>
                  <a:pt x="2289063" y="164785"/>
                </a:lnTo>
                <a:lnTo>
                  <a:pt x="2273093" y="119703"/>
                </a:lnTo>
                <a:lnTo>
                  <a:pt x="2247998" y="79983"/>
                </a:lnTo>
                <a:lnTo>
                  <a:pt x="2227336" y="59244"/>
                </a:lnTo>
                <a:close/>
              </a:path>
              <a:path w="3660140" h="427354">
                <a:moveTo>
                  <a:pt x="1569886" y="120917"/>
                </a:moveTo>
                <a:lnTo>
                  <a:pt x="1499744" y="120917"/>
                </a:lnTo>
                <a:lnTo>
                  <a:pt x="1756983" y="426772"/>
                </a:lnTo>
                <a:lnTo>
                  <a:pt x="1778333" y="426772"/>
                </a:lnTo>
                <a:lnTo>
                  <a:pt x="1783673" y="422049"/>
                </a:lnTo>
                <a:lnTo>
                  <a:pt x="1783673" y="297561"/>
                </a:lnTo>
                <a:lnTo>
                  <a:pt x="1722617" y="297561"/>
                </a:lnTo>
                <a:lnTo>
                  <a:pt x="1569886" y="120917"/>
                </a:lnTo>
                <a:close/>
              </a:path>
              <a:path w="3660140" h="427354">
                <a:moveTo>
                  <a:pt x="1465337" y="0"/>
                </a:moveTo>
                <a:lnTo>
                  <a:pt x="1444605" y="0"/>
                </a:lnTo>
                <a:lnTo>
                  <a:pt x="1439265" y="4722"/>
                </a:lnTo>
                <a:lnTo>
                  <a:pt x="1439265" y="415526"/>
                </a:lnTo>
                <a:lnTo>
                  <a:pt x="1444605" y="420856"/>
                </a:lnTo>
                <a:lnTo>
                  <a:pt x="1494404" y="420856"/>
                </a:lnTo>
                <a:lnTo>
                  <a:pt x="1499127" y="415526"/>
                </a:lnTo>
                <a:lnTo>
                  <a:pt x="1499127" y="120917"/>
                </a:lnTo>
                <a:lnTo>
                  <a:pt x="1569886" y="120917"/>
                </a:lnTo>
                <a:lnTo>
                  <a:pt x="1465337" y="0"/>
                </a:lnTo>
                <a:close/>
              </a:path>
              <a:path w="3660140" h="427354">
                <a:moveTo>
                  <a:pt x="1778333" y="5905"/>
                </a:moveTo>
                <a:lnTo>
                  <a:pt x="1727957" y="5905"/>
                </a:lnTo>
                <a:lnTo>
                  <a:pt x="1723235" y="11245"/>
                </a:lnTo>
                <a:lnTo>
                  <a:pt x="1723235" y="297561"/>
                </a:lnTo>
                <a:lnTo>
                  <a:pt x="1783673" y="297561"/>
                </a:lnTo>
                <a:lnTo>
                  <a:pt x="1783673" y="11245"/>
                </a:lnTo>
                <a:lnTo>
                  <a:pt x="1778333" y="5905"/>
                </a:lnTo>
                <a:close/>
              </a:path>
              <a:path w="3660140" h="427354">
                <a:moveTo>
                  <a:pt x="1192089" y="0"/>
                </a:moveTo>
                <a:lnTo>
                  <a:pt x="1180215" y="0"/>
                </a:lnTo>
                <a:lnTo>
                  <a:pt x="1174875" y="2952"/>
                </a:lnTo>
                <a:lnTo>
                  <a:pt x="1173116" y="6481"/>
                </a:lnTo>
                <a:lnTo>
                  <a:pt x="991142" y="405464"/>
                </a:lnTo>
                <a:lnTo>
                  <a:pt x="987561" y="413139"/>
                </a:lnTo>
                <a:lnTo>
                  <a:pt x="992325" y="420856"/>
                </a:lnTo>
                <a:lnTo>
                  <a:pt x="1045664" y="420856"/>
                </a:lnTo>
                <a:lnTo>
                  <a:pt x="1050386" y="416144"/>
                </a:lnTo>
                <a:lnTo>
                  <a:pt x="1052198" y="411945"/>
                </a:lnTo>
                <a:lnTo>
                  <a:pt x="1061185" y="391598"/>
                </a:lnTo>
                <a:lnTo>
                  <a:pt x="1079359" y="351128"/>
                </a:lnTo>
                <a:lnTo>
                  <a:pt x="1088322" y="330775"/>
                </a:lnTo>
                <a:lnTo>
                  <a:pt x="1346160" y="330775"/>
                </a:lnTo>
                <a:lnTo>
                  <a:pt x="1323050" y="279782"/>
                </a:lnTo>
                <a:lnTo>
                  <a:pt x="1111442" y="279782"/>
                </a:lnTo>
                <a:lnTo>
                  <a:pt x="1183785" y="117347"/>
                </a:lnTo>
                <a:lnTo>
                  <a:pt x="1249433" y="117347"/>
                </a:lnTo>
                <a:lnTo>
                  <a:pt x="1199188" y="6481"/>
                </a:lnTo>
                <a:lnTo>
                  <a:pt x="1197419" y="2952"/>
                </a:lnTo>
                <a:lnTo>
                  <a:pt x="1192089" y="0"/>
                </a:lnTo>
                <a:close/>
              </a:path>
              <a:path w="3660140" h="427354">
                <a:moveTo>
                  <a:pt x="1346160" y="330775"/>
                </a:moveTo>
                <a:lnTo>
                  <a:pt x="1282170" y="330775"/>
                </a:lnTo>
                <a:lnTo>
                  <a:pt x="1318954" y="411945"/>
                </a:lnTo>
                <a:lnTo>
                  <a:pt x="1321300" y="417285"/>
                </a:lnTo>
                <a:lnTo>
                  <a:pt x="1325446" y="420856"/>
                </a:lnTo>
                <a:lnTo>
                  <a:pt x="1378827" y="420856"/>
                </a:lnTo>
                <a:lnTo>
                  <a:pt x="1383549" y="413139"/>
                </a:lnTo>
                <a:lnTo>
                  <a:pt x="1380010" y="405464"/>
                </a:lnTo>
                <a:lnTo>
                  <a:pt x="1346160" y="330775"/>
                </a:lnTo>
                <a:close/>
              </a:path>
              <a:path w="3660140" h="427354">
                <a:moveTo>
                  <a:pt x="1249433" y="117347"/>
                </a:moveTo>
                <a:lnTo>
                  <a:pt x="1186749" y="117347"/>
                </a:lnTo>
                <a:lnTo>
                  <a:pt x="1259668" y="279782"/>
                </a:lnTo>
                <a:lnTo>
                  <a:pt x="1323050" y="279782"/>
                </a:lnTo>
                <a:lnTo>
                  <a:pt x="1249433" y="117347"/>
                </a:lnTo>
                <a:close/>
              </a:path>
              <a:path w="3660140" h="427354">
                <a:moveTo>
                  <a:pt x="777704" y="5905"/>
                </a:moveTo>
                <a:lnTo>
                  <a:pt x="726134" y="5905"/>
                </a:lnTo>
                <a:lnTo>
                  <a:pt x="721412" y="11245"/>
                </a:lnTo>
                <a:lnTo>
                  <a:pt x="721412" y="415526"/>
                </a:lnTo>
                <a:lnTo>
                  <a:pt x="726134" y="420856"/>
                </a:lnTo>
                <a:lnTo>
                  <a:pt x="950243" y="420856"/>
                </a:lnTo>
                <a:lnTo>
                  <a:pt x="954965" y="415526"/>
                </a:lnTo>
                <a:lnTo>
                  <a:pt x="954965" y="371056"/>
                </a:lnTo>
                <a:lnTo>
                  <a:pt x="950243" y="365716"/>
                </a:lnTo>
                <a:lnTo>
                  <a:pt x="783044" y="365716"/>
                </a:lnTo>
                <a:lnTo>
                  <a:pt x="783044" y="11245"/>
                </a:lnTo>
                <a:lnTo>
                  <a:pt x="777704" y="5905"/>
                </a:lnTo>
                <a:close/>
              </a:path>
              <a:path w="3660140" h="427354">
                <a:moveTo>
                  <a:pt x="601070" y="5905"/>
                </a:moveTo>
                <a:lnTo>
                  <a:pt x="550119" y="5905"/>
                </a:lnTo>
                <a:lnTo>
                  <a:pt x="544779" y="11245"/>
                </a:lnTo>
                <a:lnTo>
                  <a:pt x="544779" y="415526"/>
                </a:lnTo>
                <a:lnTo>
                  <a:pt x="550119" y="420856"/>
                </a:lnTo>
                <a:lnTo>
                  <a:pt x="601070" y="420856"/>
                </a:lnTo>
                <a:lnTo>
                  <a:pt x="606410" y="415526"/>
                </a:lnTo>
                <a:lnTo>
                  <a:pt x="606410" y="11245"/>
                </a:lnTo>
                <a:lnTo>
                  <a:pt x="601070" y="5905"/>
                </a:lnTo>
                <a:close/>
              </a:path>
              <a:path w="3660140" h="427354">
                <a:moveTo>
                  <a:pt x="162659" y="147608"/>
                </a:moveTo>
                <a:lnTo>
                  <a:pt x="106719" y="147608"/>
                </a:lnTo>
                <a:lnTo>
                  <a:pt x="214003" y="420290"/>
                </a:lnTo>
                <a:lnTo>
                  <a:pt x="215197" y="423819"/>
                </a:lnTo>
                <a:lnTo>
                  <a:pt x="219344" y="426772"/>
                </a:lnTo>
                <a:lnTo>
                  <a:pt x="240076" y="426772"/>
                </a:lnTo>
                <a:lnTo>
                  <a:pt x="243647" y="423819"/>
                </a:lnTo>
                <a:lnTo>
                  <a:pt x="244840" y="420290"/>
                </a:lnTo>
                <a:lnTo>
                  <a:pt x="288208" y="309425"/>
                </a:lnTo>
                <a:lnTo>
                  <a:pt x="228830" y="309425"/>
                </a:lnTo>
                <a:lnTo>
                  <a:pt x="162659" y="147608"/>
                </a:lnTo>
                <a:close/>
              </a:path>
              <a:path w="3660140" h="427354">
                <a:moveTo>
                  <a:pt x="98415" y="0"/>
                </a:moveTo>
                <a:lnTo>
                  <a:pt x="80646" y="0"/>
                </a:lnTo>
                <a:lnTo>
                  <a:pt x="75882" y="4146"/>
                </a:lnTo>
                <a:lnTo>
                  <a:pt x="74688" y="8868"/>
                </a:lnTo>
                <a:lnTo>
                  <a:pt x="1193" y="407223"/>
                </a:lnTo>
                <a:lnTo>
                  <a:pt x="0" y="415526"/>
                </a:lnTo>
                <a:lnTo>
                  <a:pt x="4146" y="420856"/>
                </a:lnTo>
                <a:lnTo>
                  <a:pt x="55715" y="420856"/>
                </a:lnTo>
                <a:lnTo>
                  <a:pt x="61055" y="416709"/>
                </a:lnTo>
                <a:lnTo>
                  <a:pt x="61673" y="412563"/>
                </a:lnTo>
                <a:lnTo>
                  <a:pt x="104331" y="147608"/>
                </a:lnTo>
                <a:lnTo>
                  <a:pt x="162659" y="147608"/>
                </a:lnTo>
                <a:lnTo>
                  <a:pt x="104949" y="6481"/>
                </a:lnTo>
                <a:lnTo>
                  <a:pt x="103756" y="2952"/>
                </a:lnTo>
                <a:lnTo>
                  <a:pt x="98415" y="0"/>
                </a:lnTo>
                <a:close/>
              </a:path>
              <a:path w="3660140" h="427354">
                <a:moveTo>
                  <a:pt x="410128" y="147608"/>
                </a:moveTo>
                <a:lnTo>
                  <a:pt x="353319" y="147608"/>
                </a:lnTo>
                <a:lnTo>
                  <a:pt x="397171" y="412563"/>
                </a:lnTo>
                <a:lnTo>
                  <a:pt x="398364" y="416709"/>
                </a:lnTo>
                <a:lnTo>
                  <a:pt x="403076" y="420856"/>
                </a:lnTo>
                <a:lnTo>
                  <a:pt x="455274" y="420856"/>
                </a:lnTo>
                <a:lnTo>
                  <a:pt x="459420" y="415526"/>
                </a:lnTo>
                <a:lnTo>
                  <a:pt x="457650" y="407223"/>
                </a:lnTo>
                <a:lnTo>
                  <a:pt x="410128" y="147608"/>
                </a:lnTo>
                <a:close/>
              </a:path>
              <a:path w="3660140" h="427354">
                <a:moveTo>
                  <a:pt x="378815" y="0"/>
                </a:moveTo>
                <a:lnTo>
                  <a:pt x="360418" y="0"/>
                </a:lnTo>
                <a:lnTo>
                  <a:pt x="355654" y="2952"/>
                </a:lnTo>
                <a:lnTo>
                  <a:pt x="354512" y="6481"/>
                </a:lnTo>
                <a:lnTo>
                  <a:pt x="231207" y="309425"/>
                </a:lnTo>
                <a:lnTo>
                  <a:pt x="288208" y="309425"/>
                </a:lnTo>
                <a:lnTo>
                  <a:pt x="351507" y="147608"/>
                </a:lnTo>
                <a:lnTo>
                  <a:pt x="410128" y="147608"/>
                </a:lnTo>
                <a:lnTo>
                  <a:pt x="384731" y="8868"/>
                </a:lnTo>
                <a:lnTo>
                  <a:pt x="383538" y="4146"/>
                </a:lnTo>
                <a:lnTo>
                  <a:pt x="3788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06647" y="6370378"/>
            <a:ext cx="5490845" cy="610235"/>
          </a:xfrm>
          <a:custGeom>
            <a:avLst/>
            <a:gdLst/>
            <a:ahLst/>
            <a:cxnLst/>
            <a:rect l="l" t="t" r="r" b="b"/>
            <a:pathLst>
              <a:path w="5490845" h="610234">
                <a:moveTo>
                  <a:pt x="5185978" y="0"/>
                </a:moveTo>
                <a:lnTo>
                  <a:pt x="5136311" y="3986"/>
                </a:lnTo>
                <a:lnTo>
                  <a:pt x="5089324" y="15532"/>
                </a:lnTo>
                <a:lnTo>
                  <a:pt x="5045618" y="34017"/>
                </a:lnTo>
                <a:lnTo>
                  <a:pt x="5005793" y="58823"/>
                </a:lnTo>
                <a:lnTo>
                  <a:pt x="4970448" y="89329"/>
                </a:lnTo>
                <a:lnTo>
                  <a:pt x="4940183" y="124916"/>
                </a:lnTo>
                <a:lnTo>
                  <a:pt x="4915600" y="164964"/>
                </a:lnTo>
                <a:lnTo>
                  <a:pt x="4897297" y="208853"/>
                </a:lnTo>
                <a:lnTo>
                  <a:pt x="4885875" y="255964"/>
                </a:lnTo>
                <a:lnTo>
                  <a:pt x="4881935" y="305676"/>
                </a:lnTo>
                <a:lnTo>
                  <a:pt x="4885875" y="355353"/>
                </a:lnTo>
                <a:lnTo>
                  <a:pt x="4897297" y="402345"/>
                </a:lnTo>
                <a:lnTo>
                  <a:pt x="4915600" y="446054"/>
                </a:lnTo>
                <a:lnTo>
                  <a:pt x="4940183" y="485879"/>
                </a:lnTo>
                <a:lnTo>
                  <a:pt x="4970448" y="521222"/>
                </a:lnTo>
                <a:lnTo>
                  <a:pt x="5005793" y="551483"/>
                </a:lnTo>
                <a:lnTo>
                  <a:pt x="5045618" y="576062"/>
                </a:lnTo>
                <a:lnTo>
                  <a:pt x="5089324" y="594361"/>
                </a:lnTo>
                <a:lnTo>
                  <a:pt x="5136311" y="605780"/>
                </a:lnTo>
                <a:lnTo>
                  <a:pt x="5185978" y="609719"/>
                </a:lnTo>
                <a:lnTo>
                  <a:pt x="5235667" y="605780"/>
                </a:lnTo>
                <a:lnTo>
                  <a:pt x="5282714" y="594361"/>
                </a:lnTo>
                <a:lnTo>
                  <a:pt x="5326509" y="576062"/>
                </a:lnTo>
                <a:lnTo>
                  <a:pt x="5366443" y="551483"/>
                </a:lnTo>
                <a:lnTo>
                  <a:pt x="5401906" y="521222"/>
                </a:lnTo>
                <a:lnTo>
                  <a:pt x="5420487" y="499607"/>
                </a:lnTo>
                <a:lnTo>
                  <a:pt x="5185978" y="499607"/>
                </a:lnTo>
                <a:lnTo>
                  <a:pt x="5141633" y="494465"/>
                </a:lnTo>
                <a:lnTo>
                  <a:pt x="5100860" y="479828"/>
                </a:lnTo>
                <a:lnTo>
                  <a:pt x="5064846" y="456881"/>
                </a:lnTo>
                <a:lnTo>
                  <a:pt x="5034773" y="426808"/>
                </a:lnTo>
                <a:lnTo>
                  <a:pt x="5011825" y="390793"/>
                </a:lnTo>
                <a:lnTo>
                  <a:pt x="4997189" y="350021"/>
                </a:lnTo>
                <a:lnTo>
                  <a:pt x="4992046" y="305676"/>
                </a:lnTo>
                <a:lnTo>
                  <a:pt x="4997189" y="261255"/>
                </a:lnTo>
                <a:lnTo>
                  <a:pt x="5011825" y="220250"/>
                </a:lnTo>
                <a:lnTo>
                  <a:pt x="5034773" y="183907"/>
                </a:lnTo>
                <a:lnTo>
                  <a:pt x="5064846" y="153471"/>
                </a:lnTo>
                <a:lnTo>
                  <a:pt x="5100860" y="130190"/>
                </a:lnTo>
                <a:lnTo>
                  <a:pt x="5141633" y="115307"/>
                </a:lnTo>
                <a:lnTo>
                  <a:pt x="5185978" y="110069"/>
                </a:lnTo>
                <a:lnTo>
                  <a:pt x="5419613" y="110069"/>
                </a:lnTo>
                <a:lnTo>
                  <a:pt x="5401906" y="89329"/>
                </a:lnTo>
                <a:lnTo>
                  <a:pt x="5366443" y="58823"/>
                </a:lnTo>
                <a:lnTo>
                  <a:pt x="5326509" y="34017"/>
                </a:lnTo>
                <a:lnTo>
                  <a:pt x="5282714" y="15532"/>
                </a:lnTo>
                <a:lnTo>
                  <a:pt x="5235667" y="3986"/>
                </a:lnTo>
                <a:lnTo>
                  <a:pt x="5185978" y="0"/>
                </a:lnTo>
                <a:close/>
              </a:path>
              <a:path w="5490845" h="610234">
                <a:moveTo>
                  <a:pt x="5419613" y="110069"/>
                </a:moveTo>
                <a:lnTo>
                  <a:pt x="5185978" y="110069"/>
                </a:lnTo>
                <a:lnTo>
                  <a:pt x="5230353" y="115307"/>
                </a:lnTo>
                <a:lnTo>
                  <a:pt x="5271238" y="130190"/>
                </a:lnTo>
                <a:lnTo>
                  <a:pt x="5307417" y="153471"/>
                </a:lnTo>
                <a:lnTo>
                  <a:pt x="5337674" y="183907"/>
                </a:lnTo>
                <a:lnTo>
                  <a:pt x="5360793" y="220250"/>
                </a:lnTo>
                <a:lnTo>
                  <a:pt x="5375555" y="261255"/>
                </a:lnTo>
                <a:lnTo>
                  <a:pt x="5380747" y="305676"/>
                </a:lnTo>
                <a:lnTo>
                  <a:pt x="5375555" y="350021"/>
                </a:lnTo>
                <a:lnTo>
                  <a:pt x="5360793" y="390793"/>
                </a:lnTo>
                <a:lnTo>
                  <a:pt x="5337674" y="426808"/>
                </a:lnTo>
                <a:lnTo>
                  <a:pt x="5307417" y="456881"/>
                </a:lnTo>
                <a:lnTo>
                  <a:pt x="5271238" y="479828"/>
                </a:lnTo>
                <a:lnTo>
                  <a:pt x="5230353" y="494465"/>
                </a:lnTo>
                <a:lnTo>
                  <a:pt x="5185978" y="499607"/>
                </a:lnTo>
                <a:lnTo>
                  <a:pt x="5420487" y="499607"/>
                </a:lnTo>
                <a:lnTo>
                  <a:pt x="5456980" y="446054"/>
                </a:lnTo>
                <a:lnTo>
                  <a:pt x="5475372" y="402345"/>
                </a:lnTo>
                <a:lnTo>
                  <a:pt x="5486854" y="355353"/>
                </a:lnTo>
                <a:lnTo>
                  <a:pt x="5490817" y="305676"/>
                </a:lnTo>
                <a:lnTo>
                  <a:pt x="5486854" y="255964"/>
                </a:lnTo>
                <a:lnTo>
                  <a:pt x="5475372" y="208853"/>
                </a:lnTo>
                <a:lnTo>
                  <a:pt x="5456980" y="164964"/>
                </a:lnTo>
                <a:lnTo>
                  <a:pt x="5432288" y="124916"/>
                </a:lnTo>
                <a:lnTo>
                  <a:pt x="5419613" y="110069"/>
                </a:lnTo>
                <a:close/>
              </a:path>
              <a:path w="5490845" h="610234">
                <a:moveTo>
                  <a:pt x="4597430" y="0"/>
                </a:moveTo>
                <a:lnTo>
                  <a:pt x="4547717" y="3986"/>
                </a:lnTo>
                <a:lnTo>
                  <a:pt x="4500603" y="15532"/>
                </a:lnTo>
                <a:lnTo>
                  <a:pt x="4456709" y="34017"/>
                </a:lnTo>
                <a:lnTo>
                  <a:pt x="4416655" y="58823"/>
                </a:lnTo>
                <a:lnTo>
                  <a:pt x="4381062" y="89329"/>
                </a:lnTo>
                <a:lnTo>
                  <a:pt x="4350550" y="124916"/>
                </a:lnTo>
                <a:lnTo>
                  <a:pt x="4325739" y="164964"/>
                </a:lnTo>
                <a:lnTo>
                  <a:pt x="4307248" y="208853"/>
                </a:lnTo>
                <a:lnTo>
                  <a:pt x="4295699" y="255964"/>
                </a:lnTo>
                <a:lnTo>
                  <a:pt x="4291712" y="305676"/>
                </a:lnTo>
                <a:lnTo>
                  <a:pt x="4295699" y="355353"/>
                </a:lnTo>
                <a:lnTo>
                  <a:pt x="4307248" y="402345"/>
                </a:lnTo>
                <a:lnTo>
                  <a:pt x="4325739" y="446054"/>
                </a:lnTo>
                <a:lnTo>
                  <a:pt x="4350550" y="485879"/>
                </a:lnTo>
                <a:lnTo>
                  <a:pt x="4381062" y="521222"/>
                </a:lnTo>
                <a:lnTo>
                  <a:pt x="4416655" y="551483"/>
                </a:lnTo>
                <a:lnTo>
                  <a:pt x="4456709" y="576062"/>
                </a:lnTo>
                <a:lnTo>
                  <a:pt x="4500603" y="594361"/>
                </a:lnTo>
                <a:lnTo>
                  <a:pt x="4547717" y="605780"/>
                </a:lnTo>
                <a:lnTo>
                  <a:pt x="4597430" y="609719"/>
                </a:lnTo>
                <a:lnTo>
                  <a:pt x="4642240" y="606542"/>
                </a:lnTo>
                <a:lnTo>
                  <a:pt x="4685831" y="596902"/>
                </a:lnTo>
                <a:lnTo>
                  <a:pt x="4727594" y="580636"/>
                </a:lnTo>
                <a:lnTo>
                  <a:pt x="4766918" y="557581"/>
                </a:lnTo>
                <a:lnTo>
                  <a:pt x="4803194" y="527575"/>
                </a:lnTo>
                <a:lnTo>
                  <a:pt x="4808396" y="516126"/>
                </a:lnTo>
                <a:lnTo>
                  <a:pt x="4807621" y="509933"/>
                </a:lnTo>
                <a:lnTo>
                  <a:pt x="4804073" y="504686"/>
                </a:lnTo>
                <a:lnTo>
                  <a:pt x="4798335" y="498770"/>
                </a:lnTo>
                <a:lnTo>
                  <a:pt x="4600833" y="498770"/>
                </a:lnTo>
                <a:lnTo>
                  <a:pt x="4556182" y="493488"/>
                </a:lnTo>
                <a:lnTo>
                  <a:pt x="4515804" y="478503"/>
                </a:lnTo>
                <a:lnTo>
                  <a:pt x="4480645" y="455104"/>
                </a:lnTo>
                <a:lnTo>
                  <a:pt x="4451653" y="424581"/>
                </a:lnTo>
                <a:lnTo>
                  <a:pt x="4429772" y="388223"/>
                </a:lnTo>
                <a:lnTo>
                  <a:pt x="4415950" y="347321"/>
                </a:lnTo>
                <a:lnTo>
                  <a:pt x="4411132" y="303163"/>
                </a:lnTo>
                <a:lnTo>
                  <a:pt x="4415903" y="258629"/>
                </a:lnTo>
                <a:lnTo>
                  <a:pt x="4429605" y="217371"/>
                </a:lnTo>
                <a:lnTo>
                  <a:pt x="4451320" y="180692"/>
                </a:lnTo>
                <a:lnTo>
                  <a:pt x="4480129" y="149894"/>
                </a:lnTo>
                <a:lnTo>
                  <a:pt x="4515117" y="126282"/>
                </a:lnTo>
                <a:lnTo>
                  <a:pt x="4555364" y="111159"/>
                </a:lnTo>
                <a:lnTo>
                  <a:pt x="4599954" y="105829"/>
                </a:lnTo>
                <a:lnTo>
                  <a:pt x="4799910" y="105829"/>
                </a:lnTo>
                <a:lnTo>
                  <a:pt x="4803194" y="102436"/>
                </a:lnTo>
                <a:lnTo>
                  <a:pt x="4806997" y="96834"/>
                </a:lnTo>
                <a:lnTo>
                  <a:pt x="4808178" y="90590"/>
                </a:lnTo>
                <a:lnTo>
                  <a:pt x="4806657" y="84347"/>
                </a:lnTo>
                <a:lnTo>
                  <a:pt x="4767146" y="50722"/>
                </a:lnTo>
                <a:lnTo>
                  <a:pt x="4729985" y="28712"/>
                </a:lnTo>
                <a:lnTo>
                  <a:pt x="4689938" y="12841"/>
                </a:lnTo>
                <a:lnTo>
                  <a:pt x="4646065" y="3230"/>
                </a:lnTo>
                <a:lnTo>
                  <a:pt x="4597430" y="0"/>
                </a:lnTo>
                <a:close/>
              </a:path>
              <a:path w="5490845" h="610234">
                <a:moveTo>
                  <a:pt x="4737143" y="444551"/>
                </a:moveTo>
                <a:lnTo>
                  <a:pt x="4702276" y="470185"/>
                </a:lnTo>
                <a:lnTo>
                  <a:pt x="4637492" y="495274"/>
                </a:lnTo>
                <a:lnTo>
                  <a:pt x="4600833" y="498770"/>
                </a:lnTo>
                <a:lnTo>
                  <a:pt x="4798335" y="498770"/>
                </a:lnTo>
                <a:lnTo>
                  <a:pt x="4751530" y="450509"/>
                </a:lnTo>
                <a:lnTo>
                  <a:pt x="4746452" y="445431"/>
                </a:lnTo>
                <a:lnTo>
                  <a:pt x="4737143" y="444551"/>
                </a:lnTo>
                <a:close/>
              </a:path>
              <a:path w="5490845" h="610234">
                <a:moveTo>
                  <a:pt x="4799910" y="105829"/>
                </a:moveTo>
                <a:lnTo>
                  <a:pt x="4599954" y="105829"/>
                </a:lnTo>
                <a:lnTo>
                  <a:pt x="4635336" y="109228"/>
                </a:lnTo>
                <a:lnTo>
                  <a:pt x="4669610" y="119059"/>
                </a:lnTo>
                <a:lnTo>
                  <a:pt x="4701667" y="134772"/>
                </a:lnTo>
                <a:lnTo>
                  <a:pt x="4730400" y="155817"/>
                </a:lnTo>
                <a:lnTo>
                  <a:pt x="4737143" y="162570"/>
                </a:lnTo>
                <a:lnTo>
                  <a:pt x="4745614" y="162570"/>
                </a:lnTo>
                <a:lnTo>
                  <a:pt x="4751530" y="155817"/>
                </a:lnTo>
                <a:lnTo>
                  <a:pt x="4799910" y="105829"/>
                </a:lnTo>
                <a:close/>
              </a:path>
              <a:path w="5490845" h="610234">
                <a:moveTo>
                  <a:pt x="4173181" y="8470"/>
                </a:moveTo>
                <a:lnTo>
                  <a:pt x="4077488" y="8470"/>
                </a:lnTo>
                <a:lnTo>
                  <a:pt x="4069855" y="16062"/>
                </a:lnTo>
                <a:lnTo>
                  <a:pt x="4069855" y="593615"/>
                </a:lnTo>
                <a:lnTo>
                  <a:pt x="4077488" y="601248"/>
                </a:lnTo>
                <a:lnTo>
                  <a:pt x="4173181" y="601248"/>
                </a:lnTo>
                <a:lnTo>
                  <a:pt x="4180815" y="593615"/>
                </a:lnTo>
                <a:lnTo>
                  <a:pt x="4180815" y="16062"/>
                </a:lnTo>
                <a:lnTo>
                  <a:pt x="4173181" y="8470"/>
                </a:lnTo>
                <a:close/>
              </a:path>
              <a:path w="5490845" h="610234">
                <a:moveTo>
                  <a:pt x="3669030" y="221019"/>
                </a:moveTo>
                <a:lnTo>
                  <a:pt x="3533808" y="221019"/>
                </a:lnTo>
                <a:lnTo>
                  <a:pt x="3887797" y="609719"/>
                </a:lnTo>
                <a:lnTo>
                  <a:pt x="3916561" y="609719"/>
                </a:lnTo>
                <a:lnTo>
                  <a:pt x="3924194" y="602924"/>
                </a:lnTo>
                <a:lnTo>
                  <a:pt x="3924194" y="374271"/>
                </a:lnTo>
                <a:lnTo>
                  <a:pt x="3813287" y="374271"/>
                </a:lnTo>
                <a:lnTo>
                  <a:pt x="3669030" y="221019"/>
                </a:lnTo>
                <a:close/>
              </a:path>
              <a:path w="5490845" h="610234">
                <a:moveTo>
                  <a:pt x="3460983" y="0"/>
                </a:moveTo>
                <a:lnTo>
                  <a:pt x="3431330" y="0"/>
                </a:lnTo>
                <a:lnTo>
                  <a:pt x="3423707" y="6753"/>
                </a:lnTo>
                <a:lnTo>
                  <a:pt x="3423707" y="593615"/>
                </a:lnTo>
                <a:lnTo>
                  <a:pt x="3431330" y="601248"/>
                </a:lnTo>
                <a:lnTo>
                  <a:pt x="3526185" y="601248"/>
                </a:lnTo>
                <a:lnTo>
                  <a:pt x="3532981" y="593615"/>
                </a:lnTo>
                <a:lnTo>
                  <a:pt x="3532981" y="221019"/>
                </a:lnTo>
                <a:lnTo>
                  <a:pt x="3669030" y="221019"/>
                </a:lnTo>
                <a:lnTo>
                  <a:pt x="3460983" y="0"/>
                </a:lnTo>
                <a:close/>
              </a:path>
              <a:path w="5490845" h="610234">
                <a:moveTo>
                  <a:pt x="3916561" y="8470"/>
                </a:moveTo>
                <a:lnTo>
                  <a:pt x="3820867" y="8470"/>
                </a:lnTo>
                <a:lnTo>
                  <a:pt x="3814124" y="16062"/>
                </a:lnTo>
                <a:lnTo>
                  <a:pt x="3814124" y="374271"/>
                </a:lnTo>
                <a:lnTo>
                  <a:pt x="3924194" y="374271"/>
                </a:lnTo>
                <a:lnTo>
                  <a:pt x="3924194" y="16062"/>
                </a:lnTo>
                <a:lnTo>
                  <a:pt x="3916561" y="8470"/>
                </a:lnTo>
                <a:close/>
              </a:path>
              <a:path w="5490845" h="610234">
                <a:moveTo>
                  <a:pt x="3105319" y="0"/>
                </a:moveTo>
                <a:lnTo>
                  <a:pt x="3055605" y="3986"/>
                </a:lnTo>
                <a:lnTo>
                  <a:pt x="3008491" y="15532"/>
                </a:lnTo>
                <a:lnTo>
                  <a:pt x="2964597" y="34017"/>
                </a:lnTo>
                <a:lnTo>
                  <a:pt x="2924544" y="58823"/>
                </a:lnTo>
                <a:lnTo>
                  <a:pt x="2888951" y="89329"/>
                </a:lnTo>
                <a:lnTo>
                  <a:pt x="2858438" y="124916"/>
                </a:lnTo>
                <a:lnTo>
                  <a:pt x="2833627" y="164964"/>
                </a:lnTo>
                <a:lnTo>
                  <a:pt x="2815137" y="208853"/>
                </a:lnTo>
                <a:lnTo>
                  <a:pt x="2803588" y="255964"/>
                </a:lnTo>
                <a:lnTo>
                  <a:pt x="2799600" y="305676"/>
                </a:lnTo>
                <a:lnTo>
                  <a:pt x="2803588" y="355353"/>
                </a:lnTo>
                <a:lnTo>
                  <a:pt x="2815137" y="402345"/>
                </a:lnTo>
                <a:lnTo>
                  <a:pt x="2833627" y="446054"/>
                </a:lnTo>
                <a:lnTo>
                  <a:pt x="2858438" y="485879"/>
                </a:lnTo>
                <a:lnTo>
                  <a:pt x="2888951" y="521222"/>
                </a:lnTo>
                <a:lnTo>
                  <a:pt x="2924544" y="551483"/>
                </a:lnTo>
                <a:lnTo>
                  <a:pt x="2964597" y="576062"/>
                </a:lnTo>
                <a:lnTo>
                  <a:pt x="3008491" y="594361"/>
                </a:lnTo>
                <a:lnTo>
                  <a:pt x="3055605" y="605780"/>
                </a:lnTo>
                <a:lnTo>
                  <a:pt x="3105319" y="609719"/>
                </a:lnTo>
                <a:lnTo>
                  <a:pt x="3150128" y="606542"/>
                </a:lnTo>
                <a:lnTo>
                  <a:pt x="3193719" y="596902"/>
                </a:lnTo>
                <a:lnTo>
                  <a:pt x="3235480" y="580636"/>
                </a:lnTo>
                <a:lnTo>
                  <a:pt x="3274801" y="557581"/>
                </a:lnTo>
                <a:lnTo>
                  <a:pt x="3311071" y="527575"/>
                </a:lnTo>
                <a:lnTo>
                  <a:pt x="3316279" y="516126"/>
                </a:lnTo>
                <a:lnTo>
                  <a:pt x="3315505" y="509933"/>
                </a:lnTo>
                <a:lnTo>
                  <a:pt x="3311961" y="504686"/>
                </a:lnTo>
                <a:lnTo>
                  <a:pt x="3306228" y="498770"/>
                </a:lnTo>
                <a:lnTo>
                  <a:pt x="3108722" y="498770"/>
                </a:lnTo>
                <a:lnTo>
                  <a:pt x="3064083" y="493488"/>
                </a:lnTo>
                <a:lnTo>
                  <a:pt x="3023710" y="478503"/>
                </a:lnTo>
                <a:lnTo>
                  <a:pt x="2988551" y="455104"/>
                </a:lnTo>
                <a:lnTo>
                  <a:pt x="2959554" y="424581"/>
                </a:lnTo>
                <a:lnTo>
                  <a:pt x="2937668" y="388223"/>
                </a:lnTo>
                <a:lnTo>
                  <a:pt x="2923840" y="347321"/>
                </a:lnTo>
                <a:lnTo>
                  <a:pt x="2919021" y="303163"/>
                </a:lnTo>
                <a:lnTo>
                  <a:pt x="2923792" y="258629"/>
                </a:lnTo>
                <a:lnTo>
                  <a:pt x="2937493" y="217371"/>
                </a:lnTo>
                <a:lnTo>
                  <a:pt x="2959208" y="180692"/>
                </a:lnTo>
                <a:lnTo>
                  <a:pt x="2988018" y="149894"/>
                </a:lnTo>
                <a:lnTo>
                  <a:pt x="3023005" y="126282"/>
                </a:lnTo>
                <a:lnTo>
                  <a:pt x="3063252" y="111159"/>
                </a:lnTo>
                <a:lnTo>
                  <a:pt x="3107842" y="105829"/>
                </a:lnTo>
                <a:lnTo>
                  <a:pt x="3307791" y="105829"/>
                </a:lnTo>
                <a:lnTo>
                  <a:pt x="3311071" y="102436"/>
                </a:lnTo>
                <a:lnTo>
                  <a:pt x="3314881" y="96834"/>
                </a:lnTo>
                <a:lnTo>
                  <a:pt x="3316063" y="90590"/>
                </a:lnTo>
                <a:lnTo>
                  <a:pt x="3314541" y="84347"/>
                </a:lnTo>
                <a:lnTo>
                  <a:pt x="3275029" y="50722"/>
                </a:lnTo>
                <a:lnTo>
                  <a:pt x="3237871" y="28712"/>
                </a:lnTo>
                <a:lnTo>
                  <a:pt x="3197825" y="12841"/>
                </a:lnTo>
                <a:lnTo>
                  <a:pt x="3153953" y="3230"/>
                </a:lnTo>
                <a:lnTo>
                  <a:pt x="3105319" y="0"/>
                </a:lnTo>
                <a:close/>
              </a:path>
              <a:path w="5490845" h="610234">
                <a:moveTo>
                  <a:pt x="3245032" y="444551"/>
                </a:moveTo>
                <a:lnTo>
                  <a:pt x="3210164" y="470185"/>
                </a:lnTo>
                <a:lnTo>
                  <a:pt x="3145380" y="495274"/>
                </a:lnTo>
                <a:lnTo>
                  <a:pt x="3108722" y="498770"/>
                </a:lnTo>
                <a:lnTo>
                  <a:pt x="3306228" y="498770"/>
                </a:lnTo>
                <a:lnTo>
                  <a:pt x="3259460" y="450509"/>
                </a:lnTo>
                <a:lnTo>
                  <a:pt x="3254340" y="445431"/>
                </a:lnTo>
                <a:lnTo>
                  <a:pt x="3245032" y="444551"/>
                </a:lnTo>
                <a:close/>
              </a:path>
              <a:path w="5490845" h="610234">
                <a:moveTo>
                  <a:pt x="3307791" y="105829"/>
                </a:moveTo>
                <a:lnTo>
                  <a:pt x="3107842" y="105829"/>
                </a:lnTo>
                <a:lnTo>
                  <a:pt x="3143224" y="109228"/>
                </a:lnTo>
                <a:lnTo>
                  <a:pt x="3177498" y="119059"/>
                </a:lnTo>
                <a:lnTo>
                  <a:pt x="3209556" y="134772"/>
                </a:lnTo>
                <a:lnTo>
                  <a:pt x="3238288" y="155817"/>
                </a:lnTo>
                <a:lnTo>
                  <a:pt x="3245032" y="162570"/>
                </a:lnTo>
                <a:lnTo>
                  <a:pt x="3253503" y="162570"/>
                </a:lnTo>
                <a:lnTo>
                  <a:pt x="3259460" y="155817"/>
                </a:lnTo>
                <a:lnTo>
                  <a:pt x="3307791" y="105829"/>
                </a:lnTo>
                <a:close/>
              </a:path>
              <a:path w="5490845" h="610234">
                <a:moveTo>
                  <a:pt x="2706472" y="8470"/>
                </a:moveTo>
                <a:lnTo>
                  <a:pt x="2343143" y="8470"/>
                </a:lnTo>
                <a:lnTo>
                  <a:pt x="2336389" y="16062"/>
                </a:lnTo>
                <a:lnTo>
                  <a:pt x="2336389" y="593615"/>
                </a:lnTo>
                <a:lnTo>
                  <a:pt x="2343143" y="601248"/>
                </a:lnTo>
                <a:lnTo>
                  <a:pt x="2706472" y="601248"/>
                </a:lnTo>
                <a:lnTo>
                  <a:pt x="2713226" y="593615"/>
                </a:lnTo>
                <a:lnTo>
                  <a:pt x="2713226" y="507241"/>
                </a:lnTo>
                <a:lnTo>
                  <a:pt x="2706472" y="499607"/>
                </a:lnTo>
                <a:lnTo>
                  <a:pt x="2446459" y="499607"/>
                </a:lnTo>
                <a:lnTo>
                  <a:pt x="2446459" y="351423"/>
                </a:lnTo>
                <a:lnTo>
                  <a:pt x="2664128" y="351423"/>
                </a:lnTo>
                <a:lnTo>
                  <a:pt x="2671751" y="344628"/>
                </a:lnTo>
                <a:lnTo>
                  <a:pt x="2671751" y="256578"/>
                </a:lnTo>
                <a:lnTo>
                  <a:pt x="2664128" y="248945"/>
                </a:lnTo>
                <a:lnTo>
                  <a:pt x="2446459" y="248945"/>
                </a:lnTo>
                <a:lnTo>
                  <a:pt x="2446459" y="110069"/>
                </a:lnTo>
                <a:lnTo>
                  <a:pt x="2706472" y="110069"/>
                </a:lnTo>
                <a:lnTo>
                  <a:pt x="2713226" y="102436"/>
                </a:lnTo>
                <a:lnTo>
                  <a:pt x="2713226" y="16062"/>
                </a:lnTo>
                <a:lnTo>
                  <a:pt x="2706472" y="8470"/>
                </a:lnTo>
                <a:close/>
              </a:path>
              <a:path w="5490845" h="610234">
                <a:moveTo>
                  <a:pt x="2094198" y="110069"/>
                </a:moveTo>
                <a:lnTo>
                  <a:pt x="1983248" y="110069"/>
                </a:lnTo>
                <a:lnTo>
                  <a:pt x="1983248" y="593615"/>
                </a:lnTo>
                <a:lnTo>
                  <a:pt x="1990881" y="601248"/>
                </a:lnTo>
                <a:lnTo>
                  <a:pt x="2086564" y="601248"/>
                </a:lnTo>
                <a:lnTo>
                  <a:pt x="2094198" y="593615"/>
                </a:lnTo>
                <a:lnTo>
                  <a:pt x="2094198" y="110069"/>
                </a:lnTo>
                <a:close/>
              </a:path>
              <a:path w="5490845" h="610234">
                <a:moveTo>
                  <a:pt x="2233073" y="8470"/>
                </a:moveTo>
                <a:lnTo>
                  <a:pt x="1844373" y="8470"/>
                </a:lnTo>
                <a:lnTo>
                  <a:pt x="1837629" y="16062"/>
                </a:lnTo>
                <a:lnTo>
                  <a:pt x="1837629" y="102436"/>
                </a:lnTo>
                <a:lnTo>
                  <a:pt x="1844373" y="110069"/>
                </a:lnTo>
                <a:lnTo>
                  <a:pt x="2233073" y="110069"/>
                </a:lnTo>
                <a:lnTo>
                  <a:pt x="2239868" y="102436"/>
                </a:lnTo>
                <a:lnTo>
                  <a:pt x="2239868" y="16062"/>
                </a:lnTo>
                <a:lnTo>
                  <a:pt x="2233073" y="8470"/>
                </a:lnTo>
                <a:close/>
              </a:path>
              <a:path w="5490845" h="610234">
                <a:moveTo>
                  <a:pt x="1723277" y="8470"/>
                </a:moveTo>
                <a:lnTo>
                  <a:pt x="1627594" y="8470"/>
                </a:lnTo>
                <a:lnTo>
                  <a:pt x="1619961" y="16062"/>
                </a:lnTo>
                <a:lnTo>
                  <a:pt x="1619961" y="593615"/>
                </a:lnTo>
                <a:lnTo>
                  <a:pt x="1627594" y="601248"/>
                </a:lnTo>
                <a:lnTo>
                  <a:pt x="1723277" y="601248"/>
                </a:lnTo>
                <a:lnTo>
                  <a:pt x="1730910" y="593615"/>
                </a:lnTo>
                <a:lnTo>
                  <a:pt x="1730910" y="16062"/>
                </a:lnTo>
                <a:lnTo>
                  <a:pt x="1723277" y="8470"/>
                </a:lnTo>
                <a:close/>
              </a:path>
              <a:path w="5490845" h="610234">
                <a:moveTo>
                  <a:pt x="1269416" y="8470"/>
                </a:moveTo>
                <a:lnTo>
                  <a:pt x="1173692" y="8470"/>
                </a:lnTo>
                <a:lnTo>
                  <a:pt x="1166938" y="16062"/>
                </a:lnTo>
                <a:lnTo>
                  <a:pt x="1166938" y="593615"/>
                </a:lnTo>
                <a:lnTo>
                  <a:pt x="1173692" y="601248"/>
                </a:lnTo>
                <a:lnTo>
                  <a:pt x="1502257" y="601248"/>
                </a:lnTo>
                <a:lnTo>
                  <a:pt x="1509053" y="593615"/>
                </a:lnTo>
                <a:lnTo>
                  <a:pt x="1509053" y="507241"/>
                </a:lnTo>
                <a:lnTo>
                  <a:pt x="1502257" y="499607"/>
                </a:lnTo>
                <a:lnTo>
                  <a:pt x="1277008" y="499607"/>
                </a:lnTo>
                <a:lnTo>
                  <a:pt x="1277008" y="16062"/>
                </a:lnTo>
                <a:lnTo>
                  <a:pt x="1269416" y="8470"/>
                </a:lnTo>
                <a:close/>
              </a:path>
              <a:path w="5490845" h="610234">
                <a:moveTo>
                  <a:pt x="773159" y="0"/>
                </a:moveTo>
                <a:lnTo>
                  <a:pt x="723492" y="3986"/>
                </a:lnTo>
                <a:lnTo>
                  <a:pt x="676506" y="15532"/>
                </a:lnTo>
                <a:lnTo>
                  <a:pt x="632800" y="34017"/>
                </a:lnTo>
                <a:lnTo>
                  <a:pt x="592974" y="58823"/>
                </a:lnTo>
                <a:lnTo>
                  <a:pt x="557629" y="89329"/>
                </a:lnTo>
                <a:lnTo>
                  <a:pt x="527365" y="124916"/>
                </a:lnTo>
                <a:lnTo>
                  <a:pt x="502781" y="164964"/>
                </a:lnTo>
                <a:lnTo>
                  <a:pt x="484478" y="208853"/>
                </a:lnTo>
                <a:lnTo>
                  <a:pt x="473057" y="255964"/>
                </a:lnTo>
                <a:lnTo>
                  <a:pt x="469116" y="305676"/>
                </a:lnTo>
                <a:lnTo>
                  <a:pt x="473057" y="355353"/>
                </a:lnTo>
                <a:lnTo>
                  <a:pt x="484478" y="402345"/>
                </a:lnTo>
                <a:lnTo>
                  <a:pt x="502781" y="446054"/>
                </a:lnTo>
                <a:lnTo>
                  <a:pt x="527365" y="485879"/>
                </a:lnTo>
                <a:lnTo>
                  <a:pt x="557629" y="521222"/>
                </a:lnTo>
                <a:lnTo>
                  <a:pt x="592974" y="551483"/>
                </a:lnTo>
                <a:lnTo>
                  <a:pt x="632800" y="576062"/>
                </a:lnTo>
                <a:lnTo>
                  <a:pt x="676506" y="594361"/>
                </a:lnTo>
                <a:lnTo>
                  <a:pt x="723492" y="605780"/>
                </a:lnTo>
                <a:lnTo>
                  <a:pt x="773159" y="609719"/>
                </a:lnTo>
                <a:lnTo>
                  <a:pt x="822851" y="605780"/>
                </a:lnTo>
                <a:lnTo>
                  <a:pt x="869899" y="594361"/>
                </a:lnTo>
                <a:lnTo>
                  <a:pt x="913695" y="576062"/>
                </a:lnTo>
                <a:lnTo>
                  <a:pt x="953629" y="551483"/>
                </a:lnTo>
                <a:lnTo>
                  <a:pt x="989091" y="521222"/>
                </a:lnTo>
                <a:lnTo>
                  <a:pt x="1007671" y="499607"/>
                </a:lnTo>
                <a:lnTo>
                  <a:pt x="773159" y="499607"/>
                </a:lnTo>
                <a:lnTo>
                  <a:pt x="728817" y="494465"/>
                </a:lnTo>
                <a:lnTo>
                  <a:pt x="688047" y="479828"/>
                </a:lnTo>
                <a:lnTo>
                  <a:pt x="652032" y="456881"/>
                </a:lnTo>
                <a:lnTo>
                  <a:pt x="621957" y="426808"/>
                </a:lnTo>
                <a:lnTo>
                  <a:pt x="599009" y="390793"/>
                </a:lnTo>
                <a:lnTo>
                  <a:pt x="584371" y="350021"/>
                </a:lnTo>
                <a:lnTo>
                  <a:pt x="579228" y="305676"/>
                </a:lnTo>
                <a:lnTo>
                  <a:pt x="584371" y="261255"/>
                </a:lnTo>
                <a:lnTo>
                  <a:pt x="599009" y="220250"/>
                </a:lnTo>
                <a:lnTo>
                  <a:pt x="621957" y="183907"/>
                </a:lnTo>
                <a:lnTo>
                  <a:pt x="652032" y="153471"/>
                </a:lnTo>
                <a:lnTo>
                  <a:pt x="688047" y="130190"/>
                </a:lnTo>
                <a:lnTo>
                  <a:pt x="728817" y="115307"/>
                </a:lnTo>
                <a:lnTo>
                  <a:pt x="773159" y="110069"/>
                </a:lnTo>
                <a:lnTo>
                  <a:pt x="1006797" y="110069"/>
                </a:lnTo>
                <a:lnTo>
                  <a:pt x="989091" y="89329"/>
                </a:lnTo>
                <a:lnTo>
                  <a:pt x="953629" y="58823"/>
                </a:lnTo>
                <a:lnTo>
                  <a:pt x="913695" y="34017"/>
                </a:lnTo>
                <a:lnTo>
                  <a:pt x="869899" y="15532"/>
                </a:lnTo>
                <a:lnTo>
                  <a:pt x="822851" y="3986"/>
                </a:lnTo>
                <a:lnTo>
                  <a:pt x="773159" y="0"/>
                </a:lnTo>
                <a:close/>
              </a:path>
              <a:path w="5490845" h="610234">
                <a:moveTo>
                  <a:pt x="1006797" y="110069"/>
                </a:moveTo>
                <a:lnTo>
                  <a:pt x="773159" y="110069"/>
                </a:lnTo>
                <a:lnTo>
                  <a:pt x="817551" y="115307"/>
                </a:lnTo>
                <a:lnTo>
                  <a:pt x="858443" y="130190"/>
                </a:lnTo>
                <a:lnTo>
                  <a:pt x="894621" y="153471"/>
                </a:lnTo>
                <a:lnTo>
                  <a:pt x="924872" y="183907"/>
                </a:lnTo>
                <a:lnTo>
                  <a:pt x="947983" y="220250"/>
                </a:lnTo>
                <a:lnTo>
                  <a:pt x="962740" y="261255"/>
                </a:lnTo>
                <a:lnTo>
                  <a:pt x="967928" y="305676"/>
                </a:lnTo>
                <a:lnTo>
                  <a:pt x="962740" y="350021"/>
                </a:lnTo>
                <a:lnTo>
                  <a:pt x="947983" y="390793"/>
                </a:lnTo>
                <a:lnTo>
                  <a:pt x="924872" y="426808"/>
                </a:lnTo>
                <a:lnTo>
                  <a:pt x="894621" y="456881"/>
                </a:lnTo>
                <a:lnTo>
                  <a:pt x="858443" y="479828"/>
                </a:lnTo>
                <a:lnTo>
                  <a:pt x="817551" y="494465"/>
                </a:lnTo>
                <a:lnTo>
                  <a:pt x="773159" y="499607"/>
                </a:lnTo>
                <a:lnTo>
                  <a:pt x="1007671" y="499607"/>
                </a:lnTo>
                <a:lnTo>
                  <a:pt x="1044163" y="446054"/>
                </a:lnTo>
                <a:lnTo>
                  <a:pt x="1062554" y="402345"/>
                </a:lnTo>
                <a:lnTo>
                  <a:pt x="1074035" y="355353"/>
                </a:lnTo>
                <a:lnTo>
                  <a:pt x="1077998" y="305676"/>
                </a:lnTo>
                <a:lnTo>
                  <a:pt x="1074035" y="255964"/>
                </a:lnTo>
                <a:lnTo>
                  <a:pt x="1062554" y="208853"/>
                </a:lnTo>
                <a:lnTo>
                  <a:pt x="1044163" y="164964"/>
                </a:lnTo>
                <a:lnTo>
                  <a:pt x="1019472" y="124916"/>
                </a:lnTo>
                <a:lnTo>
                  <a:pt x="1006797" y="110069"/>
                </a:lnTo>
                <a:close/>
              </a:path>
              <a:path w="5490845" h="610234">
                <a:moveTo>
                  <a:pt x="215103" y="8470"/>
                </a:moveTo>
                <a:lnTo>
                  <a:pt x="6795" y="8470"/>
                </a:lnTo>
                <a:lnTo>
                  <a:pt x="0" y="16062"/>
                </a:lnTo>
                <a:lnTo>
                  <a:pt x="0" y="593615"/>
                </a:lnTo>
                <a:lnTo>
                  <a:pt x="6795" y="601248"/>
                </a:lnTo>
                <a:lnTo>
                  <a:pt x="102478" y="601248"/>
                </a:lnTo>
                <a:lnTo>
                  <a:pt x="110069" y="593615"/>
                </a:lnTo>
                <a:lnTo>
                  <a:pt x="110069" y="386145"/>
                </a:lnTo>
                <a:lnTo>
                  <a:pt x="215941" y="386145"/>
                </a:lnTo>
                <a:lnTo>
                  <a:pt x="265808" y="379323"/>
                </a:lnTo>
                <a:lnTo>
                  <a:pt x="310828" y="360080"/>
                </a:lnTo>
                <a:lnTo>
                  <a:pt x="349120" y="330251"/>
                </a:lnTo>
                <a:lnTo>
                  <a:pt x="378801" y="291673"/>
                </a:lnTo>
                <a:lnTo>
                  <a:pt x="382531" y="282829"/>
                </a:lnTo>
                <a:lnTo>
                  <a:pt x="110069" y="282829"/>
                </a:lnTo>
                <a:lnTo>
                  <a:pt x="110069" y="112624"/>
                </a:lnTo>
                <a:lnTo>
                  <a:pt x="383542" y="112624"/>
                </a:lnTo>
                <a:lnTo>
                  <a:pt x="378770" y="101543"/>
                </a:lnTo>
                <a:lnTo>
                  <a:pt x="349015" y="63609"/>
                </a:lnTo>
                <a:lnTo>
                  <a:pt x="310580" y="34214"/>
                </a:lnTo>
                <a:lnTo>
                  <a:pt x="265323" y="15216"/>
                </a:lnTo>
                <a:lnTo>
                  <a:pt x="215103" y="8470"/>
                </a:lnTo>
                <a:close/>
              </a:path>
              <a:path w="5490845" h="610234">
                <a:moveTo>
                  <a:pt x="383542" y="112624"/>
                </a:moveTo>
                <a:lnTo>
                  <a:pt x="208307" y="112624"/>
                </a:lnTo>
                <a:lnTo>
                  <a:pt x="241947" y="118908"/>
                </a:lnTo>
                <a:lnTo>
                  <a:pt x="269706" y="136227"/>
                </a:lnTo>
                <a:lnTo>
                  <a:pt x="288572" y="162280"/>
                </a:lnTo>
                <a:lnTo>
                  <a:pt x="295530" y="194768"/>
                </a:lnTo>
                <a:lnTo>
                  <a:pt x="288572" y="229599"/>
                </a:lnTo>
                <a:lnTo>
                  <a:pt x="269706" y="257528"/>
                </a:lnTo>
                <a:lnTo>
                  <a:pt x="241947" y="276093"/>
                </a:lnTo>
                <a:lnTo>
                  <a:pt x="208307" y="282829"/>
                </a:lnTo>
                <a:lnTo>
                  <a:pt x="382531" y="282829"/>
                </a:lnTo>
                <a:lnTo>
                  <a:pt x="397990" y="246179"/>
                </a:lnTo>
                <a:lnTo>
                  <a:pt x="404804" y="195606"/>
                </a:lnTo>
                <a:lnTo>
                  <a:pt x="397986" y="146161"/>
                </a:lnTo>
                <a:lnTo>
                  <a:pt x="383542" y="1126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97359" y="-467481"/>
            <a:ext cx="21837120" cy="1210812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0B7870A3-C6B5-4C35-93DD-8CC3FE6C95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64" y="9412"/>
            <a:ext cx="20104100" cy="11308556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93B9E180-DA5C-4291-9ABB-8ECBCA1FBCA5}"/>
              </a:ext>
            </a:extLst>
          </p:cNvPr>
          <p:cNvSpPr/>
          <p:nvPr/>
        </p:nvSpPr>
        <p:spPr>
          <a:xfrm>
            <a:off x="32594" y="-1"/>
            <a:ext cx="20104100" cy="11317969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2A4617E6-E83F-43EF-A4BC-D7A322FD4F32}"/>
              </a:ext>
            </a:extLst>
          </p:cNvPr>
          <p:cNvSpPr/>
          <p:nvPr/>
        </p:nvSpPr>
        <p:spPr>
          <a:xfrm>
            <a:off x="-20864" y="0"/>
            <a:ext cx="20610826" cy="1130935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99" y="673022"/>
            <a:ext cx="4005652" cy="12575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2B54F8D-2D38-493E-A2C3-5F54A67FA2C2}"/>
              </a:ext>
            </a:extLst>
          </p:cNvPr>
          <p:cNvSpPr txBox="1"/>
          <p:nvPr/>
        </p:nvSpPr>
        <p:spPr>
          <a:xfrm>
            <a:off x="7673825" y="4372856"/>
            <a:ext cx="8628028" cy="35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>
              <a:latin typeface="Brandon Grotesque Medium" panose="020B0603020203060202" pitchFamily="34" charset="0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1C2FC3FF-2FA9-4729-A32A-3D8C80FC2850}"/>
              </a:ext>
            </a:extLst>
          </p:cNvPr>
          <p:cNvSpPr txBox="1">
            <a:spLocks/>
          </p:cNvSpPr>
          <p:nvPr/>
        </p:nvSpPr>
        <p:spPr>
          <a:xfrm>
            <a:off x="3117850" y="4191154"/>
            <a:ext cx="14069175" cy="39412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7500" b="0" i="0">
                <a:solidFill>
                  <a:schemeClr val="bg1"/>
                </a:solidFill>
                <a:latin typeface="Brandon Grotesque Regular"/>
                <a:ea typeface="+mj-ea"/>
                <a:cs typeface="Brandon Grotesque Regular"/>
              </a:defRPr>
            </a:lvl1pPr>
          </a:lstStyle>
          <a:p>
            <a:pPr marL="12700">
              <a:spcBef>
                <a:spcPts val="105"/>
              </a:spcBef>
            </a:pPr>
            <a:endParaRPr lang="it-IT" sz="3200" b="1" kern="0" spc="-30"/>
          </a:p>
        </p:txBody>
      </p:sp>
      <p:sp>
        <p:nvSpPr>
          <p:cNvPr id="4" name="Figura a mano libera: forma 3">
            <a:extLst>
              <a:ext uri="{FF2B5EF4-FFF2-40B4-BE49-F238E27FC236}">
                <a16:creationId xmlns:a16="http://schemas.microsoft.com/office/drawing/2014/main" id="{D263D529-077D-447D-8BEF-CE876B05E907}"/>
              </a:ext>
            </a:extLst>
          </p:cNvPr>
          <p:cNvSpPr/>
          <p:nvPr/>
        </p:nvSpPr>
        <p:spPr>
          <a:xfrm>
            <a:off x="1119983" y="2313582"/>
            <a:ext cx="11219722" cy="5096501"/>
          </a:xfrm>
          <a:custGeom>
            <a:avLst/>
            <a:gdLst>
              <a:gd name="connsiteX0" fmla="*/ 0 w 11219722"/>
              <a:gd name="connsiteY0" fmla="*/ 507690 h 5972826"/>
              <a:gd name="connsiteX1" fmla="*/ 507690 w 11219722"/>
              <a:gd name="connsiteY1" fmla="*/ 0 h 5972826"/>
              <a:gd name="connsiteX2" fmla="*/ 10712032 w 11219722"/>
              <a:gd name="connsiteY2" fmla="*/ 0 h 5972826"/>
              <a:gd name="connsiteX3" fmla="*/ 11219722 w 11219722"/>
              <a:gd name="connsiteY3" fmla="*/ 507690 h 5972826"/>
              <a:gd name="connsiteX4" fmla="*/ 11219722 w 11219722"/>
              <a:gd name="connsiteY4" fmla="*/ 5465136 h 5972826"/>
              <a:gd name="connsiteX5" fmla="*/ 10712032 w 11219722"/>
              <a:gd name="connsiteY5" fmla="*/ 5972826 h 5972826"/>
              <a:gd name="connsiteX6" fmla="*/ 507690 w 11219722"/>
              <a:gd name="connsiteY6" fmla="*/ 5972826 h 5972826"/>
              <a:gd name="connsiteX7" fmla="*/ 0 w 11219722"/>
              <a:gd name="connsiteY7" fmla="*/ 5465136 h 5972826"/>
              <a:gd name="connsiteX8" fmla="*/ 0 w 11219722"/>
              <a:gd name="connsiteY8" fmla="*/ 507690 h 5972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19722" h="5972826">
                <a:moveTo>
                  <a:pt x="0" y="507690"/>
                </a:moveTo>
                <a:cubicBezTo>
                  <a:pt x="0" y="227301"/>
                  <a:pt x="227301" y="0"/>
                  <a:pt x="507690" y="0"/>
                </a:cubicBezTo>
                <a:lnTo>
                  <a:pt x="10712032" y="0"/>
                </a:lnTo>
                <a:cubicBezTo>
                  <a:pt x="10992421" y="0"/>
                  <a:pt x="11219722" y="227301"/>
                  <a:pt x="11219722" y="507690"/>
                </a:cubicBezTo>
                <a:lnTo>
                  <a:pt x="11219722" y="5465136"/>
                </a:lnTo>
                <a:cubicBezTo>
                  <a:pt x="11219722" y="5745525"/>
                  <a:pt x="10992421" y="5972826"/>
                  <a:pt x="10712032" y="5972826"/>
                </a:cubicBezTo>
                <a:lnTo>
                  <a:pt x="507690" y="5972826"/>
                </a:lnTo>
                <a:cubicBezTo>
                  <a:pt x="227301" y="5972826"/>
                  <a:pt x="0" y="5745525"/>
                  <a:pt x="0" y="5465136"/>
                </a:cubicBezTo>
                <a:lnTo>
                  <a:pt x="0" y="507690"/>
                </a:lnTo>
                <a:close/>
              </a:path>
            </a:pathLst>
          </a:custGeom>
          <a:solidFill>
            <a:srgbClr val="0490CC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96347" tIns="396347" rIns="396347" bIns="3836087" numCol="1" spcCol="1270" anchor="t" anchorCtr="0">
            <a:noAutofit/>
          </a:bodyPr>
          <a:lstStyle/>
          <a:p>
            <a:pPr marL="0" lvl="0" indent="0" algn="l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6500" b="1" kern="1200" dirty="0">
                <a:solidFill>
                  <a:schemeClr val="bg1"/>
                </a:solidFill>
              </a:rPr>
              <a:t>Joint </a:t>
            </a:r>
            <a:r>
              <a:rPr lang="it-IT" sz="6500" b="1" kern="1200" dirty="0" err="1">
                <a:solidFill>
                  <a:schemeClr val="bg1"/>
                </a:solidFill>
              </a:rPr>
              <a:t>Research</a:t>
            </a:r>
            <a:r>
              <a:rPr lang="it-IT" sz="6500" b="1" kern="1200" dirty="0">
                <a:solidFill>
                  <a:schemeClr val="bg1"/>
                </a:solidFill>
              </a:rPr>
              <a:t> Centers</a:t>
            </a:r>
          </a:p>
        </p:txBody>
      </p:sp>
      <p:sp>
        <p:nvSpPr>
          <p:cNvPr id="5" name="Figura a mano libera: forma 4">
            <a:extLst>
              <a:ext uri="{FF2B5EF4-FFF2-40B4-BE49-F238E27FC236}">
                <a16:creationId xmlns:a16="http://schemas.microsoft.com/office/drawing/2014/main" id="{224D6070-F4C6-4994-A8B8-7740FA3852FE}"/>
              </a:ext>
            </a:extLst>
          </p:cNvPr>
          <p:cNvSpPr/>
          <p:nvPr/>
        </p:nvSpPr>
        <p:spPr>
          <a:xfrm>
            <a:off x="4886938" y="5323916"/>
            <a:ext cx="3414548" cy="913009"/>
          </a:xfrm>
          <a:custGeom>
            <a:avLst/>
            <a:gdLst>
              <a:gd name="connsiteX0" fmla="*/ 0 w 3414548"/>
              <a:gd name="connsiteY0" fmla="*/ 95866 h 913009"/>
              <a:gd name="connsiteX1" fmla="*/ 95866 w 3414548"/>
              <a:gd name="connsiteY1" fmla="*/ 0 h 913009"/>
              <a:gd name="connsiteX2" fmla="*/ 3318682 w 3414548"/>
              <a:gd name="connsiteY2" fmla="*/ 0 h 913009"/>
              <a:gd name="connsiteX3" fmla="*/ 3414548 w 3414548"/>
              <a:gd name="connsiteY3" fmla="*/ 95866 h 913009"/>
              <a:gd name="connsiteX4" fmla="*/ 3414548 w 3414548"/>
              <a:gd name="connsiteY4" fmla="*/ 817143 h 913009"/>
              <a:gd name="connsiteX5" fmla="*/ 3318682 w 3414548"/>
              <a:gd name="connsiteY5" fmla="*/ 913009 h 913009"/>
              <a:gd name="connsiteX6" fmla="*/ 95866 w 3414548"/>
              <a:gd name="connsiteY6" fmla="*/ 913009 h 913009"/>
              <a:gd name="connsiteX7" fmla="*/ 0 w 3414548"/>
              <a:gd name="connsiteY7" fmla="*/ 817143 h 913009"/>
              <a:gd name="connsiteX8" fmla="*/ 0 w 3414548"/>
              <a:gd name="connsiteY8" fmla="*/ 95866 h 91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4548" h="913009">
                <a:moveTo>
                  <a:pt x="0" y="95866"/>
                </a:moveTo>
                <a:cubicBezTo>
                  <a:pt x="0" y="42921"/>
                  <a:pt x="42921" y="0"/>
                  <a:pt x="95866" y="0"/>
                </a:cubicBezTo>
                <a:lnTo>
                  <a:pt x="3318682" y="0"/>
                </a:lnTo>
                <a:cubicBezTo>
                  <a:pt x="3371627" y="0"/>
                  <a:pt x="3414548" y="42921"/>
                  <a:pt x="3414548" y="95866"/>
                </a:cubicBezTo>
                <a:lnTo>
                  <a:pt x="3414548" y="817143"/>
                </a:lnTo>
                <a:cubicBezTo>
                  <a:pt x="3414548" y="870088"/>
                  <a:pt x="3371627" y="913009"/>
                  <a:pt x="3318682" y="913009"/>
                </a:cubicBezTo>
                <a:lnTo>
                  <a:pt x="95866" y="913009"/>
                </a:lnTo>
                <a:cubicBezTo>
                  <a:pt x="42921" y="913009"/>
                  <a:pt x="0" y="870088"/>
                  <a:pt x="0" y="817143"/>
                </a:cubicBezTo>
                <a:lnTo>
                  <a:pt x="0" y="95866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69048" tIns="169048" rIns="169048" bIns="169048" numCol="1" spcCol="1270" anchor="ctr" anchorCtr="0">
            <a:noAutofit/>
          </a:bodyPr>
          <a:lstStyle/>
          <a:p>
            <a:pPr marL="0" lvl="0" indent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3700" kern="1200" dirty="0">
                <a:latin typeface="Brandon Grotesque Light" panose="020B0303020203060202" pitchFamily="34" charset="0"/>
              </a:rPr>
              <a:t>Formazione </a:t>
            </a:r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C35553BC-9A6B-45B8-A64B-0147D19E6603}"/>
              </a:ext>
            </a:extLst>
          </p:cNvPr>
          <p:cNvSpPr/>
          <p:nvPr/>
        </p:nvSpPr>
        <p:spPr>
          <a:xfrm>
            <a:off x="4875142" y="3945478"/>
            <a:ext cx="3556560" cy="1313299"/>
          </a:xfrm>
          <a:custGeom>
            <a:avLst/>
            <a:gdLst>
              <a:gd name="connsiteX0" fmla="*/ 0 w 3556560"/>
              <a:gd name="connsiteY0" fmla="*/ 137896 h 1313299"/>
              <a:gd name="connsiteX1" fmla="*/ 137896 w 3556560"/>
              <a:gd name="connsiteY1" fmla="*/ 0 h 1313299"/>
              <a:gd name="connsiteX2" fmla="*/ 3418664 w 3556560"/>
              <a:gd name="connsiteY2" fmla="*/ 0 h 1313299"/>
              <a:gd name="connsiteX3" fmla="*/ 3556560 w 3556560"/>
              <a:gd name="connsiteY3" fmla="*/ 137896 h 1313299"/>
              <a:gd name="connsiteX4" fmla="*/ 3556560 w 3556560"/>
              <a:gd name="connsiteY4" fmla="*/ 1175403 h 1313299"/>
              <a:gd name="connsiteX5" fmla="*/ 3418664 w 3556560"/>
              <a:gd name="connsiteY5" fmla="*/ 1313299 h 1313299"/>
              <a:gd name="connsiteX6" fmla="*/ 137896 w 3556560"/>
              <a:gd name="connsiteY6" fmla="*/ 1313299 h 1313299"/>
              <a:gd name="connsiteX7" fmla="*/ 0 w 3556560"/>
              <a:gd name="connsiteY7" fmla="*/ 1175403 h 1313299"/>
              <a:gd name="connsiteX8" fmla="*/ 0 w 3556560"/>
              <a:gd name="connsiteY8" fmla="*/ 137896 h 1313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6560" h="1313299">
                <a:moveTo>
                  <a:pt x="0" y="137896"/>
                </a:moveTo>
                <a:cubicBezTo>
                  <a:pt x="0" y="61738"/>
                  <a:pt x="61738" y="0"/>
                  <a:pt x="137896" y="0"/>
                </a:cubicBezTo>
                <a:lnTo>
                  <a:pt x="3418664" y="0"/>
                </a:lnTo>
                <a:cubicBezTo>
                  <a:pt x="3494822" y="0"/>
                  <a:pt x="3556560" y="61738"/>
                  <a:pt x="3556560" y="137896"/>
                </a:cubicBezTo>
                <a:lnTo>
                  <a:pt x="3556560" y="1175403"/>
                </a:lnTo>
                <a:cubicBezTo>
                  <a:pt x="3556560" y="1251561"/>
                  <a:pt x="3494822" y="1313299"/>
                  <a:pt x="3418664" y="1313299"/>
                </a:cubicBezTo>
                <a:lnTo>
                  <a:pt x="137896" y="1313299"/>
                </a:lnTo>
                <a:cubicBezTo>
                  <a:pt x="61738" y="1313299"/>
                  <a:pt x="0" y="1251561"/>
                  <a:pt x="0" y="1175403"/>
                </a:cubicBezTo>
                <a:lnTo>
                  <a:pt x="0" y="137896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1358" tIns="181358" rIns="181358" bIns="181358" numCol="1" spcCol="1270" anchor="ctr" anchorCtr="0">
            <a:noAutofit/>
          </a:bodyPr>
          <a:lstStyle/>
          <a:p>
            <a:pPr marL="0" lvl="0" indent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3700" kern="1200" dirty="0">
                <a:latin typeface="Brandon Grotesque Light" panose="020B0303020203060202" pitchFamily="34" charset="0"/>
              </a:rPr>
              <a:t>Open Innovation</a:t>
            </a:r>
          </a:p>
        </p:txBody>
      </p:sp>
      <p:sp>
        <p:nvSpPr>
          <p:cNvPr id="25" name="Figura a mano libera: forma 24">
            <a:extLst>
              <a:ext uri="{FF2B5EF4-FFF2-40B4-BE49-F238E27FC236}">
                <a16:creationId xmlns:a16="http://schemas.microsoft.com/office/drawing/2014/main" id="{DBFC70B3-F533-45FE-A41D-3BDE5895BD5E}"/>
              </a:ext>
            </a:extLst>
          </p:cNvPr>
          <p:cNvSpPr/>
          <p:nvPr/>
        </p:nvSpPr>
        <p:spPr>
          <a:xfrm>
            <a:off x="8539344" y="4023585"/>
            <a:ext cx="3556560" cy="1219388"/>
          </a:xfrm>
          <a:custGeom>
            <a:avLst/>
            <a:gdLst>
              <a:gd name="connsiteX0" fmla="*/ 0 w 3556560"/>
              <a:gd name="connsiteY0" fmla="*/ 128036 h 1219388"/>
              <a:gd name="connsiteX1" fmla="*/ 128036 w 3556560"/>
              <a:gd name="connsiteY1" fmla="*/ 0 h 1219388"/>
              <a:gd name="connsiteX2" fmla="*/ 3428524 w 3556560"/>
              <a:gd name="connsiteY2" fmla="*/ 0 h 1219388"/>
              <a:gd name="connsiteX3" fmla="*/ 3556560 w 3556560"/>
              <a:gd name="connsiteY3" fmla="*/ 128036 h 1219388"/>
              <a:gd name="connsiteX4" fmla="*/ 3556560 w 3556560"/>
              <a:gd name="connsiteY4" fmla="*/ 1091352 h 1219388"/>
              <a:gd name="connsiteX5" fmla="*/ 3428524 w 3556560"/>
              <a:gd name="connsiteY5" fmla="*/ 1219388 h 1219388"/>
              <a:gd name="connsiteX6" fmla="*/ 128036 w 3556560"/>
              <a:gd name="connsiteY6" fmla="*/ 1219388 h 1219388"/>
              <a:gd name="connsiteX7" fmla="*/ 0 w 3556560"/>
              <a:gd name="connsiteY7" fmla="*/ 1091352 h 1219388"/>
              <a:gd name="connsiteX8" fmla="*/ 0 w 3556560"/>
              <a:gd name="connsiteY8" fmla="*/ 128036 h 1219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6560" h="1219388">
                <a:moveTo>
                  <a:pt x="0" y="128036"/>
                </a:moveTo>
                <a:cubicBezTo>
                  <a:pt x="0" y="57324"/>
                  <a:pt x="57324" y="0"/>
                  <a:pt x="128036" y="0"/>
                </a:cubicBezTo>
                <a:lnTo>
                  <a:pt x="3428524" y="0"/>
                </a:lnTo>
                <a:cubicBezTo>
                  <a:pt x="3499236" y="0"/>
                  <a:pt x="3556560" y="57324"/>
                  <a:pt x="3556560" y="128036"/>
                </a:cubicBezTo>
                <a:lnTo>
                  <a:pt x="3556560" y="1091352"/>
                </a:lnTo>
                <a:cubicBezTo>
                  <a:pt x="3556560" y="1162064"/>
                  <a:pt x="3499236" y="1219388"/>
                  <a:pt x="3428524" y="1219388"/>
                </a:cubicBezTo>
                <a:lnTo>
                  <a:pt x="128036" y="1219388"/>
                </a:lnTo>
                <a:cubicBezTo>
                  <a:pt x="57324" y="1219388"/>
                  <a:pt x="0" y="1162064"/>
                  <a:pt x="0" y="1091352"/>
                </a:cubicBezTo>
                <a:lnTo>
                  <a:pt x="0" y="128036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  <a:alpha val="90000"/>
            </a:schemeClr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8470" tIns="178470" rIns="178470" bIns="178470" numCol="1" spcCol="1270" anchor="ctr" anchorCtr="0">
            <a:noAutofit/>
          </a:bodyPr>
          <a:lstStyle/>
          <a:p>
            <a:pPr marL="0" lvl="0" indent="0" algn="ctr" defTabSz="1644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it-IT" sz="3700" kern="1200">
                <a:solidFill>
                  <a:schemeClr val="tx1"/>
                </a:solidFill>
                <a:latin typeface="Brandon Grotesque Light" panose="020B0303020203060202" pitchFamily="34" charset="0"/>
              </a:rPr>
              <a:t>Infrastrutture</a:t>
            </a:r>
          </a:p>
        </p:txBody>
      </p:sp>
      <p:sp>
        <p:nvSpPr>
          <p:cNvPr id="14" name="Rettangolo arrotondato 1">
            <a:extLst>
              <a:ext uri="{FF2B5EF4-FFF2-40B4-BE49-F238E27FC236}">
                <a16:creationId xmlns:a16="http://schemas.microsoft.com/office/drawing/2014/main" id="{B8937C14-2720-4CDF-A598-3600B65F84C3}"/>
              </a:ext>
            </a:extLst>
          </p:cNvPr>
          <p:cNvSpPr/>
          <p:nvPr/>
        </p:nvSpPr>
        <p:spPr>
          <a:xfrm>
            <a:off x="4811409" y="7038204"/>
            <a:ext cx="1284124" cy="7532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>
                <a:solidFill>
                  <a:schemeClr val="tx1"/>
                </a:solidFill>
                <a:latin typeface="Brandon Grotesque Light" panose="020B0303020203060202" pitchFamily="34" charset="0"/>
              </a:rPr>
              <a:t>&gt; = 3Y</a:t>
            </a:r>
          </a:p>
        </p:txBody>
      </p:sp>
      <p:sp>
        <p:nvSpPr>
          <p:cNvPr id="15" name="Rettangolo arrotondato 11">
            <a:extLst>
              <a:ext uri="{FF2B5EF4-FFF2-40B4-BE49-F238E27FC236}">
                <a16:creationId xmlns:a16="http://schemas.microsoft.com/office/drawing/2014/main" id="{26E417D7-A67F-4A01-B475-A7D4D564CA98}"/>
              </a:ext>
            </a:extLst>
          </p:cNvPr>
          <p:cNvSpPr/>
          <p:nvPr/>
        </p:nvSpPr>
        <p:spPr>
          <a:xfrm>
            <a:off x="3371741" y="7038204"/>
            <a:ext cx="1256545" cy="7532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>
                <a:solidFill>
                  <a:schemeClr val="tx1"/>
                </a:solidFill>
                <a:latin typeface="Brandon Grotesque Light" panose="020B0303020203060202" pitchFamily="34" charset="0"/>
              </a:rPr>
              <a:t>&gt; 1 </a:t>
            </a:r>
            <a:r>
              <a:rPr lang="it-IT" sz="2400" err="1">
                <a:solidFill>
                  <a:schemeClr val="tx1"/>
                </a:solidFill>
                <a:latin typeface="Brandon Grotesque Light" panose="020B0303020203060202" pitchFamily="34" charset="0"/>
              </a:rPr>
              <a:t>dip</a:t>
            </a:r>
            <a:endParaRPr lang="it-IT" sz="2400">
              <a:solidFill>
                <a:schemeClr val="tx1"/>
              </a:solidFill>
              <a:latin typeface="Brandon Grotesque Light" panose="020B0303020203060202" pitchFamily="34" charset="0"/>
            </a:endParaRPr>
          </a:p>
        </p:txBody>
      </p:sp>
      <p:sp>
        <p:nvSpPr>
          <p:cNvPr id="16" name="Rettangolo arrotondato 2">
            <a:extLst>
              <a:ext uri="{FF2B5EF4-FFF2-40B4-BE49-F238E27FC236}">
                <a16:creationId xmlns:a16="http://schemas.microsoft.com/office/drawing/2014/main" id="{C44CCB98-B0F5-4680-8110-CAA7E1CF0E9D}"/>
              </a:ext>
            </a:extLst>
          </p:cNvPr>
          <p:cNvSpPr/>
          <p:nvPr/>
        </p:nvSpPr>
        <p:spPr>
          <a:xfrm>
            <a:off x="13224877" y="2421900"/>
            <a:ext cx="2538248" cy="24975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2800" b="1" dirty="0">
                <a:solidFill>
                  <a:srgbClr val="0490CC"/>
                </a:solidFill>
                <a:latin typeface="Brandon Grotesque Light" panose="020B0303020203060202" pitchFamily="34" charset="0"/>
              </a:rPr>
              <a:t>ACCORDI QUADRO</a:t>
            </a:r>
          </a:p>
          <a:p>
            <a:pPr algn="ctr"/>
            <a:r>
              <a:rPr lang="it-IT" sz="2800" u="sng" dirty="0">
                <a:solidFill>
                  <a:srgbClr val="0490CC"/>
                </a:solidFill>
                <a:latin typeface="Brandon Grotesque Light" panose="020B0303020203060202" pitchFamily="34" charset="0"/>
              </a:rPr>
              <a:t>Istituzionali</a:t>
            </a:r>
          </a:p>
          <a:p>
            <a:pPr algn="ctr"/>
            <a:r>
              <a:rPr lang="it-IT" sz="2800" dirty="0">
                <a:solidFill>
                  <a:srgbClr val="0490CC"/>
                </a:solidFill>
                <a:latin typeface="Brandon Grotesque Light" panose="020B0303020203060202" pitchFamily="34" charset="0"/>
              </a:rPr>
              <a:t>Enti/Istituzioni/associazioni</a:t>
            </a:r>
          </a:p>
        </p:txBody>
      </p:sp>
      <p:sp>
        <p:nvSpPr>
          <p:cNvPr id="17" name="Rettangolo arrotondato 13">
            <a:extLst>
              <a:ext uri="{FF2B5EF4-FFF2-40B4-BE49-F238E27FC236}">
                <a16:creationId xmlns:a16="http://schemas.microsoft.com/office/drawing/2014/main" id="{018225B7-13E0-4508-80A2-5EDB0E06E35A}"/>
              </a:ext>
            </a:extLst>
          </p:cNvPr>
          <p:cNvSpPr/>
          <p:nvPr/>
        </p:nvSpPr>
        <p:spPr>
          <a:xfrm>
            <a:off x="13224877" y="5417201"/>
            <a:ext cx="2538248" cy="22871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2800" b="1" dirty="0">
                <a:solidFill>
                  <a:srgbClr val="0490CC"/>
                </a:solidFill>
                <a:latin typeface="Brandon Grotesque Light" panose="020B0303020203060202" pitchFamily="34" charset="0"/>
              </a:rPr>
              <a:t>ACCORDI QUADRO</a:t>
            </a:r>
            <a:r>
              <a:rPr lang="it-IT" sz="2800" dirty="0">
                <a:solidFill>
                  <a:srgbClr val="0490CC"/>
                </a:solidFill>
                <a:latin typeface="Brandon Grotesque Light" panose="020B0303020203060202" pitchFamily="34" charset="0"/>
              </a:rPr>
              <a:t> </a:t>
            </a:r>
          </a:p>
          <a:p>
            <a:pPr algn="ctr"/>
            <a:r>
              <a:rPr lang="it-IT" sz="2800" u="sng" dirty="0">
                <a:solidFill>
                  <a:srgbClr val="0490CC"/>
                </a:solidFill>
                <a:latin typeface="Brandon Grotesque Light" panose="020B0303020203060202" pitchFamily="34" charset="0"/>
              </a:rPr>
              <a:t>di Ricerca Dipartimentali</a:t>
            </a:r>
          </a:p>
        </p:txBody>
      </p:sp>
      <p:sp>
        <p:nvSpPr>
          <p:cNvPr id="18" name="Rettangolo arrotondato 14">
            <a:extLst>
              <a:ext uri="{FF2B5EF4-FFF2-40B4-BE49-F238E27FC236}">
                <a16:creationId xmlns:a16="http://schemas.microsoft.com/office/drawing/2014/main" id="{CB3CCD99-E2AD-4E53-89BC-0374F4839957}"/>
              </a:ext>
            </a:extLst>
          </p:cNvPr>
          <p:cNvSpPr/>
          <p:nvPr/>
        </p:nvSpPr>
        <p:spPr>
          <a:xfrm>
            <a:off x="6313505" y="7038204"/>
            <a:ext cx="1531701" cy="75321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tx1"/>
                </a:solidFill>
                <a:latin typeface="Brandon Grotesque Light" panose="020B0303020203060202" pitchFamily="34" charset="0"/>
              </a:rPr>
              <a:t>Comitato </a:t>
            </a:r>
            <a:r>
              <a:rPr lang="it-IT" sz="2000" dirty="0" smtClean="0">
                <a:solidFill>
                  <a:schemeClr val="tx1"/>
                </a:solidFill>
                <a:latin typeface="Brandon Grotesque Light" panose="020B0303020203060202" pitchFamily="34" charset="0"/>
              </a:rPr>
              <a:t>di Gestione</a:t>
            </a:r>
            <a:endParaRPr lang="it-IT" sz="2000" dirty="0">
              <a:solidFill>
                <a:schemeClr val="tx1"/>
              </a:solidFill>
              <a:latin typeface="Brandon Grotesque Light" panose="020B0303020203060202" pitchFamily="34" charset="0"/>
            </a:endParaRPr>
          </a:p>
        </p:txBody>
      </p:sp>
      <p:sp>
        <p:nvSpPr>
          <p:cNvPr id="19" name="Rettangolo arrotondato 16">
            <a:extLst>
              <a:ext uri="{FF2B5EF4-FFF2-40B4-BE49-F238E27FC236}">
                <a16:creationId xmlns:a16="http://schemas.microsoft.com/office/drawing/2014/main" id="{E7D678BF-3090-49E7-A715-ED1BCD92D0D9}"/>
              </a:ext>
            </a:extLst>
          </p:cNvPr>
          <p:cNvSpPr/>
          <p:nvPr/>
        </p:nvSpPr>
        <p:spPr>
          <a:xfrm>
            <a:off x="8028660" y="7052124"/>
            <a:ext cx="2574780" cy="7253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tx1"/>
                </a:solidFill>
                <a:latin typeface="Brandon Grotesque Light" panose="020B0303020203060202" pitchFamily="34" charset="0"/>
              </a:rPr>
              <a:t>IPR e Riservatezza concordati</a:t>
            </a:r>
          </a:p>
        </p:txBody>
      </p:sp>
      <p:sp>
        <p:nvSpPr>
          <p:cNvPr id="20" name="Rettangolo arrotondato 17">
            <a:extLst>
              <a:ext uri="{FF2B5EF4-FFF2-40B4-BE49-F238E27FC236}">
                <a16:creationId xmlns:a16="http://schemas.microsoft.com/office/drawing/2014/main" id="{43CBA4E3-B1C3-4F10-93FE-341775D87873}"/>
              </a:ext>
            </a:extLst>
          </p:cNvPr>
          <p:cNvSpPr/>
          <p:nvPr/>
        </p:nvSpPr>
        <p:spPr>
          <a:xfrm>
            <a:off x="1568323" y="3892790"/>
            <a:ext cx="3162472" cy="17820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dirty="0">
                <a:solidFill>
                  <a:schemeClr val="tx1"/>
                </a:solidFill>
                <a:latin typeface="Brandon Grotesque Light" panose="020B0303020203060202" pitchFamily="34" charset="0"/>
              </a:rPr>
              <a:t>Ricerca</a:t>
            </a:r>
          </a:p>
        </p:txBody>
      </p:sp>
      <p:sp>
        <p:nvSpPr>
          <p:cNvPr id="21" name="Rettangolo arrotondato 19">
            <a:extLst>
              <a:ext uri="{FF2B5EF4-FFF2-40B4-BE49-F238E27FC236}">
                <a16:creationId xmlns:a16="http://schemas.microsoft.com/office/drawing/2014/main" id="{CFA6CF16-EB82-42D0-93A4-154652494DD3}"/>
              </a:ext>
            </a:extLst>
          </p:cNvPr>
          <p:cNvSpPr/>
          <p:nvPr/>
        </p:nvSpPr>
        <p:spPr>
          <a:xfrm>
            <a:off x="13288517" y="8580660"/>
            <a:ext cx="2538248" cy="19274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it-IT" sz="2800" b="1" dirty="0">
                <a:solidFill>
                  <a:srgbClr val="0490CC"/>
                </a:solidFill>
                <a:latin typeface="Brandon Grotesque Light" panose="020B0303020203060202" pitchFamily="34" charset="0"/>
              </a:rPr>
              <a:t>ACCORDI QUADRO</a:t>
            </a:r>
            <a:r>
              <a:rPr lang="it-IT" sz="2800" dirty="0">
                <a:solidFill>
                  <a:srgbClr val="0490CC"/>
                </a:solidFill>
                <a:latin typeface="Brandon Grotesque Light" panose="020B0303020203060202" pitchFamily="34" charset="0"/>
              </a:rPr>
              <a:t> </a:t>
            </a:r>
          </a:p>
          <a:p>
            <a:pPr algn="ctr"/>
            <a:r>
              <a:rPr lang="it-IT" sz="2800" u="sng" dirty="0">
                <a:solidFill>
                  <a:srgbClr val="0490CC"/>
                </a:solidFill>
                <a:latin typeface="Brandon Grotesque Light" panose="020B0303020203060202" pitchFamily="34" charset="0"/>
              </a:rPr>
              <a:t>NON di Ricerca</a:t>
            </a:r>
            <a:endParaRPr lang="it-IT" sz="2800" dirty="0">
              <a:solidFill>
                <a:srgbClr val="0490CC"/>
              </a:solidFill>
              <a:latin typeface="Brandon Grotesque Light" panose="020B0303020203060202" pitchFamily="34" charset="0"/>
            </a:endParaRPr>
          </a:p>
        </p:txBody>
      </p:sp>
      <p:sp>
        <p:nvSpPr>
          <p:cNvPr id="22" name="Rettangolo arrotondato 20">
            <a:extLst>
              <a:ext uri="{FF2B5EF4-FFF2-40B4-BE49-F238E27FC236}">
                <a16:creationId xmlns:a16="http://schemas.microsoft.com/office/drawing/2014/main" id="{FAB16C42-3EFA-45A8-8E29-8075DC2B885C}"/>
              </a:ext>
            </a:extLst>
          </p:cNvPr>
          <p:cNvSpPr/>
          <p:nvPr/>
        </p:nvSpPr>
        <p:spPr>
          <a:xfrm>
            <a:off x="15981404" y="2421900"/>
            <a:ext cx="762739" cy="739184"/>
          </a:xfrm>
          <a:prstGeom prst="roundRect">
            <a:avLst/>
          </a:prstGeom>
          <a:solidFill>
            <a:srgbClr val="049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&gt; 2Y</a:t>
            </a:r>
          </a:p>
        </p:txBody>
      </p:sp>
      <p:sp>
        <p:nvSpPr>
          <p:cNvPr id="23" name="Rettangolo arrotondato 21">
            <a:extLst>
              <a:ext uri="{FF2B5EF4-FFF2-40B4-BE49-F238E27FC236}">
                <a16:creationId xmlns:a16="http://schemas.microsoft.com/office/drawing/2014/main" id="{A431A2B3-8E93-46CA-A081-DD7CBFF8089C}"/>
              </a:ext>
            </a:extLst>
          </p:cNvPr>
          <p:cNvSpPr/>
          <p:nvPr/>
        </p:nvSpPr>
        <p:spPr>
          <a:xfrm>
            <a:off x="15981405" y="8580660"/>
            <a:ext cx="762739" cy="739184"/>
          </a:xfrm>
          <a:prstGeom prst="roundRect">
            <a:avLst/>
          </a:prstGeom>
          <a:solidFill>
            <a:srgbClr val="049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>
                <a:solidFill>
                  <a:schemeClr val="bg1"/>
                </a:solidFill>
                <a:latin typeface="Brandon Grotesque Light" panose="020B0303020203060202" pitchFamily="34" charset="0"/>
              </a:rPr>
              <a:t>&gt; 2Y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2D819F9B-8E58-40EB-801C-45D59B8463B1}"/>
              </a:ext>
            </a:extLst>
          </p:cNvPr>
          <p:cNvSpPr txBox="1"/>
          <p:nvPr/>
        </p:nvSpPr>
        <p:spPr>
          <a:xfrm>
            <a:off x="1316938" y="8404680"/>
            <a:ext cx="1102276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dirty="0">
                <a:solidFill>
                  <a:schemeClr val="bg1"/>
                </a:solidFill>
                <a:latin typeface="Brandon Grotesque Black" panose="020B0A03020203060202" pitchFamily="34" charset="0"/>
              </a:rPr>
              <a:t>ACCORDI STRATEGICI CON PARTNER INDUSTRIALI DI MEDIO/LUNGO PERIODO CON COINVOLGIMENTO DI PIÙ COMPETENZE/AREE DI ATENEO   </a:t>
            </a:r>
          </a:p>
        </p:txBody>
      </p:sp>
      <p:sp>
        <p:nvSpPr>
          <p:cNvPr id="28" name="Rettangolo arrotondato 21">
            <a:extLst>
              <a:ext uri="{FF2B5EF4-FFF2-40B4-BE49-F238E27FC236}">
                <a16:creationId xmlns:a16="http://schemas.microsoft.com/office/drawing/2014/main" id="{757485D7-6353-437B-9AD7-20829320F54A}"/>
              </a:ext>
            </a:extLst>
          </p:cNvPr>
          <p:cNvSpPr/>
          <p:nvPr/>
        </p:nvSpPr>
        <p:spPr>
          <a:xfrm>
            <a:off x="15991978" y="5417201"/>
            <a:ext cx="762739" cy="739184"/>
          </a:xfrm>
          <a:prstGeom prst="roundRect">
            <a:avLst/>
          </a:prstGeom>
          <a:solidFill>
            <a:srgbClr val="049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>
                <a:solidFill>
                  <a:schemeClr val="bg1"/>
                </a:solidFill>
                <a:latin typeface="Brandon Grotesque Light" panose="020B0303020203060202" pitchFamily="34" charset="0"/>
              </a:rPr>
              <a:t>&gt; 2Y</a:t>
            </a:r>
          </a:p>
        </p:txBody>
      </p:sp>
      <p:sp>
        <p:nvSpPr>
          <p:cNvPr id="26" name="Rettangolo arrotondato 21">
            <a:extLst>
              <a:ext uri="{FF2B5EF4-FFF2-40B4-BE49-F238E27FC236}">
                <a16:creationId xmlns:a16="http://schemas.microsoft.com/office/drawing/2014/main" id="{01C8AEE8-7483-40B8-95AE-188BAB078222}"/>
              </a:ext>
            </a:extLst>
          </p:cNvPr>
          <p:cNvSpPr/>
          <p:nvPr/>
        </p:nvSpPr>
        <p:spPr>
          <a:xfrm>
            <a:off x="16010860" y="6411539"/>
            <a:ext cx="2538248" cy="1148136"/>
          </a:xfrm>
          <a:prstGeom prst="roundRect">
            <a:avLst/>
          </a:prstGeom>
          <a:solidFill>
            <a:srgbClr val="049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IPR e Riservatezza concordati</a:t>
            </a:r>
          </a:p>
        </p:txBody>
      </p:sp>
    </p:spTree>
    <p:extLst>
      <p:ext uri="{BB962C8B-B14F-4D97-AF65-F5344CB8AC3E}">
        <p14:creationId xmlns:p14="http://schemas.microsoft.com/office/powerpoint/2010/main" val="3087810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85DB98E6-039C-47FE-9E8A-29B0D6470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64" y="9412"/>
            <a:ext cx="20104100" cy="11308556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64335970-CC94-495B-9426-166C12EA7797}"/>
              </a:ext>
            </a:extLst>
          </p:cNvPr>
          <p:cNvSpPr/>
          <p:nvPr/>
        </p:nvSpPr>
        <p:spPr>
          <a:xfrm>
            <a:off x="-20864" y="-1"/>
            <a:ext cx="20104100" cy="11317969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D7E08F7F-1592-4D95-8F8F-4A3A93D7BFC2}"/>
              </a:ext>
            </a:extLst>
          </p:cNvPr>
          <p:cNvSpPr/>
          <p:nvPr/>
        </p:nvSpPr>
        <p:spPr>
          <a:xfrm>
            <a:off x="-20864" y="9412"/>
            <a:ext cx="20610826" cy="1130935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8" name="Immagine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99" y="673022"/>
            <a:ext cx="4005652" cy="1257588"/>
          </a:xfrm>
          <a:prstGeom prst="rect">
            <a:avLst/>
          </a:prstGeom>
        </p:spPr>
      </p:pic>
      <p:sp>
        <p:nvSpPr>
          <p:cNvPr id="118" name="CasellaDiTesto 117">
            <a:extLst>
              <a:ext uri="{FF2B5EF4-FFF2-40B4-BE49-F238E27FC236}">
                <a16:creationId xmlns:a16="http://schemas.microsoft.com/office/drawing/2014/main" id="{9F3CD246-2E5F-4337-993D-73350F58E230}"/>
              </a:ext>
            </a:extLst>
          </p:cNvPr>
          <p:cNvSpPr txBox="1"/>
          <p:nvPr/>
        </p:nvSpPr>
        <p:spPr>
          <a:xfrm>
            <a:off x="7461250" y="2456556"/>
            <a:ext cx="5181600" cy="1446550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solidFill>
                  <a:srgbClr val="FEEB1A"/>
                </a:solidFill>
                <a:latin typeface="Brandon Grotesque Black" panose="020B0A03020203060202" pitchFamily="34" charset="0"/>
              </a:rPr>
              <a:t>185</a:t>
            </a:r>
            <a:endParaRPr lang="it-IT" sz="3600" dirty="0">
              <a:latin typeface="Brandon Grotesque Black" panose="020B0A03020203060202" pitchFamily="34" charset="0"/>
            </a:endParaRPr>
          </a:p>
          <a:p>
            <a:pPr algn="ctr"/>
            <a:r>
              <a:rPr lang="it-IT" sz="4000" dirty="0">
                <a:solidFill>
                  <a:schemeClr val="bg1"/>
                </a:solidFill>
                <a:latin typeface="Brandon Grotesque Bold" panose="020B0803020203060202" pitchFamily="34" charset="0"/>
              </a:rPr>
              <a:t>Accordi quadro attivi</a:t>
            </a:r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9C2BFB2C-E8B8-4388-89A0-C3C890EC13AB}"/>
              </a:ext>
            </a:extLst>
          </p:cNvPr>
          <p:cNvSpPr/>
          <p:nvPr/>
        </p:nvSpPr>
        <p:spPr>
          <a:xfrm>
            <a:off x="-1301750" y="556567"/>
            <a:ext cx="15718516" cy="1374042"/>
          </a:xfrm>
          <a:prstGeom prst="rect">
            <a:avLst/>
          </a:prstGeom>
          <a:solidFill>
            <a:srgbClr val="049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0" name="object 3">
            <a:extLst>
              <a:ext uri="{FF2B5EF4-FFF2-40B4-BE49-F238E27FC236}">
                <a16:creationId xmlns:a16="http://schemas.microsoft.com/office/drawing/2014/main" id="{32CC4F80-40BB-4D19-8E3A-13FCE61E5C05}"/>
              </a:ext>
            </a:extLst>
          </p:cNvPr>
          <p:cNvSpPr txBox="1"/>
          <p:nvPr/>
        </p:nvSpPr>
        <p:spPr>
          <a:xfrm>
            <a:off x="1622427" y="853336"/>
            <a:ext cx="12468223" cy="84702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it-IT" sz="5400" spc="10" dirty="0">
                <a:solidFill>
                  <a:srgbClr val="FEEB1A"/>
                </a:solidFill>
                <a:latin typeface="Brandon Grotesque Black"/>
                <a:cs typeface="Brandon Grotesque Black"/>
              </a:rPr>
              <a:t>ACCORDI ATTIVI NEL 2021</a:t>
            </a:r>
            <a:endParaRPr lang="it-IT" sz="5400" dirty="0">
              <a:solidFill>
                <a:schemeClr val="bg1"/>
              </a:solidFill>
              <a:latin typeface="Brandon Grotesque Black"/>
              <a:cs typeface="Brandon Grotesque Bla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85DB98E6-039C-47FE-9E8A-29B0D6470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64" y="9412"/>
            <a:ext cx="20104100" cy="11308556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64335970-CC94-495B-9426-166C12EA7797}"/>
              </a:ext>
            </a:extLst>
          </p:cNvPr>
          <p:cNvSpPr/>
          <p:nvPr/>
        </p:nvSpPr>
        <p:spPr>
          <a:xfrm>
            <a:off x="-20864" y="-1"/>
            <a:ext cx="20104100" cy="11317969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D7E08F7F-1592-4D95-8F8F-4A3A93D7BFC2}"/>
              </a:ext>
            </a:extLst>
          </p:cNvPr>
          <p:cNvSpPr/>
          <p:nvPr/>
        </p:nvSpPr>
        <p:spPr>
          <a:xfrm>
            <a:off x="-20864" y="9412"/>
            <a:ext cx="20610826" cy="1130935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8" name="Immagine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99" y="673022"/>
            <a:ext cx="4005652" cy="1257588"/>
          </a:xfrm>
          <a:prstGeom prst="rect">
            <a:avLst/>
          </a:prstGeom>
        </p:spPr>
      </p:pic>
      <p:sp>
        <p:nvSpPr>
          <p:cNvPr id="118" name="CasellaDiTesto 117">
            <a:extLst>
              <a:ext uri="{FF2B5EF4-FFF2-40B4-BE49-F238E27FC236}">
                <a16:creationId xmlns:a16="http://schemas.microsoft.com/office/drawing/2014/main" id="{9F3CD246-2E5F-4337-993D-73350F58E230}"/>
              </a:ext>
            </a:extLst>
          </p:cNvPr>
          <p:cNvSpPr txBox="1"/>
          <p:nvPr/>
        </p:nvSpPr>
        <p:spPr>
          <a:xfrm>
            <a:off x="7461250" y="2456556"/>
            <a:ext cx="5181600" cy="1446550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solidFill>
                  <a:srgbClr val="FEEB1A"/>
                </a:solidFill>
                <a:latin typeface="Brandon Grotesque Black" panose="020B0A03020203060202" pitchFamily="34" charset="0"/>
              </a:rPr>
              <a:t>185</a:t>
            </a:r>
            <a:endParaRPr lang="it-IT" sz="3600" dirty="0">
              <a:latin typeface="Brandon Grotesque Black" panose="020B0A03020203060202" pitchFamily="34" charset="0"/>
            </a:endParaRPr>
          </a:p>
          <a:p>
            <a:pPr algn="ctr"/>
            <a:r>
              <a:rPr lang="it-IT" sz="4000" dirty="0">
                <a:solidFill>
                  <a:schemeClr val="bg1"/>
                </a:solidFill>
                <a:latin typeface="Brandon Grotesque Bold" panose="020B0803020203060202" pitchFamily="34" charset="0"/>
              </a:rPr>
              <a:t>Accordi quadro attivi</a:t>
            </a:r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9C2BFB2C-E8B8-4388-89A0-C3C890EC13AB}"/>
              </a:ext>
            </a:extLst>
          </p:cNvPr>
          <p:cNvSpPr/>
          <p:nvPr/>
        </p:nvSpPr>
        <p:spPr>
          <a:xfrm>
            <a:off x="-1301750" y="556567"/>
            <a:ext cx="15718516" cy="1374042"/>
          </a:xfrm>
          <a:prstGeom prst="rect">
            <a:avLst/>
          </a:prstGeom>
          <a:solidFill>
            <a:srgbClr val="049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0" name="object 3">
            <a:extLst>
              <a:ext uri="{FF2B5EF4-FFF2-40B4-BE49-F238E27FC236}">
                <a16:creationId xmlns:a16="http://schemas.microsoft.com/office/drawing/2014/main" id="{32CC4F80-40BB-4D19-8E3A-13FCE61E5C05}"/>
              </a:ext>
            </a:extLst>
          </p:cNvPr>
          <p:cNvSpPr txBox="1"/>
          <p:nvPr/>
        </p:nvSpPr>
        <p:spPr>
          <a:xfrm>
            <a:off x="1622427" y="853336"/>
            <a:ext cx="12468223" cy="84702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it-IT" sz="5400" spc="10" dirty="0">
                <a:solidFill>
                  <a:srgbClr val="FEEB1A"/>
                </a:solidFill>
                <a:latin typeface="Brandon Grotesque Black"/>
                <a:cs typeface="Brandon Grotesque Black"/>
              </a:rPr>
              <a:t>ACCORDI ATTIVI NEL 2021</a:t>
            </a:r>
            <a:endParaRPr lang="it-IT" sz="5400" dirty="0">
              <a:solidFill>
                <a:schemeClr val="bg1"/>
              </a:solidFill>
              <a:latin typeface="Brandon Grotesque Black"/>
              <a:cs typeface="Brandon Grotesque Black"/>
            </a:endParaRP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AE184571-EED3-47A6-B6F2-F17CE2C9C30D}"/>
              </a:ext>
            </a:extLst>
          </p:cNvPr>
          <p:cNvSpPr txBox="1"/>
          <p:nvPr/>
        </p:nvSpPr>
        <p:spPr>
          <a:xfrm>
            <a:off x="14090650" y="2506681"/>
            <a:ext cx="5181600" cy="1323439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chemeClr val="bg1"/>
                </a:solidFill>
                <a:latin typeface="Brandon Grotesque Bold" panose="020B0803020203060202" pitchFamily="34" charset="0"/>
              </a:rPr>
              <a:t>100 PA, Enti, Istituzioni, Fondazioni…</a:t>
            </a: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B882F767-1C66-4449-B5AD-ED91ADA98533}"/>
              </a:ext>
            </a:extLst>
          </p:cNvPr>
          <p:cNvCxnSpPr>
            <a:stCxn id="118" idx="3"/>
            <a:endCxn id="42" idx="1"/>
          </p:cNvCxnSpPr>
          <p:nvPr/>
        </p:nvCxnSpPr>
        <p:spPr>
          <a:xfrm flipV="1">
            <a:off x="12642850" y="3168401"/>
            <a:ext cx="1447800" cy="1143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912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85DB98E6-039C-47FE-9E8A-29B0D6470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64" y="9412"/>
            <a:ext cx="20104100" cy="11308556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64335970-CC94-495B-9426-166C12EA7797}"/>
              </a:ext>
            </a:extLst>
          </p:cNvPr>
          <p:cNvSpPr/>
          <p:nvPr/>
        </p:nvSpPr>
        <p:spPr>
          <a:xfrm>
            <a:off x="-20864" y="-1"/>
            <a:ext cx="20104100" cy="11317969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D7E08F7F-1592-4D95-8F8F-4A3A93D7BFC2}"/>
              </a:ext>
            </a:extLst>
          </p:cNvPr>
          <p:cNvSpPr/>
          <p:nvPr/>
        </p:nvSpPr>
        <p:spPr>
          <a:xfrm>
            <a:off x="-20864" y="9412"/>
            <a:ext cx="20610826" cy="1130935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8" name="Immagine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99" y="673022"/>
            <a:ext cx="4005652" cy="1257588"/>
          </a:xfrm>
          <a:prstGeom prst="rect">
            <a:avLst/>
          </a:prstGeom>
        </p:spPr>
      </p:pic>
      <p:sp>
        <p:nvSpPr>
          <p:cNvPr id="118" name="CasellaDiTesto 117">
            <a:extLst>
              <a:ext uri="{FF2B5EF4-FFF2-40B4-BE49-F238E27FC236}">
                <a16:creationId xmlns:a16="http://schemas.microsoft.com/office/drawing/2014/main" id="{9F3CD246-2E5F-4337-993D-73350F58E230}"/>
              </a:ext>
            </a:extLst>
          </p:cNvPr>
          <p:cNvSpPr txBox="1"/>
          <p:nvPr/>
        </p:nvSpPr>
        <p:spPr>
          <a:xfrm>
            <a:off x="7461250" y="2456556"/>
            <a:ext cx="5181600" cy="1446550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solidFill>
                  <a:srgbClr val="FEEB1A"/>
                </a:solidFill>
                <a:latin typeface="Brandon Grotesque Black" panose="020B0A03020203060202" pitchFamily="34" charset="0"/>
              </a:rPr>
              <a:t>185</a:t>
            </a:r>
            <a:endParaRPr lang="it-IT" sz="3600" dirty="0">
              <a:latin typeface="Brandon Grotesque Black" panose="020B0A03020203060202" pitchFamily="34" charset="0"/>
            </a:endParaRPr>
          </a:p>
          <a:p>
            <a:pPr algn="ctr"/>
            <a:r>
              <a:rPr lang="it-IT" sz="4000" dirty="0">
                <a:solidFill>
                  <a:schemeClr val="bg1"/>
                </a:solidFill>
                <a:latin typeface="Brandon Grotesque Bold" panose="020B0803020203060202" pitchFamily="34" charset="0"/>
              </a:rPr>
              <a:t>Accordi quadro attivi</a:t>
            </a:r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9C2BFB2C-E8B8-4388-89A0-C3C890EC13AB}"/>
              </a:ext>
            </a:extLst>
          </p:cNvPr>
          <p:cNvSpPr/>
          <p:nvPr/>
        </p:nvSpPr>
        <p:spPr>
          <a:xfrm>
            <a:off x="-1301750" y="556567"/>
            <a:ext cx="15718516" cy="1374042"/>
          </a:xfrm>
          <a:prstGeom prst="rect">
            <a:avLst/>
          </a:prstGeom>
          <a:solidFill>
            <a:srgbClr val="049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0" name="object 3">
            <a:extLst>
              <a:ext uri="{FF2B5EF4-FFF2-40B4-BE49-F238E27FC236}">
                <a16:creationId xmlns:a16="http://schemas.microsoft.com/office/drawing/2014/main" id="{32CC4F80-40BB-4D19-8E3A-13FCE61E5C05}"/>
              </a:ext>
            </a:extLst>
          </p:cNvPr>
          <p:cNvSpPr txBox="1"/>
          <p:nvPr/>
        </p:nvSpPr>
        <p:spPr>
          <a:xfrm>
            <a:off x="1622427" y="853336"/>
            <a:ext cx="12468223" cy="84702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it-IT" sz="5400" spc="10" dirty="0">
                <a:solidFill>
                  <a:srgbClr val="FEEB1A"/>
                </a:solidFill>
                <a:latin typeface="Brandon Grotesque Black"/>
                <a:cs typeface="Brandon Grotesque Black"/>
              </a:rPr>
              <a:t>ACCORDI ATTIVI NEL 2021</a:t>
            </a:r>
            <a:endParaRPr lang="it-IT" sz="5400" dirty="0">
              <a:solidFill>
                <a:schemeClr val="bg1"/>
              </a:solidFill>
              <a:latin typeface="Brandon Grotesque Black"/>
              <a:cs typeface="Brandon Grotesque Black"/>
            </a:endParaRPr>
          </a:p>
        </p:txBody>
      </p:sp>
      <p:cxnSp>
        <p:nvCxnSpPr>
          <p:cNvPr id="5" name="Connettore a gomito 4">
            <a:extLst>
              <a:ext uri="{FF2B5EF4-FFF2-40B4-BE49-F238E27FC236}">
                <a16:creationId xmlns:a16="http://schemas.microsoft.com/office/drawing/2014/main" id="{4F9078BF-DA13-4CC2-8639-9D54B166ABDD}"/>
              </a:ext>
            </a:extLst>
          </p:cNvPr>
          <p:cNvCxnSpPr>
            <a:cxnSpLocks/>
            <a:stCxn id="118" idx="1"/>
            <a:endCxn id="33" idx="0"/>
          </p:cNvCxnSpPr>
          <p:nvPr/>
        </p:nvCxnSpPr>
        <p:spPr>
          <a:xfrm rot="10800000" flipV="1">
            <a:off x="3270250" y="3179830"/>
            <a:ext cx="4191001" cy="1828063"/>
          </a:xfrm>
          <a:prstGeom prst="bentConnector2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54626B31-23A8-4DEE-9832-618AF1874160}"/>
              </a:ext>
            </a:extLst>
          </p:cNvPr>
          <p:cNvSpPr txBox="1"/>
          <p:nvPr/>
        </p:nvSpPr>
        <p:spPr>
          <a:xfrm>
            <a:off x="679449" y="5007894"/>
            <a:ext cx="5181600" cy="1446550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solidFill>
                  <a:srgbClr val="FEEB1A"/>
                </a:solidFill>
                <a:latin typeface="Brandon Grotesque Black" panose="020B0A03020203060202" pitchFamily="34" charset="0"/>
              </a:rPr>
              <a:t>85</a:t>
            </a:r>
            <a:endParaRPr lang="it-IT" sz="3600" dirty="0">
              <a:latin typeface="Brandon Grotesque Black" panose="020B0A03020203060202" pitchFamily="34" charset="0"/>
            </a:endParaRPr>
          </a:p>
          <a:p>
            <a:pPr algn="ctr"/>
            <a:r>
              <a:rPr lang="it-IT" sz="4000" dirty="0">
                <a:solidFill>
                  <a:schemeClr val="bg1"/>
                </a:solidFill>
                <a:latin typeface="Brandon Grotesque Bold" panose="020B0803020203060202" pitchFamily="34" charset="0"/>
              </a:rPr>
              <a:t>Aziende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AE184571-EED3-47A6-B6F2-F17CE2C9C30D}"/>
              </a:ext>
            </a:extLst>
          </p:cNvPr>
          <p:cNvSpPr txBox="1"/>
          <p:nvPr/>
        </p:nvSpPr>
        <p:spPr>
          <a:xfrm>
            <a:off x="14090650" y="2506681"/>
            <a:ext cx="5181600" cy="1323439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chemeClr val="bg1"/>
                </a:solidFill>
                <a:latin typeface="Brandon Grotesque Bold" panose="020B0803020203060202" pitchFamily="34" charset="0"/>
              </a:rPr>
              <a:t>100 PA, Enti, Istituzioni, Fondazioni…</a:t>
            </a: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B882F767-1C66-4449-B5AD-ED91ADA98533}"/>
              </a:ext>
            </a:extLst>
          </p:cNvPr>
          <p:cNvCxnSpPr>
            <a:stCxn id="118" idx="3"/>
            <a:endCxn id="42" idx="1"/>
          </p:cNvCxnSpPr>
          <p:nvPr/>
        </p:nvCxnSpPr>
        <p:spPr>
          <a:xfrm flipV="1">
            <a:off x="12642850" y="3168401"/>
            <a:ext cx="1447800" cy="1143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10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85DB98E6-039C-47FE-9E8A-29B0D6470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64" y="9412"/>
            <a:ext cx="20104100" cy="11308556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64335970-CC94-495B-9426-166C12EA7797}"/>
              </a:ext>
            </a:extLst>
          </p:cNvPr>
          <p:cNvSpPr/>
          <p:nvPr/>
        </p:nvSpPr>
        <p:spPr>
          <a:xfrm>
            <a:off x="-20864" y="-1"/>
            <a:ext cx="20104100" cy="11317969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D7E08F7F-1592-4D95-8F8F-4A3A93D7BFC2}"/>
              </a:ext>
            </a:extLst>
          </p:cNvPr>
          <p:cNvSpPr/>
          <p:nvPr/>
        </p:nvSpPr>
        <p:spPr>
          <a:xfrm>
            <a:off x="-20864" y="9412"/>
            <a:ext cx="20610826" cy="1130935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8" name="Immagine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99" y="673022"/>
            <a:ext cx="4005652" cy="1257588"/>
          </a:xfrm>
          <a:prstGeom prst="rect">
            <a:avLst/>
          </a:prstGeom>
        </p:spPr>
      </p:pic>
      <p:sp>
        <p:nvSpPr>
          <p:cNvPr id="118" name="CasellaDiTesto 117">
            <a:extLst>
              <a:ext uri="{FF2B5EF4-FFF2-40B4-BE49-F238E27FC236}">
                <a16:creationId xmlns:a16="http://schemas.microsoft.com/office/drawing/2014/main" id="{9F3CD246-2E5F-4337-993D-73350F58E230}"/>
              </a:ext>
            </a:extLst>
          </p:cNvPr>
          <p:cNvSpPr txBox="1"/>
          <p:nvPr/>
        </p:nvSpPr>
        <p:spPr>
          <a:xfrm>
            <a:off x="7461250" y="2456556"/>
            <a:ext cx="5181600" cy="1446550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solidFill>
                  <a:srgbClr val="FEEB1A"/>
                </a:solidFill>
                <a:latin typeface="Brandon Grotesque Black" panose="020B0A03020203060202" pitchFamily="34" charset="0"/>
              </a:rPr>
              <a:t>185</a:t>
            </a:r>
            <a:endParaRPr lang="it-IT" sz="3600" dirty="0">
              <a:latin typeface="Brandon Grotesque Black" panose="020B0A03020203060202" pitchFamily="34" charset="0"/>
            </a:endParaRPr>
          </a:p>
          <a:p>
            <a:pPr algn="ctr"/>
            <a:r>
              <a:rPr lang="it-IT" sz="4000" dirty="0">
                <a:solidFill>
                  <a:schemeClr val="bg1"/>
                </a:solidFill>
                <a:latin typeface="Brandon Grotesque Bold" panose="020B0803020203060202" pitchFamily="34" charset="0"/>
              </a:rPr>
              <a:t>Accordi quadro attivi</a:t>
            </a:r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9C2BFB2C-E8B8-4388-89A0-C3C890EC13AB}"/>
              </a:ext>
            </a:extLst>
          </p:cNvPr>
          <p:cNvSpPr/>
          <p:nvPr/>
        </p:nvSpPr>
        <p:spPr>
          <a:xfrm>
            <a:off x="-1301750" y="556567"/>
            <a:ext cx="15718516" cy="1374042"/>
          </a:xfrm>
          <a:prstGeom prst="rect">
            <a:avLst/>
          </a:prstGeom>
          <a:solidFill>
            <a:srgbClr val="049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0" name="object 3">
            <a:extLst>
              <a:ext uri="{FF2B5EF4-FFF2-40B4-BE49-F238E27FC236}">
                <a16:creationId xmlns:a16="http://schemas.microsoft.com/office/drawing/2014/main" id="{32CC4F80-40BB-4D19-8E3A-13FCE61E5C05}"/>
              </a:ext>
            </a:extLst>
          </p:cNvPr>
          <p:cNvSpPr txBox="1"/>
          <p:nvPr/>
        </p:nvSpPr>
        <p:spPr>
          <a:xfrm>
            <a:off x="1622427" y="853336"/>
            <a:ext cx="12468223" cy="84702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it-IT" sz="5400" spc="10" dirty="0">
                <a:solidFill>
                  <a:srgbClr val="FEEB1A"/>
                </a:solidFill>
                <a:latin typeface="Brandon Grotesque Black"/>
                <a:cs typeface="Brandon Grotesque Black"/>
              </a:rPr>
              <a:t>ACCORDI ATTIVI NEL 2021</a:t>
            </a:r>
            <a:endParaRPr lang="it-IT" sz="5400" dirty="0">
              <a:solidFill>
                <a:schemeClr val="bg1"/>
              </a:solidFill>
              <a:latin typeface="Brandon Grotesque Black"/>
              <a:cs typeface="Brandon Grotesque Black"/>
            </a:endParaRPr>
          </a:p>
        </p:txBody>
      </p:sp>
      <p:cxnSp>
        <p:nvCxnSpPr>
          <p:cNvPr id="5" name="Connettore a gomito 4">
            <a:extLst>
              <a:ext uri="{FF2B5EF4-FFF2-40B4-BE49-F238E27FC236}">
                <a16:creationId xmlns:a16="http://schemas.microsoft.com/office/drawing/2014/main" id="{4F9078BF-DA13-4CC2-8639-9D54B166ABDD}"/>
              </a:ext>
            </a:extLst>
          </p:cNvPr>
          <p:cNvCxnSpPr>
            <a:cxnSpLocks/>
            <a:stCxn id="118" idx="1"/>
            <a:endCxn id="33" idx="0"/>
          </p:cNvCxnSpPr>
          <p:nvPr/>
        </p:nvCxnSpPr>
        <p:spPr>
          <a:xfrm rot="10800000" flipV="1">
            <a:off x="3270250" y="3179830"/>
            <a:ext cx="4191001" cy="1828063"/>
          </a:xfrm>
          <a:prstGeom prst="bentConnector2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54626B31-23A8-4DEE-9832-618AF1874160}"/>
              </a:ext>
            </a:extLst>
          </p:cNvPr>
          <p:cNvSpPr txBox="1"/>
          <p:nvPr/>
        </p:nvSpPr>
        <p:spPr>
          <a:xfrm>
            <a:off x="679449" y="5007894"/>
            <a:ext cx="5181600" cy="1446550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solidFill>
                  <a:srgbClr val="FEEB1A"/>
                </a:solidFill>
                <a:latin typeface="Brandon Grotesque Black" panose="020B0A03020203060202" pitchFamily="34" charset="0"/>
              </a:rPr>
              <a:t>85</a:t>
            </a:r>
            <a:endParaRPr lang="it-IT" sz="3600" dirty="0">
              <a:latin typeface="Brandon Grotesque Black" panose="020B0A03020203060202" pitchFamily="34" charset="0"/>
            </a:endParaRPr>
          </a:p>
          <a:p>
            <a:pPr algn="ctr"/>
            <a:r>
              <a:rPr lang="it-IT" sz="4000" dirty="0">
                <a:solidFill>
                  <a:schemeClr val="bg1"/>
                </a:solidFill>
                <a:latin typeface="Brandon Grotesque Bold" panose="020B0803020203060202" pitchFamily="34" charset="0"/>
              </a:rPr>
              <a:t>Aziende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AE184571-EED3-47A6-B6F2-F17CE2C9C30D}"/>
              </a:ext>
            </a:extLst>
          </p:cNvPr>
          <p:cNvSpPr txBox="1"/>
          <p:nvPr/>
        </p:nvSpPr>
        <p:spPr>
          <a:xfrm>
            <a:off x="14090650" y="2506681"/>
            <a:ext cx="5181600" cy="1323439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chemeClr val="bg1"/>
                </a:solidFill>
                <a:latin typeface="Brandon Grotesque Bold" panose="020B0803020203060202" pitchFamily="34" charset="0"/>
              </a:rPr>
              <a:t>100 PA, Enti, Istituzioni, Fondazioni…</a:t>
            </a: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B882F767-1C66-4449-B5AD-ED91ADA98533}"/>
              </a:ext>
            </a:extLst>
          </p:cNvPr>
          <p:cNvCxnSpPr>
            <a:stCxn id="118" idx="3"/>
            <a:endCxn id="42" idx="1"/>
          </p:cNvCxnSpPr>
          <p:nvPr/>
        </p:nvCxnSpPr>
        <p:spPr>
          <a:xfrm flipV="1">
            <a:off x="12642850" y="3168401"/>
            <a:ext cx="1447800" cy="1143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E759DB56-C5AF-4AD1-AE3E-129E04A22BC8}"/>
              </a:ext>
            </a:extLst>
          </p:cNvPr>
          <p:cNvSpPr txBox="1"/>
          <p:nvPr/>
        </p:nvSpPr>
        <p:spPr>
          <a:xfrm>
            <a:off x="7461250" y="5069448"/>
            <a:ext cx="6629400" cy="1323439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chemeClr val="bg1"/>
                </a:solidFill>
                <a:latin typeface="Brandon Grotesque Bold" panose="020B0803020203060202" pitchFamily="34" charset="0"/>
              </a:rPr>
              <a:t>27 Accordi Quadro a singolo Dipartimento/Area</a:t>
            </a:r>
          </a:p>
        </p:txBody>
      </p: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AF4AC9B0-7DC6-473E-8459-966D0A8B0169}"/>
              </a:ext>
            </a:extLst>
          </p:cNvPr>
          <p:cNvCxnSpPr>
            <a:cxnSpLocks/>
            <a:stCxn id="33" idx="3"/>
            <a:endCxn id="47" idx="1"/>
          </p:cNvCxnSpPr>
          <p:nvPr/>
        </p:nvCxnSpPr>
        <p:spPr>
          <a:xfrm flipV="1">
            <a:off x="5861049" y="5731168"/>
            <a:ext cx="1600201" cy="1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66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85DB98E6-039C-47FE-9E8A-29B0D6470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64" y="9412"/>
            <a:ext cx="20104100" cy="11308556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64335970-CC94-495B-9426-166C12EA7797}"/>
              </a:ext>
            </a:extLst>
          </p:cNvPr>
          <p:cNvSpPr/>
          <p:nvPr/>
        </p:nvSpPr>
        <p:spPr>
          <a:xfrm>
            <a:off x="-20864" y="-1"/>
            <a:ext cx="20104100" cy="11317969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D7E08F7F-1592-4D95-8F8F-4A3A93D7BFC2}"/>
              </a:ext>
            </a:extLst>
          </p:cNvPr>
          <p:cNvSpPr/>
          <p:nvPr/>
        </p:nvSpPr>
        <p:spPr>
          <a:xfrm>
            <a:off x="-20864" y="9412"/>
            <a:ext cx="20610826" cy="1130935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8" name="Immagine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99" y="673022"/>
            <a:ext cx="4005652" cy="1257588"/>
          </a:xfrm>
          <a:prstGeom prst="rect">
            <a:avLst/>
          </a:prstGeom>
        </p:spPr>
      </p:pic>
      <p:sp>
        <p:nvSpPr>
          <p:cNvPr id="118" name="CasellaDiTesto 117">
            <a:extLst>
              <a:ext uri="{FF2B5EF4-FFF2-40B4-BE49-F238E27FC236}">
                <a16:creationId xmlns:a16="http://schemas.microsoft.com/office/drawing/2014/main" id="{9F3CD246-2E5F-4337-993D-73350F58E230}"/>
              </a:ext>
            </a:extLst>
          </p:cNvPr>
          <p:cNvSpPr txBox="1"/>
          <p:nvPr/>
        </p:nvSpPr>
        <p:spPr>
          <a:xfrm>
            <a:off x="7461250" y="2456556"/>
            <a:ext cx="5181600" cy="1446550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solidFill>
                  <a:srgbClr val="FEEB1A"/>
                </a:solidFill>
                <a:latin typeface="Brandon Grotesque Black" panose="020B0A03020203060202" pitchFamily="34" charset="0"/>
              </a:rPr>
              <a:t>185</a:t>
            </a:r>
            <a:endParaRPr lang="it-IT" sz="3600" dirty="0">
              <a:latin typeface="Brandon Grotesque Black" panose="020B0A03020203060202" pitchFamily="34" charset="0"/>
            </a:endParaRPr>
          </a:p>
          <a:p>
            <a:pPr algn="ctr"/>
            <a:r>
              <a:rPr lang="it-IT" sz="4000" dirty="0">
                <a:solidFill>
                  <a:schemeClr val="bg1"/>
                </a:solidFill>
                <a:latin typeface="Brandon Grotesque Bold" panose="020B0803020203060202" pitchFamily="34" charset="0"/>
              </a:rPr>
              <a:t>Accordi quadro attivi</a:t>
            </a:r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9C2BFB2C-E8B8-4388-89A0-C3C890EC13AB}"/>
              </a:ext>
            </a:extLst>
          </p:cNvPr>
          <p:cNvSpPr/>
          <p:nvPr/>
        </p:nvSpPr>
        <p:spPr>
          <a:xfrm>
            <a:off x="-1301750" y="556567"/>
            <a:ext cx="15718516" cy="1374042"/>
          </a:xfrm>
          <a:prstGeom prst="rect">
            <a:avLst/>
          </a:prstGeom>
          <a:solidFill>
            <a:srgbClr val="049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0" name="object 3">
            <a:extLst>
              <a:ext uri="{FF2B5EF4-FFF2-40B4-BE49-F238E27FC236}">
                <a16:creationId xmlns:a16="http://schemas.microsoft.com/office/drawing/2014/main" id="{32CC4F80-40BB-4D19-8E3A-13FCE61E5C05}"/>
              </a:ext>
            </a:extLst>
          </p:cNvPr>
          <p:cNvSpPr txBox="1"/>
          <p:nvPr/>
        </p:nvSpPr>
        <p:spPr>
          <a:xfrm>
            <a:off x="1622427" y="853336"/>
            <a:ext cx="12468223" cy="84702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it-IT" sz="5400" spc="10" dirty="0">
                <a:solidFill>
                  <a:srgbClr val="FEEB1A"/>
                </a:solidFill>
                <a:latin typeface="Brandon Grotesque Black"/>
                <a:cs typeface="Brandon Grotesque Black"/>
              </a:rPr>
              <a:t>ACCORDI ATTIVI NEL 2021</a:t>
            </a:r>
            <a:endParaRPr lang="it-IT" sz="5400" dirty="0">
              <a:solidFill>
                <a:schemeClr val="bg1"/>
              </a:solidFill>
              <a:latin typeface="Brandon Grotesque Black"/>
              <a:cs typeface="Brandon Grotesque Black"/>
            </a:endParaRPr>
          </a:p>
        </p:txBody>
      </p:sp>
      <p:cxnSp>
        <p:nvCxnSpPr>
          <p:cNvPr id="5" name="Connettore a gomito 4">
            <a:extLst>
              <a:ext uri="{FF2B5EF4-FFF2-40B4-BE49-F238E27FC236}">
                <a16:creationId xmlns:a16="http://schemas.microsoft.com/office/drawing/2014/main" id="{4F9078BF-DA13-4CC2-8639-9D54B166ABDD}"/>
              </a:ext>
            </a:extLst>
          </p:cNvPr>
          <p:cNvCxnSpPr>
            <a:cxnSpLocks/>
            <a:stCxn id="118" idx="1"/>
            <a:endCxn id="33" idx="0"/>
          </p:cNvCxnSpPr>
          <p:nvPr/>
        </p:nvCxnSpPr>
        <p:spPr>
          <a:xfrm rot="10800000" flipV="1">
            <a:off x="3270250" y="3179830"/>
            <a:ext cx="4191001" cy="1828063"/>
          </a:xfrm>
          <a:prstGeom prst="bentConnector2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54626B31-23A8-4DEE-9832-618AF1874160}"/>
              </a:ext>
            </a:extLst>
          </p:cNvPr>
          <p:cNvSpPr txBox="1"/>
          <p:nvPr/>
        </p:nvSpPr>
        <p:spPr>
          <a:xfrm>
            <a:off x="679449" y="5007894"/>
            <a:ext cx="5181600" cy="1446550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solidFill>
                  <a:srgbClr val="FEEB1A"/>
                </a:solidFill>
                <a:latin typeface="Brandon Grotesque Black" panose="020B0A03020203060202" pitchFamily="34" charset="0"/>
              </a:rPr>
              <a:t>85</a:t>
            </a:r>
            <a:endParaRPr lang="it-IT" sz="3600" dirty="0">
              <a:latin typeface="Brandon Grotesque Black" panose="020B0A03020203060202" pitchFamily="34" charset="0"/>
            </a:endParaRPr>
          </a:p>
          <a:p>
            <a:pPr algn="ctr"/>
            <a:r>
              <a:rPr lang="it-IT" sz="4000" dirty="0">
                <a:solidFill>
                  <a:schemeClr val="bg1"/>
                </a:solidFill>
                <a:latin typeface="Brandon Grotesque Bold" panose="020B0803020203060202" pitchFamily="34" charset="0"/>
              </a:rPr>
              <a:t>Aziende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54991CBB-C11D-49DF-B120-EFAE36140FB7}"/>
              </a:ext>
            </a:extLst>
          </p:cNvPr>
          <p:cNvSpPr txBox="1"/>
          <p:nvPr/>
        </p:nvSpPr>
        <p:spPr>
          <a:xfrm>
            <a:off x="700732" y="7653406"/>
            <a:ext cx="5181600" cy="2616101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solidFill>
                  <a:srgbClr val="FEEB1A"/>
                </a:solidFill>
                <a:latin typeface="Brandon Grotesque Black" panose="020B0A03020203060202" pitchFamily="34" charset="0"/>
              </a:rPr>
              <a:t>58</a:t>
            </a:r>
          </a:p>
          <a:p>
            <a:pPr algn="ctr"/>
            <a:endParaRPr lang="it-IT" sz="3600" dirty="0">
              <a:latin typeface="Brandon Grotesque Black" panose="020B0A03020203060202" pitchFamily="34" charset="0"/>
            </a:endParaRPr>
          </a:p>
          <a:p>
            <a:pPr algn="ctr"/>
            <a:endParaRPr lang="it-IT" sz="4000" dirty="0">
              <a:solidFill>
                <a:schemeClr val="bg1"/>
              </a:solidFill>
              <a:latin typeface="Brandon Grotesque Black" panose="020B0A03020203060202" pitchFamily="34" charset="0"/>
            </a:endParaRPr>
          </a:p>
          <a:p>
            <a:pPr algn="ctr"/>
            <a:endParaRPr lang="it-IT" sz="4000" dirty="0">
              <a:solidFill>
                <a:schemeClr val="bg1"/>
              </a:solidFill>
              <a:latin typeface="Brandon Grotesque Black" panose="020B0A03020203060202" pitchFamily="34" charset="0"/>
            </a:endParaRPr>
          </a:p>
        </p:txBody>
      </p:sp>
      <p:pic>
        <p:nvPicPr>
          <p:cNvPr id="41" name="Elemento grafico 40">
            <a:extLst>
              <a:ext uri="{FF2B5EF4-FFF2-40B4-BE49-F238E27FC236}">
                <a16:creationId xmlns:a16="http://schemas.microsoft.com/office/drawing/2014/main" id="{7056794D-3FBF-4CC4-B8AB-B3D9E5BC51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51418" y="8275979"/>
            <a:ext cx="4905375" cy="1819275"/>
          </a:xfrm>
          <a:prstGeom prst="rect">
            <a:avLst/>
          </a:prstGeom>
        </p:spPr>
      </p:pic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4C38A6EE-EA49-4009-B0FD-8B30731F49B9}"/>
              </a:ext>
            </a:extLst>
          </p:cNvPr>
          <p:cNvCxnSpPr>
            <a:stCxn id="33" idx="2"/>
            <a:endCxn id="38" idx="0"/>
          </p:cNvCxnSpPr>
          <p:nvPr/>
        </p:nvCxnSpPr>
        <p:spPr>
          <a:xfrm>
            <a:off x="3270249" y="6454444"/>
            <a:ext cx="21283" cy="1198962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AE184571-EED3-47A6-B6F2-F17CE2C9C30D}"/>
              </a:ext>
            </a:extLst>
          </p:cNvPr>
          <p:cNvSpPr txBox="1"/>
          <p:nvPr/>
        </p:nvSpPr>
        <p:spPr>
          <a:xfrm>
            <a:off x="14090650" y="2506681"/>
            <a:ext cx="5181600" cy="1323439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chemeClr val="bg1"/>
                </a:solidFill>
                <a:latin typeface="Brandon Grotesque Bold" panose="020B0803020203060202" pitchFamily="34" charset="0"/>
              </a:rPr>
              <a:t>100 PA, Enti, Istituzioni, Fondazioni…</a:t>
            </a: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B882F767-1C66-4449-B5AD-ED91ADA98533}"/>
              </a:ext>
            </a:extLst>
          </p:cNvPr>
          <p:cNvCxnSpPr>
            <a:stCxn id="118" idx="3"/>
            <a:endCxn id="42" idx="1"/>
          </p:cNvCxnSpPr>
          <p:nvPr/>
        </p:nvCxnSpPr>
        <p:spPr>
          <a:xfrm flipV="1">
            <a:off x="12642850" y="3168401"/>
            <a:ext cx="1447800" cy="1143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E759DB56-C5AF-4AD1-AE3E-129E04A22BC8}"/>
              </a:ext>
            </a:extLst>
          </p:cNvPr>
          <p:cNvSpPr txBox="1"/>
          <p:nvPr/>
        </p:nvSpPr>
        <p:spPr>
          <a:xfrm>
            <a:off x="7461250" y="5069448"/>
            <a:ext cx="6629400" cy="1323439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chemeClr val="bg1"/>
                </a:solidFill>
                <a:latin typeface="Brandon Grotesque Bold" panose="020B0803020203060202" pitchFamily="34" charset="0"/>
              </a:rPr>
              <a:t>27 Accordi Quadro a singolo Dipartimento/Area</a:t>
            </a:r>
          </a:p>
        </p:txBody>
      </p: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AF4AC9B0-7DC6-473E-8459-966D0A8B0169}"/>
              </a:ext>
            </a:extLst>
          </p:cNvPr>
          <p:cNvCxnSpPr>
            <a:cxnSpLocks/>
            <a:stCxn id="33" idx="3"/>
            <a:endCxn id="47" idx="1"/>
          </p:cNvCxnSpPr>
          <p:nvPr/>
        </p:nvCxnSpPr>
        <p:spPr>
          <a:xfrm flipV="1">
            <a:off x="5861049" y="5731168"/>
            <a:ext cx="1600201" cy="1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054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:a16="http://schemas.microsoft.com/office/drawing/2014/main" id="{85DB98E6-039C-47FE-9E8A-29B0D64706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64" y="9412"/>
            <a:ext cx="20104100" cy="11308556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64335970-CC94-495B-9426-166C12EA7797}"/>
              </a:ext>
            </a:extLst>
          </p:cNvPr>
          <p:cNvSpPr/>
          <p:nvPr/>
        </p:nvSpPr>
        <p:spPr>
          <a:xfrm>
            <a:off x="-20864" y="-1"/>
            <a:ext cx="20104100" cy="11317969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D7E08F7F-1592-4D95-8F8F-4A3A93D7BFC2}"/>
              </a:ext>
            </a:extLst>
          </p:cNvPr>
          <p:cNvSpPr/>
          <p:nvPr/>
        </p:nvSpPr>
        <p:spPr>
          <a:xfrm>
            <a:off x="-20864" y="9412"/>
            <a:ext cx="20610826" cy="1130935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Rettangolo 44">
            <a:extLst>
              <a:ext uri="{FF2B5EF4-FFF2-40B4-BE49-F238E27FC236}">
                <a16:creationId xmlns:a16="http://schemas.microsoft.com/office/drawing/2014/main" id="{8BE38F7D-5E84-48CF-8EB6-BB4666D60E92}"/>
              </a:ext>
            </a:extLst>
          </p:cNvPr>
          <p:cNvSpPr/>
          <p:nvPr/>
        </p:nvSpPr>
        <p:spPr>
          <a:xfrm>
            <a:off x="8375650" y="8088331"/>
            <a:ext cx="3901254" cy="873125"/>
          </a:xfrm>
          <a:prstGeom prst="rect">
            <a:avLst/>
          </a:prstGeom>
          <a:solidFill>
            <a:srgbClr val="049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78" name="Immagine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2799" y="673022"/>
            <a:ext cx="4005652" cy="1257588"/>
          </a:xfrm>
          <a:prstGeom prst="rect">
            <a:avLst/>
          </a:prstGeom>
        </p:spPr>
      </p:pic>
      <p:sp>
        <p:nvSpPr>
          <p:cNvPr id="118" name="CasellaDiTesto 117">
            <a:extLst>
              <a:ext uri="{FF2B5EF4-FFF2-40B4-BE49-F238E27FC236}">
                <a16:creationId xmlns:a16="http://schemas.microsoft.com/office/drawing/2014/main" id="{9F3CD246-2E5F-4337-993D-73350F58E230}"/>
              </a:ext>
            </a:extLst>
          </p:cNvPr>
          <p:cNvSpPr txBox="1"/>
          <p:nvPr/>
        </p:nvSpPr>
        <p:spPr>
          <a:xfrm>
            <a:off x="7461250" y="2456556"/>
            <a:ext cx="5181600" cy="1446550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solidFill>
                  <a:srgbClr val="FEEB1A"/>
                </a:solidFill>
                <a:latin typeface="Brandon Grotesque Black" panose="020B0A03020203060202" pitchFamily="34" charset="0"/>
              </a:rPr>
              <a:t>185</a:t>
            </a:r>
            <a:endParaRPr lang="it-IT" sz="3600" dirty="0">
              <a:latin typeface="Brandon Grotesque Black" panose="020B0A03020203060202" pitchFamily="34" charset="0"/>
            </a:endParaRPr>
          </a:p>
          <a:p>
            <a:pPr algn="ctr"/>
            <a:r>
              <a:rPr lang="it-IT" sz="4000" dirty="0">
                <a:solidFill>
                  <a:schemeClr val="bg1"/>
                </a:solidFill>
                <a:latin typeface="Brandon Grotesque Bold" panose="020B0803020203060202" pitchFamily="34" charset="0"/>
              </a:rPr>
              <a:t>Accordi quadro attivi</a:t>
            </a:r>
          </a:p>
        </p:txBody>
      </p:sp>
      <p:sp>
        <p:nvSpPr>
          <p:cNvPr id="39" name="Rettangolo 38">
            <a:extLst>
              <a:ext uri="{FF2B5EF4-FFF2-40B4-BE49-F238E27FC236}">
                <a16:creationId xmlns:a16="http://schemas.microsoft.com/office/drawing/2014/main" id="{9C2BFB2C-E8B8-4388-89A0-C3C890EC13AB}"/>
              </a:ext>
            </a:extLst>
          </p:cNvPr>
          <p:cNvSpPr/>
          <p:nvPr/>
        </p:nvSpPr>
        <p:spPr>
          <a:xfrm>
            <a:off x="-1301750" y="556567"/>
            <a:ext cx="15718516" cy="1374042"/>
          </a:xfrm>
          <a:prstGeom prst="rect">
            <a:avLst/>
          </a:prstGeom>
          <a:solidFill>
            <a:srgbClr val="049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0" name="object 3">
            <a:extLst>
              <a:ext uri="{FF2B5EF4-FFF2-40B4-BE49-F238E27FC236}">
                <a16:creationId xmlns:a16="http://schemas.microsoft.com/office/drawing/2014/main" id="{32CC4F80-40BB-4D19-8E3A-13FCE61E5C05}"/>
              </a:ext>
            </a:extLst>
          </p:cNvPr>
          <p:cNvSpPr txBox="1"/>
          <p:nvPr/>
        </p:nvSpPr>
        <p:spPr>
          <a:xfrm>
            <a:off x="1622427" y="853336"/>
            <a:ext cx="12468223" cy="84702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it-IT" sz="5400" spc="10" dirty="0">
                <a:solidFill>
                  <a:srgbClr val="FEEB1A"/>
                </a:solidFill>
                <a:latin typeface="Brandon Grotesque Black"/>
                <a:cs typeface="Brandon Grotesque Black"/>
              </a:rPr>
              <a:t>ACCORDI ATTIVI NEL 2021</a:t>
            </a:r>
            <a:endParaRPr lang="it-IT" sz="5400" dirty="0">
              <a:solidFill>
                <a:schemeClr val="bg1"/>
              </a:solidFill>
              <a:latin typeface="Brandon Grotesque Black"/>
              <a:cs typeface="Brandon Grotesque Black"/>
            </a:endParaRPr>
          </a:p>
        </p:txBody>
      </p:sp>
      <p:cxnSp>
        <p:nvCxnSpPr>
          <p:cNvPr id="5" name="Connettore a gomito 4">
            <a:extLst>
              <a:ext uri="{FF2B5EF4-FFF2-40B4-BE49-F238E27FC236}">
                <a16:creationId xmlns:a16="http://schemas.microsoft.com/office/drawing/2014/main" id="{4F9078BF-DA13-4CC2-8639-9D54B166ABDD}"/>
              </a:ext>
            </a:extLst>
          </p:cNvPr>
          <p:cNvCxnSpPr>
            <a:cxnSpLocks/>
            <a:stCxn id="118" idx="1"/>
            <a:endCxn id="33" idx="0"/>
          </p:cNvCxnSpPr>
          <p:nvPr/>
        </p:nvCxnSpPr>
        <p:spPr>
          <a:xfrm rot="10800000" flipV="1">
            <a:off x="3270250" y="3179830"/>
            <a:ext cx="4191001" cy="1828063"/>
          </a:xfrm>
          <a:prstGeom prst="bentConnector2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54626B31-23A8-4DEE-9832-618AF1874160}"/>
              </a:ext>
            </a:extLst>
          </p:cNvPr>
          <p:cNvSpPr txBox="1"/>
          <p:nvPr/>
        </p:nvSpPr>
        <p:spPr>
          <a:xfrm>
            <a:off x="679449" y="5007894"/>
            <a:ext cx="5181600" cy="1446550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solidFill>
                  <a:srgbClr val="FEEB1A"/>
                </a:solidFill>
                <a:latin typeface="Brandon Grotesque Black" panose="020B0A03020203060202" pitchFamily="34" charset="0"/>
              </a:rPr>
              <a:t>85</a:t>
            </a:r>
            <a:endParaRPr lang="it-IT" sz="3600" dirty="0">
              <a:latin typeface="Brandon Grotesque Black" panose="020B0A03020203060202" pitchFamily="34" charset="0"/>
            </a:endParaRPr>
          </a:p>
          <a:p>
            <a:pPr algn="ctr"/>
            <a:r>
              <a:rPr lang="it-IT" sz="4000" dirty="0">
                <a:solidFill>
                  <a:schemeClr val="bg1"/>
                </a:solidFill>
                <a:latin typeface="Brandon Grotesque Bold" panose="020B0803020203060202" pitchFamily="34" charset="0"/>
              </a:rPr>
              <a:t>Aziende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54991CBB-C11D-49DF-B120-EFAE36140FB7}"/>
              </a:ext>
            </a:extLst>
          </p:cNvPr>
          <p:cNvSpPr txBox="1"/>
          <p:nvPr/>
        </p:nvSpPr>
        <p:spPr>
          <a:xfrm>
            <a:off x="700732" y="7653406"/>
            <a:ext cx="5181600" cy="2616101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solidFill>
                  <a:srgbClr val="FEEB1A"/>
                </a:solidFill>
                <a:latin typeface="Brandon Grotesque Black" panose="020B0A03020203060202" pitchFamily="34" charset="0"/>
              </a:rPr>
              <a:t>58</a:t>
            </a:r>
          </a:p>
          <a:p>
            <a:pPr algn="ctr"/>
            <a:endParaRPr lang="it-IT" sz="3600" dirty="0">
              <a:latin typeface="Brandon Grotesque Black" panose="020B0A03020203060202" pitchFamily="34" charset="0"/>
            </a:endParaRPr>
          </a:p>
          <a:p>
            <a:pPr algn="ctr"/>
            <a:endParaRPr lang="it-IT" sz="4000" dirty="0">
              <a:solidFill>
                <a:schemeClr val="bg1"/>
              </a:solidFill>
              <a:latin typeface="Brandon Grotesque Black" panose="020B0A03020203060202" pitchFamily="34" charset="0"/>
            </a:endParaRPr>
          </a:p>
          <a:p>
            <a:pPr algn="ctr"/>
            <a:endParaRPr lang="it-IT" sz="4000" dirty="0">
              <a:solidFill>
                <a:schemeClr val="bg1"/>
              </a:solidFill>
              <a:latin typeface="Brandon Grotesque Black" panose="020B0A03020203060202" pitchFamily="34" charset="0"/>
            </a:endParaRPr>
          </a:p>
        </p:txBody>
      </p:sp>
      <p:pic>
        <p:nvPicPr>
          <p:cNvPr id="41" name="Elemento grafico 40">
            <a:extLst>
              <a:ext uri="{FF2B5EF4-FFF2-40B4-BE49-F238E27FC236}">
                <a16:creationId xmlns:a16="http://schemas.microsoft.com/office/drawing/2014/main" id="{7056794D-3FBF-4CC4-B8AB-B3D9E5BC51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51418" y="8275979"/>
            <a:ext cx="4905375" cy="1819275"/>
          </a:xfrm>
          <a:prstGeom prst="rect">
            <a:avLst/>
          </a:prstGeom>
        </p:spPr>
      </p:pic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4C38A6EE-EA49-4009-B0FD-8B30731F49B9}"/>
              </a:ext>
            </a:extLst>
          </p:cNvPr>
          <p:cNvCxnSpPr>
            <a:stCxn id="33" idx="2"/>
            <a:endCxn id="38" idx="0"/>
          </p:cNvCxnSpPr>
          <p:nvPr/>
        </p:nvCxnSpPr>
        <p:spPr>
          <a:xfrm>
            <a:off x="3270249" y="6454444"/>
            <a:ext cx="21283" cy="1198962"/>
          </a:xfrm>
          <a:prstGeom prst="straightConnector1">
            <a:avLst/>
          </a:prstGeom>
          <a:ln w="508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AE184571-EED3-47A6-B6F2-F17CE2C9C30D}"/>
              </a:ext>
            </a:extLst>
          </p:cNvPr>
          <p:cNvSpPr txBox="1"/>
          <p:nvPr/>
        </p:nvSpPr>
        <p:spPr>
          <a:xfrm>
            <a:off x="14090650" y="2506681"/>
            <a:ext cx="5181600" cy="1323439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chemeClr val="bg1"/>
                </a:solidFill>
                <a:latin typeface="Brandon Grotesque Bold" panose="020B0803020203060202" pitchFamily="34" charset="0"/>
              </a:rPr>
              <a:t>100 PA, Enti, Istituzioni, Fondazioni…</a:t>
            </a:r>
          </a:p>
        </p:txBody>
      </p: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B882F767-1C66-4449-B5AD-ED91ADA98533}"/>
              </a:ext>
            </a:extLst>
          </p:cNvPr>
          <p:cNvCxnSpPr>
            <a:stCxn id="118" idx="3"/>
            <a:endCxn id="42" idx="1"/>
          </p:cNvCxnSpPr>
          <p:nvPr/>
        </p:nvCxnSpPr>
        <p:spPr>
          <a:xfrm flipV="1">
            <a:off x="12642850" y="3168401"/>
            <a:ext cx="1447800" cy="1143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E759DB56-C5AF-4AD1-AE3E-129E04A22BC8}"/>
              </a:ext>
            </a:extLst>
          </p:cNvPr>
          <p:cNvSpPr txBox="1"/>
          <p:nvPr/>
        </p:nvSpPr>
        <p:spPr>
          <a:xfrm>
            <a:off x="7461250" y="5069448"/>
            <a:ext cx="6629400" cy="1323439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solidFill>
                  <a:schemeClr val="bg1"/>
                </a:solidFill>
                <a:latin typeface="Brandon Grotesque Bold" panose="020B0803020203060202" pitchFamily="34" charset="0"/>
              </a:rPr>
              <a:t>27 Accordi Quadro a singolo Dipartimento/Area</a:t>
            </a:r>
          </a:p>
        </p:txBody>
      </p:sp>
      <p:cxnSp>
        <p:nvCxnSpPr>
          <p:cNvPr id="48" name="Connettore diritto 47">
            <a:extLst>
              <a:ext uri="{FF2B5EF4-FFF2-40B4-BE49-F238E27FC236}">
                <a16:creationId xmlns:a16="http://schemas.microsoft.com/office/drawing/2014/main" id="{AF4AC9B0-7DC6-473E-8459-966D0A8B0169}"/>
              </a:ext>
            </a:extLst>
          </p:cNvPr>
          <p:cNvCxnSpPr>
            <a:cxnSpLocks/>
            <a:stCxn id="33" idx="3"/>
            <a:endCxn id="47" idx="1"/>
          </p:cNvCxnSpPr>
          <p:nvPr/>
        </p:nvCxnSpPr>
        <p:spPr>
          <a:xfrm flipV="1">
            <a:off x="5861049" y="5731168"/>
            <a:ext cx="1600201" cy="1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BECC03A6-12BD-4F2E-B85E-83EBCE31C1CE}"/>
              </a:ext>
            </a:extLst>
          </p:cNvPr>
          <p:cNvSpPr txBox="1"/>
          <p:nvPr/>
        </p:nvSpPr>
        <p:spPr>
          <a:xfrm>
            <a:off x="7735477" y="8154564"/>
            <a:ext cx="5181600" cy="2062103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800" dirty="0">
                <a:solidFill>
                  <a:srgbClr val="FEEB1A"/>
                </a:solidFill>
                <a:latin typeface="Brandon Grotesque Black" panose="020B0A03020203060202" pitchFamily="34" charset="0"/>
              </a:rPr>
              <a:t>147.757.266 €</a:t>
            </a:r>
            <a:endParaRPr lang="it-IT" sz="3600" dirty="0">
              <a:latin typeface="Brandon Grotesque Black" panose="020B0A03020203060202" pitchFamily="34" charset="0"/>
            </a:endParaRPr>
          </a:p>
          <a:p>
            <a:pPr algn="ctr"/>
            <a:r>
              <a:rPr lang="it-IT" sz="4000" dirty="0">
                <a:solidFill>
                  <a:schemeClr val="bg1"/>
                </a:solidFill>
                <a:latin typeface="Brandon Grotesque Bold" panose="020B0803020203060202" pitchFamily="34" charset="0"/>
              </a:rPr>
              <a:t>Valore complessivo del</a:t>
            </a:r>
          </a:p>
          <a:p>
            <a:pPr algn="ctr"/>
            <a:r>
              <a:rPr lang="it-IT" sz="4000" dirty="0">
                <a:solidFill>
                  <a:schemeClr val="bg1"/>
                </a:solidFill>
                <a:latin typeface="Brandon Grotesque Bold" panose="020B0803020203060202" pitchFamily="34" charset="0"/>
              </a:rPr>
              <a:t>portfolio</a:t>
            </a:r>
          </a:p>
        </p:txBody>
      </p:sp>
    </p:spTree>
    <p:extLst>
      <p:ext uri="{BB962C8B-B14F-4D97-AF65-F5344CB8AC3E}">
        <p14:creationId xmlns:p14="http://schemas.microsoft.com/office/powerpoint/2010/main" val="616628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BEBA52713A2EA42A453689379E889CE" ma:contentTypeVersion="14" ma:contentTypeDescription="Creare un nuovo documento." ma:contentTypeScope="" ma:versionID="8ef5551f0bee31e329c1d17a78e7bad2">
  <xsd:schema xmlns:xsd="http://www.w3.org/2001/XMLSchema" xmlns:xs="http://www.w3.org/2001/XMLSchema" xmlns:p="http://schemas.microsoft.com/office/2006/metadata/properties" xmlns:ns3="cebc36d9-cc4c-4289-ae21-d14aa27e4e5f" xmlns:ns4="fd9a8f9a-9bca-418e-9ad0-a50f45e789a1" targetNamespace="http://schemas.microsoft.com/office/2006/metadata/properties" ma:root="true" ma:fieldsID="057cb1a1619c39c70686ec9c67bfa2b5" ns3:_="" ns4:_="">
    <xsd:import namespace="cebc36d9-cc4c-4289-ae21-d14aa27e4e5f"/>
    <xsd:import namespace="fd9a8f9a-9bca-418e-9ad0-a50f45e789a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c36d9-cc4c-4289-ae21-d14aa27e4e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9a8f9a-9bca-418e-9ad0-a50f45e789a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DB22F1-795C-44FE-BF0E-6BDE78A3AF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bc36d9-cc4c-4289-ae21-d14aa27e4e5f"/>
    <ds:schemaRef ds:uri="fd9a8f9a-9bca-418e-9ad0-a50f45e789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6A0C01C-0179-48AF-AA28-438FCE56B231}">
  <ds:schemaRefs>
    <ds:schemaRef ds:uri="http://purl.org/dc/elements/1.1/"/>
    <ds:schemaRef ds:uri="http://schemas.microsoft.com/office/2006/documentManagement/types"/>
    <ds:schemaRef ds:uri="fd9a8f9a-9bca-418e-9ad0-a50f45e789a1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cebc36d9-cc4c-4289-ae21-d14aa27e4e5f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28DA4F1-B040-48ED-B8D6-7518DC7323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</TotalTime>
  <Words>595</Words>
  <Application>Microsoft Office PowerPoint</Application>
  <PresentationFormat>Personalizzato</PresentationFormat>
  <Paragraphs>210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9" baseType="lpstr">
      <vt:lpstr>Brandon Grotesque Black</vt:lpstr>
      <vt:lpstr>Arial</vt:lpstr>
      <vt:lpstr>Brandon Grotesque Bold</vt:lpstr>
      <vt:lpstr>Brandon Grotesque Light</vt:lpstr>
      <vt:lpstr>Calibri</vt:lpstr>
      <vt:lpstr>Brandon Grotesque Regular</vt:lpstr>
      <vt:lpstr>Brandon Grotesque Medium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Alessio Candido</dc:creator>
  <cp:lastModifiedBy>Diego Scaglione</cp:lastModifiedBy>
  <cp:revision>51</cp:revision>
  <cp:lastPrinted>2019-05-06T14:21:34Z</cp:lastPrinted>
  <dcterms:created xsi:type="dcterms:W3CDTF">2019-05-06T07:29:28Z</dcterms:created>
  <dcterms:modified xsi:type="dcterms:W3CDTF">2021-10-22T10:30:30Z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2019-05-06T00:00:00Z</vt:filetime>
  </property>
  <property fmtid="{D5CDD505-2E9C-101B-9397-08002B2CF9AE}" pid="3" name="Creator">
    <vt:lpwstr>Adobe InDesign CC 13.1 (Windows)</vt:lpwstr>
  </property>
  <property fmtid="{D5CDD505-2E9C-101B-9397-08002B2CF9AE}" pid="4" name="LastSaved">
    <vt:filetime>2019-05-06T00:00:00Z</vt:filetime>
  </property>
  <property fmtid="{D5CDD505-2E9C-101B-9397-08002B2CF9AE}" pid="5" name="ContentTypeId">
    <vt:lpwstr>0x0101006BEBA52713A2EA42A453689379E889CE</vt:lpwstr>
  </property>
</Properties>
</file>