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42" r:id="rId2"/>
    <p:sldId id="1012" r:id="rId3"/>
    <p:sldId id="1013" r:id="rId4"/>
    <p:sldId id="1032" r:id="rId5"/>
    <p:sldId id="1015" r:id="rId6"/>
    <p:sldId id="1016" r:id="rId7"/>
    <p:sldId id="1017" r:id="rId8"/>
    <p:sldId id="1025" r:id="rId9"/>
    <p:sldId id="1028" r:id="rId10"/>
    <p:sldId id="1029" r:id="rId11"/>
  </p:sldIdLst>
  <p:sldSz cx="12192000" cy="6858000"/>
  <p:notesSz cx="6797675" cy="9926638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23">
          <p15:clr>
            <a:srgbClr val="A4A3A4"/>
          </p15:clr>
        </p15:guide>
        <p15:guide id="2" orient="horz" pos="728">
          <p15:clr>
            <a:srgbClr val="A4A3A4"/>
          </p15:clr>
        </p15:guide>
        <p15:guide id="3" pos="3828">
          <p15:clr>
            <a:srgbClr val="A4A3A4"/>
          </p15:clr>
        </p15:guide>
        <p15:guide id="4" orient="horz" pos="604">
          <p15:clr>
            <a:srgbClr val="A4A3A4"/>
          </p15:clr>
        </p15:guide>
        <p15:guide id="5" orient="horz" pos="2146">
          <p15:clr>
            <a:srgbClr val="A4A3A4"/>
          </p15:clr>
        </p15:guide>
        <p15:guide id="6" orient="horz" pos="944">
          <p15:clr>
            <a:srgbClr val="A4A3A4"/>
          </p15:clr>
        </p15:guide>
        <p15:guide id="7" pos="6860">
          <p15:clr>
            <a:srgbClr val="A4A3A4"/>
          </p15:clr>
        </p15:guide>
        <p15:guide id="8" orient="horz" pos="1824">
          <p15:clr>
            <a:srgbClr val="A4A3A4"/>
          </p15:clr>
        </p15:guide>
        <p15:guide id="9" orient="horz" pos="2006">
          <p15:clr>
            <a:srgbClr val="A4A3A4"/>
          </p15:clr>
        </p15:guide>
        <p15:guide id="10" pos="38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Bertola" initials="P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C34"/>
    <a:srgbClr val="DDDDDD"/>
    <a:srgbClr val="CCFFFF"/>
    <a:srgbClr val="9F9F9F"/>
    <a:srgbClr val="929292"/>
    <a:srgbClr val="B7C6D1"/>
    <a:srgbClr val="C2CFD8"/>
    <a:srgbClr val="D4DEE4"/>
    <a:srgbClr val="96ACBC"/>
    <a:srgbClr val="72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0C431-7856-238E-8930-981B2F7D4835}" v="2" dt="2021-11-19T13:18:46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3883" autoAdjust="0"/>
  </p:normalViewPr>
  <p:slideViewPr>
    <p:cSldViewPr snapToGrid="0" snapToObjects="1" showGuides="1">
      <p:cViewPr varScale="1">
        <p:scale>
          <a:sx n="98" d="100"/>
          <a:sy n="98" d="100"/>
        </p:scale>
        <p:origin x="84" y="438"/>
      </p:cViewPr>
      <p:guideLst>
        <p:guide orient="horz" pos="2423"/>
        <p:guide orient="horz" pos="728"/>
        <p:guide pos="3828"/>
        <p:guide orient="horz" pos="604"/>
        <p:guide orient="horz" pos="2146"/>
        <p:guide orient="horz" pos="944"/>
        <p:guide pos="6860"/>
        <p:guide orient="horz" pos="1824"/>
        <p:guide orient="horz" pos="2006"/>
        <p:guide pos="3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22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Maltagliati" userId="S::10278940@polimi.it::e6826c1c-b660-4e3a-b7b5-5e8e6d0c9690" providerId="AD" clId="Web-{6DF0C431-7856-238E-8930-981B2F7D4835}"/>
    <pc:docChg chg="modSld">
      <pc:chgData name="Francesca Maltagliati" userId="S::10278940@polimi.it::e6826c1c-b660-4e3a-b7b5-5e8e6d0c9690" providerId="AD" clId="Web-{6DF0C431-7856-238E-8930-981B2F7D4835}" dt="2021-11-19T13:18:46.833" v="1" actId="1076"/>
      <pc:docMkLst>
        <pc:docMk/>
      </pc:docMkLst>
      <pc:sldChg chg="modSp">
        <pc:chgData name="Francesca Maltagliati" userId="S::10278940@polimi.it::e6826c1c-b660-4e3a-b7b5-5e8e6d0c9690" providerId="AD" clId="Web-{6DF0C431-7856-238E-8930-981B2F7D4835}" dt="2021-11-19T13:18:46.833" v="1" actId="1076"/>
        <pc:sldMkLst>
          <pc:docMk/>
          <pc:sldMk cId="3758949312" sldId="1027"/>
        </pc:sldMkLst>
        <pc:grpChg chg="mod">
          <ac:chgData name="Francesca Maltagliati" userId="S::10278940@polimi.it::e6826c1c-b660-4e3a-b7b5-5e8e6d0c9690" providerId="AD" clId="Web-{6DF0C431-7856-238E-8930-981B2F7D4835}" dt="2021-11-19T13:18:46.833" v="1" actId="1076"/>
          <ac:grpSpMkLst>
            <pc:docMk/>
            <pc:sldMk cId="3758949312" sldId="1027"/>
            <ac:grpSpMk id="53" creationId="{FA1DEC9A-F012-4D83-B500-364B6C20E72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E24157-3CC8-6448-80C7-C314B607134D}" type="datetimeFigureOut">
              <a:rPr lang="it-IT"/>
              <a:pPr>
                <a:defRPr/>
              </a:pPr>
              <a:t>26/11/2021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F4FAB3-388A-1849-82B3-BFDECB6EA9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39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94DFE9-8821-1F49-8C85-B12D39FE039C}" type="datetimeFigureOut">
              <a:rPr lang="it-IT"/>
              <a:pPr>
                <a:defRPr/>
              </a:pPr>
              <a:t>26/11/2021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90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E4186C-459D-254A-ADC1-4696213A72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8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E4186C-459D-254A-ADC1-4696213A724C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68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925" y="0"/>
            <a:ext cx="5273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F7AEB0D-C769-4D45-9B12-2E0BB12AAA3E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258255" y="6292026"/>
            <a:ext cx="4626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000" b="1" dirty="0">
                <a:solidFill>
                  <a:srgbClr val="FFFFFF"/>
                </a:solidFill>
                <a:latin typeface="Minion Black" charset="0"/>
                <a:cs typeface="Minion Black" charset="0"/>
              </a:rPr>
              <a:t>POLIMI POST COVID: PROGETTI DIDATTICI</a:t>
            </a:r>
          </a:p>
        </p:txBody>
      </p:sp>
      <p:pic>
        <p:nvPicPr>
          <p:cNvPr id="5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4138" y="6346825"/>
            <a:ext cx="28590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07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magine 127"/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53"/>
          <a:stretch/>
        </p:blipFill>
        <p:spPr>
          <a:xfrm>
            <a:off x="-24000" y="0"/>
            <a:ext cx="12240000" cy="7047839"/>
          </a:xfrm>
          <a:prstGeom prst="rect">
            <a:avLst/>
          </a:prstGeom>
          <a:noFill/>
        </p:spPr>
      </p:pic>
      <p:pic>
        <p:nvPicPr>
          <p:cNvPr id="6" name="Immagine 5"/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4001" cy="6858000"/>
          </a:xfrm>
          <a:prstGeom prst="rect">
            <a:avLst/>
          </a:prstGeom>
        </p:spPr>
      </p:pic>
      <p:pic>
        <p:nvPicPr>
          <p:cNvPr id="131" name="Picture 4" descr="Y:\IMMAGINE _COORDINATA_2014\LOGO_UFFICIALE\01_Polimi_centrato\eps\01_Polimi_centrato_COL_negativo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246" y="2721751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ttangolo 133"/>
          <p:cNvSpPr/>
          <p:nvPr userDrawn="1"/>
        </p:nvSpPr>
        <p:spPr>
          <a:xfrm>
            <a:off x="0" y="5523722"/>
            <a:ext cx="12192000" cy="1334278"/>
          </a:xfrm>
          <a:prstGeom prst="rect">
            <a:avLst/>
          </a:prstGeom>
          <a:solidFill>
            <a:srgbClr val="1A41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50403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12192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CasellaDiTesto 129"/>
          <p:cNvSpPr txBox="1"/>
          <p:nvPr userDrawn="1"/>
        </p:nvSpPr>
        <p:spPr>
          <a:xfrm>
            <a:off x="210371" y="6363506"/>
            <a:ext cx="4607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baseline="0" dirty="0">
                <a:solidFill>
                  <a:srgbClr val="FFFFFF"/>
                </a:solidFill>
                <a:latin typeface="Arial"/>
                <a:cs typeface="Arial"/>
              </a:rPr>
              <a:t>Prof. Lamberto </a:t>
            </a:r>
            <a:r>
              <a:rPr lang="it-IT" sz="1200" b="1" baseline="0" dirty="0" err="1">
                <a:solidFill>
                  <a:srgbClr val="FFFFFF"/>
                </a:solidFill>
                <a:latin typeface="Arial"/>
                <a:cs typeface="Arial"/>
              </a:rPr>
              <a:t>Duò</a:t>
            </a:r>
            <a:r>
              <a:rPr lang="it-IT" sz="1200" b="1" baseline="0" dirty="0">
                <a:solidFill>
                  <a:srgbClr val="FFFFFF"/>
                </a:solidFill>
                <a:latin typeface="Arial"/>
                <a:cs typeface="Arial"/>
              </a:rPr>
              <a:t> – Delegato alla Didattica e Orientamento</a:t>
            </a:r>
            <a:endParaRPr lang="it-IT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64010" y="1089904"/>
            <a:ext cx="12048863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31" y="6346379"/>
            <a:ext cx="3706832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384175" y="139700"/>
            <a:ext cx="114427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858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75" r:id="rId2"/>
    <p:sldLayoutId id="2147483877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charset="0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2291497" y="5620194"/>
            <a:ext cx="7520473" cy="808598"/>
          </a:xfrm>
        </p:spPr>
        <p:txBody>
          <a:bodyPr>
            <a:noAutofit/>
          </a:bodyPr>
          <a:lstStyle/>
          <a:p>
            <a:pPr algn="ctr"/>
            <a:r>
              <a:rPr lang="it-IT" sz="2600" dirty="0" err="1">
                <a:latin typeface="BrandonGrotesque-Bold"/>
                <a:cs typeface="BrandonGrotesque-Bold"/>
              </a:rPr>
              <a:t>Polimi</a:t>
            </a:r>
            <a:r>
              <a:rPr lang="it-IT" sz="2600" dirty="0">
                <a:latin typeface="BrandonGrotesque-Bold"/>
                <a:cs typeface="BrandonGrotesque-Bold"/>
              </a:rPr>
              <a:t> Post Covid: Progetti Didattici</a:t>
            </a:r>
            <a:br>
              <a:rPr lang="it-IT" sz="2600" dirty="0">
                <a:latin typeface="BrandonGrotesque-Bold"/>
                <a:cs typeface="BrandonGrotesque-Bold"/>
              </a:rPr>
            </a:br>
            <a:r>
              <a:rPr lang="it-IT" sz="2600" dirty="0">
                <a:latin typeface="BrandonGrotesque-Bold"/>
                <a:cs typeface="BrandonGrotesque-Bold"/>
              </a:rPr>
              <a:t>26 Novembre 2021 </a:t>
            </a:r>
          </a:p>
        </p:txBody>
      </p:sp>
    </p:spTree>
    <p:extLst>
      <p:ext uri="{BB962C8B-B14F-4D97-AF65-F5344CB8AC3E}">
        <p14:creationId xmlns:p14="http://schemas.microsoft.com/office/powerpoint/2010/main" val="58791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0CFCDD9-5640-45F1-9AA3-3724C6901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906E215-4EA6-4733-BD76-C6A6B473B0EE}"/>
              </a:ext>
            </a:extLst>
          </p:cNvPr>
          <p:cNvSpPr/>
          <p:nvPr/>
        </p:nvSpPr>
        <p:spPr>
          <a:xfrm>
            <a:off x="2680654" y="5722680"/>
            <a:ext cx="7844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…e GRAZIE anche a tutti coloro che hanno contribuito ai lavori……..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08D526B-0FE5-4932-9C7C-80E109E5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40" y="-63212"/>
            <a:ext cx="2865126" cy="2865126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490CA9FD-3F7E-427D-A16A-F2354B9A71E8}"/>
              </a:ext>
            </a:extLst>
          </p:cNvPr>
          <p:cNvGrpSpPr/>
          <p:nvPr/>
        </p:nvGrpSpPr>
        <p:grpSpPr>
          <a:xfrm>
            <a:off x="8445975" y="340443"/>
            <a:ext cx="3275260" cy="1200329"/>
            <a:chOff x="6377057" y="339848"/>
            <a:chExt cx="3058337" cy="991610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1725637E-79D6-4CD0-8A14-793CF65661BF}"/>
                </a:ext>
              </a:extLst>
            </p:cNvPr>
            <p:cNvSpPr/>
            <p:nvPr/>
          </p:nvSpPr>
          <p:spPr>
            <a:xfrm>
              <a:off x="6377057" y="339848"/>
              <a:ext cx="3058337" cy="9916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0070C0"/>
                  </a:solidFill>
                </a:rPr>
                <a:t>SPAZI IN ATENEO</a:t>
              </a:r>
            </a:p>
            <a:p>
              <a:pPr algn="ctr"/>
              <a:r>
                <a:rPr lang="it-IT" dirty="0"/>
                <a:t>Paola Bertola</a:t>
              </a:r>
            </a:p>
            <a:p>
              <a:pPr algn="ctr"/>
              <a:r>
                <a:rPr lang="it-IT" dirty="0"/>
                <a:t>Emilio Faroldi</a:t>
              </a:r>
            </a:p>
            <a:p>
              <a:pPr algn="ctr"/>
              <a:r>
                <a:rPr lang="it-IT" dirty="0"/>
                <a:t>Tecla </a:t>
              </a:r>
              <a:r>
                <a:rPr lang="it-IT" dirty="0" err="1"/>
                <a:t>Trifilò</a:t>
              </a:r>
              <a:endParaRPr lang="it-IT" dirty="0"/>
            </a:p>
          </p:txBody>
        </p:sp>
        <p:pic>
          <p:nvPicPr>
            <p:cNvPr id="22" name="Picture 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306A10D-C151-46DE-979D-6CB100C83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1498" y="765987"/>
              <a:ext cx="434471" cy="519887"/>
            </a:xfrm>
            <a:prstGeom prst="rect">
              <a:avLst/>
            </a:prstGeom>
          </p:spPr>
        </p:pic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2C54541D-E871-4BD5-9E8E-B6FDF129DBE2}"/>
              </a:ext>
            </a:extLst>
          </p:cNvPr>
          <p:cNvGrpSpPr/>
          <p:nvPr/>
        </p:nvGrpSpPr>
        <p:grpSpPr>
          <a:xfrm>
            <a:off x="8445975" y="4123343"/>
            <a:ext cx="3253495" cy="1347746"/>
            <a:chOff x="13661804" y="4116886"/>
            <a:chExt cx="2874820" cy="1200329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F2BF487A-A992-4C8B-BA0D-D88547250DFC}"/>
                </a:ext>
              </a:extLst>
            </p:cNvPr>
            <p:cNvSpPr/>
            <p:nvPr/>
          </p:nvSpPr>
          <p:spPr>
            <a:xfrm>
              <a:off x="13661804" y="4116886"/>
              <a:ext cx="2874820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0070C0"/>
                  </a:solidFill>
                </a:rPr>
                <a:t>DIDATTICA POST COVID</a:t>
              </a:r>
            </a:p>
            <a:p>
              <a:pPr algn="ctr"/>
              <a:r>
                <a:rPr lang="it-IT" dirty="0"/>
                <a:t>Paola Antonietti</a:t>
              </a:r>
            </a:p>
            <a:p>
              <a:pPr algn="ctr"/>
              <a:r>
                <a:rPr lang="it-IT" dirty="0"/>
                <a:t>Lamberto </a:t>
              </a:r>
              <a:r>
                <a:rPr lang="it-IT" dirty="0" err="1"/>
                <a:t>Duò</a:t>
              </a:r>
              <a:endParaRPr lang="it-IT" dirty="0"/>
            </a:p>
            <a:p>
              <a:pPr algn="ctr"/>
              <a:r>
                <a:rPr lang="it-IT" dirty="0"/>
                <a:t>Matteo Oggioni</a:t>
              </a:r>
            </a:p>
          </p:txBody>
        </p:sp>
        <p:pic>
          <p:nvPicPr>
            <p:cNvPr id="18" name="Picture 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FE8CA17-5621-4650-B9D4-AF1405DFE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21980" y="4384312"/>
              <a:ext cx="720398" cy="720398"/>
            </a:xfrm>
            <a:prstGeom prst="rect">
              <a:avLst/>
            </a:prstGeom>
          </p:spPr>
        </p:pic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6D29FD41-8514-4FB7-8120-EC89E8CFB086}"/>
              </a:ext>
            </a:extLst>
          </p:cNvPr>
          <p:cNvGrpSpPr/>
          <p:nvPr/>
        </p:nvGrpSpPr>
        <p:grpSpPr>
          <a:xfrm>
            <a:off x="4514212" y="2286212"/>
            <a:ext cx="3030594" cy="1477328"/>
            <a:chOff x="8783370" y="2052595"/>
            <a:chExt cx="2912489" cy="147732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B4D4EB39-4D55-4A09-A3BB-24A887468861}"/>
                </a:ext>
              </a:extLst>
            </p:cNvPr>
            <p:cNvSpPr/>
            <p:nvPr/>
          </p:nvSpPr>
          <p:spPr>
            <a:xfrm>
              <a:off x="8783370" y="2052595"/>
              <a:ext cx="2912489" cy="147732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0070C0"/>
                  </a:solidFill>
                </a:rPr>
                <a:t>REGISTRAZIONI DA VALORIZZARE</a:t>
              </a:r>
            </a:p>
            <a:p>
              <a:pPr algn="ctr"/>
              <a:r>
                <a:rPr lang="it-IT" dirty="0"/>
                <a:t>Antonio Capone</a:t>
              </a:r>
            </a:p>
            <a:p>
              <a:pPr algn="ctr"/>
              <a:r>
                <a:rPr lang="it-IT" dirty="0"/>
                <a:t>Federico Colombo</a:t>
              </a:r>
            </a:p>
            <a:p>
              <a:pPr algn="ctr"/>
              <a:r>
                <a:rPr lang="it-IT" dirty="0"/>
                <a:t>Federico </a:t>
              </a:r>
              <a:r>
                <a:rPr lang="it-IT" dirty="0" err="1"/>
                <a:t>Caniato</a:t>
              </a:r>
              <a:endParaRPr lang="it-IT" dirty="0"/>
            </a:p>
          </p:txBody>
        </p:sp>
        <p:pic>
          <p:nvPicPr>
            <p:cNvPr id="19" name="Picture 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BE0FD54-3E76-49F0-A2E8-A79296F89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3370" y="2349593"/>
              <a:ext cx="652933" cy="652933"/>
            </a:xfrm>
            <a:prstGeom prst="rect">
              <a:avLst/>
            </a:prstGeom>
            <a:grpFill/>
          </p:spPr>
        </p:pic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0FA87070-ED2C-455B-91E2-893CC4BD2194}"/>
              </a:ext>
            </a:extLst>
          </p:cNvPr>
          <p:cNvGrpSpPr/>
          <p:nvPr/>
        </p:nvGrpSpPr>
        <p:grpSpPr>
          <a:xfrm>
            <a:off x="8445975" y="2172721"/>
            <a:ext cx="3275260" cy="1445565"/>
            <a:chOff x="4112552" y="2435147"/>
            <a:chExt cx="3030594" cy="1200329"/>
          </a:xfrm>
        </p:grpSpPr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974E2ED2-717F-4561-ACD7-5C9D716B96EF}"/>
                </a:ext>
              </a:extLst>
            </p:cNvPr>
            <p:cNvSpPr/>
            <p:nvPr/>
          </p:nvSpPr>
          <p:spPr>
            <a:xfrm>
              <a:off x="4112552" y="2435147"/>
              <a:ext cx="3030594" cy="120032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solidFill>
                    <a:srgbClr val="00B050"/>
                  </a:solidFill>
                </a:rPr>
                <a:t>RAPPORTI INTERNAZIONALI</a:t>
              </a:r>
            </a:p>
            <a:p>
              <a:pPr algn="ctr"/>
              <a:r>
                <a:rPr lang="it-IT" dirty="0"/>
                <a:t>Bianca </a:t>
              </a:r>
              <a:r>
                <a:rPr lang="it-IT" dirty="0" err="1"/>
                <a:t>Colosimo</a:t>
              </a:r>
              <a:endParaRPr lang="it-IT" dirty="0"/>
            </a:p>
            <a:p>
              <a:pPr algn="ctr"/>
              <a:r>
                <a:rPr lang="it-IT" dirty="0"/>
                <a:t>Alessandra Oppio</a:t>
              </a:r>
            </a:p>
            <a:p>
              <a:pPr algn="ctr"/>
              <a:r>
                <a:rPr lang="it-IT" dirty="0"/>
                <a:t>Andrea Sianesi</a:t>
              </a:r>
            </a:p>
          </p:txBody>
        </p:sp>
        <p:pic>
          <p:nvPicPr>
            <p:cNvPr id="35" name="Picture 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4F07B50-4823-4873-9715-CEB47BC0C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6519" y="2922133"/>
              <a:ext cx="441206" cy="441206"/>
            </a:xfrm>
            <a:prstGeom prst="rect">
              <a:avLst/>
            </a:prstGeom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0D32943A-A68F-4D44-BC52-9E26FD15506E}"/>
              </a:ext>
            </a:extLst>
          </p:cNvPr>
          <p:cNvGrpSpPr/>
          <p:nvPr/>
        </p:nvGrpSpPr>
        <p:grpSpPr>
          <a:xfrm>
            <a:off x="4429776" y="352825"/>
            <a:ext cx="3056873" cy="1493035"/>
            <a:chOff x="4026595" y="2134518"/>
            <a:chExt cx="2912489" cy="1200329"/>
          </a:xfrm>
        </p:grpSpPr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293570C5-AA3F-44D5-B716-32084C7A0595}"/>
                </a:ext>
              </a:extLst>
            </p:cNvPr>
            <p:cNvSpPr/>
            <p:nvPr/>
          </p:nvSpPr>
          <p:spPr>
            <a:xfrm>
              <a:off x="4026595" y="2134518"/>
              <a:ext cx="2912489" cy="12003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solidFill>
                    <a:schemeClr val="accent3">
                      <a:lumMod val="50000"/>
                    </a:schemeClr>
                  </a:solidFill>
                </a:rPr>
                <a:t>VITA NEL CAMPUS</a:t>
              </a:r>
            </a:p>
            <a:p>
              <a:pPr algn="ctr"/>
              <a:r>
                <a:rPr lang="it-IT" dirty="0"/>
                <a:t>Davide Moscatelli</a:t>
              </a:r>
            </a:p>
            <a:p>
              <a:pPr algn="ctr"/>
              <a:r>
                <a:rPr lang="it-IT" dirty="0"/>
                <a:t>Donatella Sciuto</a:t>
              </a:r>
            </a:p>
            <a:p>
              <a:pPr algn="ctr"/>
              <a:r>
                <a:rPr lang="it-IT" dirty="0"/>
                <a:t>Marco Guerini</a:t>
              </a:r>
            </a:p>
          </p:txBody>
        </p:sp>
        <p:pic>
          <p:nvPicPr>
            <p:cNvPr id="24" name="Picture 13" descr="A picture containing text, tableware, dishware&#10;&#10;Description automatically generated">
              <a:extLst>
                <a:ext uri="{FF2B5EF4-FFF2-40B4-BE49-F238E27FC236}">
                  <a16:creationId xmlns:a16="http://schemas.microsoft.com/office/drawing/2014/main" id="{61D3ED50-F45B-443A-B7EB-419B78EBC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</a:blip>
            <a:stretch>
              <a:fillRect/>
            </a:stretch>
          </p:blipFill>
          <p:spPr>
            <a:xfrm>
              <a:off x="4075205" y="2521450"/>
              <a:ext cx="604324" cy="604324"/>
            </a:xfrm>
            <a:prstGeom prst="rect">
              <a:avLst/>
            </a:prstGeom>
          </p:spPr>
        </p:pic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C5FC1B13-BECB-4408-9BDD-5E3212EE562B}"/>
              </a:ext>
            </a:extLst>
          </p:cNvPr>
          <p:cNvGrpSpPr/>
          <p:nvPr/>
        </p:nvGrpSpPr>
        <p:grpSpPr>
          <a:xfrm>
            <a:off x="469923" y="4123343"/>
            <a:ext cx="3253495" cy="1337634"/>
            <a:chOff x="5941367" y="4881034"/>
            <a:chExt cx="3078726" cy="1200329"/>
          </a:xfrm>
        </p:grpSpPr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830580A5-F1EE-412E-A893-AA7B92924EF2}"/>
                </a:ext>
              </a:extLst>
            </p:cNvPr>
            <p:cNvSpPr/>
            <p:nvPr/>
          </p:nvSpPr>
          <p:spPr>
            <a:xfrm>
              <a:off x="5941367" y="4881034"/>
              <a:ext cx="3078726" cy="12003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STUDENTE FUORI SEDE</a:t>
              </a:r>
            </a:p>
            <a:p>
              <a:pPr algn="ctr"/>
              <a:r>
                <a:rPr lang="it-IT" dirty="0">
                  <a:ln w="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Carolina Pacchi</a:t>
              </a:r>
            </a:p>
            <a:p>
              <a:pPr algn="ctr"/>
              <a:r>
                <a:rPr lang="it-IT" dirty="0">
                  <a:ln w="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Maurizio Zani</a:t>
              </a:r>
            </a:p>
            <a:p>
              <a:pPr algn="ctr"/>
              <a:r>
                <a:rPr lang="it-IT" dirty="0">
                  <a:ln w="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Alessio Rocca</a:t>
              </a:r>
              <a:endParaRPr lang="it-IT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3" name="Picture 1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FF30517-2584-4D1E-8654-047A73988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76950" y="5239716"/>
              <a:ext cx="641793" cy="78724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F6688FA9-B503-448F-A528-ABA69C23F02E}"/>
              </a:ext>
            </a:extLst>
          </p:cNvPr>
          <p:cNvGrpSpPr/>
          <p:nvPr/>
        </p:nvGrpSpPr>
        <p:grpSpPr>
          <a:xfrm>
            <a:off x="4475688" y="4123343"/>
            <a:ext cx="3056873" cy="1337634"/>
            <a:chOff x="6645671" y="3439218"/>
            <a:chExt cx="2874821" cy="1200329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E45BF88B-CA71-4061-BB71-FDB63CE1FF17}"/>
                </a:ext>
              </a:extLst>
            </p:cNvPr>
            <p:cNvSpPr/>
            <p:nvPr/>
          </p:nvSpPr>
          <p:spPr>
            <a:xfrm>
              <a:off x="6645671" y="3439218"/>
              <a:ext cx="2874821" cy="120032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SMARTWORKING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Stefano Ronchi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Alessandra Moroni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Eugenio Morello</a:t>
              </a:r>
            </a:p>
          </p:txBody>
        </p:sp>
        <p:pic>
          <p:nvPicPr>
            <p:cNvPr id="56" name="Picture 6">
              <a:extLst>
                <a:ext uri="{FF2B5EF4-FFF2-40B4-BE49-F238E27FC236}">
                  <a16:creationId xmlns:a16="http://schemas.microsoft.com/office/drawing/2014/main" id="{2B4E520E-58A7-4BDE-9E78-E3F11E18E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23275" y="3567099"/>
              <a:ext cx="482279" cy="48227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0" name="Rettangolo 29">
            <a:extLst>
              <a:ext uri="{FF2B5EF4-FFF2-40B4-BE49-F238E27FC236}">
                <a16:creationId xmlns:a16="http://schemas.microsoft.com/office/drawing/2014/main" id="{DABBBDD3-B2C3-42A4-BBC7-16541809C2A6}"/>
              </a:ext>
            </a:extLst>
          </p:cNvPr>
          <p:cNvSpPr/>
          <p:nvPr/>
        </p:nvSpPr>
        <p:spPr>
          <a:xfrm>
            <a:off x="486135" y="2874965"/>
            <a:ext cx="3253495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it-IT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………..</a:t>
            </a:r>
          </a:p>
          <a:p>
            <a:pPr algn="ctr"/>
            <a:r>
              <a:rPr lang="it-IT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Assunta Marrese</a:t>
            </a:r>
          </a:p>
          <a:p>
            <a:pPr algn="ctr"/>
            <a:r>
              <a:rPr lang="it-IT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Francesca Maltagliati</a:t>
            </a:r>
            <a:endParaRPr lang="it-IT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5566F68-7792-4CEB-851D-1717CB4131D0}"/>
              </a:ext>
            </a:extLst>
          </p:cNvPr>
          <p:cNvSpPr/>
          <p:nvPr/>
        </p:nvSpPr>
        <p:spPr>
          <a:xfrm>
            <a:off x="2304868" y="4699888"/>
            <a:ext cx="9459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1</a:t>
            </a:r>
            <a:r>
              <a:rPr lang="it-IT" sz="2400" b="1" dirty="0">
                <a:solidFill>
                  <a:schemeClr val="tx2"/>
                </a:solidFill>
              </a:rPr>
              <a:t>. Tavoli di lavoro ‘‘</a:t>
            </a:r>
            <a:r>
              <a:rPr lang="it-IT" sz="2400" b="1" dirty="0" err="1">
                <a:solidFill>
                  <a:schemeClr val="tx2"/>
                </a:solidFill>
              </a:rPr>
              <a:t>Post-covid</a:t>
            </a:r>
            <a:r>
              <a:rPr lang="it-IT" sz="2400" b="1" dirty="0">
                <a:solidFill>
                  <a:schemeClr val="tx2"/>
                </a:solidFill>
              </a:rPr>
              <a:t>’’</a:t>
            </a:r>
            <a:br>
              <a:rPr lang="it-IT" sz="2400" b="1" dirty="0">
                <a:solidFill>
                  <a:schemeClr val="tx2"/>
                </a:solidFill>
              </a:rPr>
            </a:br>
            <a:r>
              <a:rPr lang="it-IT" sz="2400" b="1" dirty="0">
                <a:solidFill>
                  <a:schemeClr val="tx2"/>
                </a:solidFill>
              </a:rPr>
              <a:t>2. Progetti pilota di Didattica ‘‘</a:t>
            </a:r>
            <a:r>
              <a:rPr lang="it-IT" sz="2400" b="1" dirty="0" err="1">
                <a:solidFill>
                  <a:schemeClr val="tx2"/>
                </a:solidFill>
              </a:rPr>
              <a:t>Post-covid</a:t>
            </a:r>
            <a:r>
              <a:rPr lang="it-IT" sz="2400" b="1" dirty="0">
                <a:solidFill>
                  <a:schemeClr val="tx2"/>
                </a:solidFill>
              </a:rPr>
              <a:t>’’</a:t>
            </a:r>
            <a:br>
              <a:rPr lang="it-IT" sz="2400" b="1" dirty="0">
                <a:solidFill>
                  <a:schemeClr val="tx2"/>
                </a:solidFill>
              </a:rPr>
            </a:br>
            <a:r>
              <a:rPr lang="it-IT" sz="2400" b="1" dirty="0">
                <a:solidFill>
                  <a:schemeClr val="tx2"/>
                </a:solidFill>
              </a:rPr>
              <a:t>3. PoliMI Ambassador in ‘‘Green Technologies’’ e ‘‘Smart </a:t>
            </a:r>
            <a:r>
              <a:rPr lang="it-IT" sz="2400" b="1" dirty="0" err="1">
                <a:solidFill>
                  <a:schemeClr val="tx2"/>
                </a:solidFill>
              </a:rPr>
              <a:t>Infrastructures</a:t>
            </a:r>
            <a:r>
              <a:rPr lang="it-IT" sz="2400" b="1" dirty="0">
                <a:solidFill>
                  <a:schemeClr val="tx2"/>
                </a:solidFill>
              </a:rPr>
              <a:t>’’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2CBE157-F701-411A-BDF7-08C8BB9ED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93698" cy="42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7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918EF0EF-F6D3-48E5-AC79-196A72F3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812" y="2914380"/>
            <a:ext cx="5341188" cy="3217808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EDE5D5B8-0066-4133-B2DD-D393FDF25115}"/>
              </a:ext>
            </a:extLst>
          </p:cNvPr>
          <p:cNvSpPr txBox="1">
            <a:spLocks/>
          </p:cNvSpPr>
          <p:nvPr/>
        </p:nvSpPr>
        <p:spPr>
          <a:xfrm>
            <a:off x="134838" y="140340"/>
            <a:ext cx="5091503" cy="4314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2"/>
                </a:solidFill>
              </a:rPr>
              <a:t>1</a:t>
            </a:r>
            <a:r>
              <a:rPr lang="it-IT" sz="2400" dirty="0">
                <a:solidFill>
                  <a:schemeClr val="tx2"/>
                </a:solidFill>
              </a:rPr>
              <a:t>. Tavoli di </a:t>
            </a:r>
            <a:r>
              <a:rPr lang="it-IT" dirty="0">
                <a:solidFill>
                  <a:schemeClr val="tx2"/>
                </a:solidFill>
              </a:rPr>
              <a:t>lavoro</a:t>
            </a:r>
            <a:r>
              <a:rPr lang="it-IT" sz="2400" dirty="0">
                <a:solidFill>
                  <a:schemeClr val="tx2"/>
                </a:solidFill>
              </a:rPr>
              <a:t> ‘‘</a:t>
            </a:r>
            <a:r>
              <a:rPr lang="it-IT" sz="2400" dirty="0" err="1">
                <a:solidFill>
                  <a:schemeClr val="tx2"/>
                </a:solidFill>
              </a:rPr>
              <a:t>Post-covid</a:t>
            </a:r>
            <a:r>
              <a:rPr lang="it-IT" sz="2400" dirty="0">
                <a:solidFill>
                  <a:schemeClr val="tx2"/>
                </a:solidFill>
              </a:rPr>
              <a:t>’’</a:t>
            </a:r>
            <a:endParaRPr lang="it-IT" sz="2400" cap="all" dirty="0">
              <a:solidFill>
                <a:srgbClr val="23536F"/>
              </a:solidFill>
              <a:latin typeface="Calibri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3218494-5759-40CC-915B-2956D1088F82}"/>
              </a:ext>
            </a:extLst>
          </p:cNvPr>
          <p:cNvGrpSpPr/>
          <p:nvPr/>
        </p:nvGrpSpPr>
        <p:grpSpPr>
          <a:xfrm>
            <a:off x="333724" y="1587699"/>
            <a:ext cx="9328750" cy="4069088"/>
            <a:chOff x="155629" y="1629017"/>
            <a:chExt cx="8746055" cy="3517090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CB840501-DEE1-4EBA-B413-99CB9C25E1E5}"/>
                </a:ext>
              </a:extLst>
            </p:cNvPr>
            <p:cNvGrpSpPr/>
            <p:nvPr/>
          </p:nvGrpSpPr>
          <p:grpSpPr>
            <a:xfrm>
              <a:off x="3161538" y="1826105"/>
              <a:ext cx="5740146" cy="135866"/>
              <a:chOff x="442880" y="1291806"/>
              <a:chExt cx="11426032" cy="181155"/>
            </a:xfrm>
          </p:grpSpPr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E3591A17-0BA4-4E13-A883-9AEF6BD8AD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880" y="1380226"/>
                <a:ext cx="114260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4D578CBB-8693-45D3-A55E-FF9B7A29B4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880" y="1291806"/>
                <a:ext cx="0" cy="1811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diritto 16">
                <a:extLst>
                  <a:ext uri="{FF2B5EF4-FFF2-40B4-BE49-F238E27FC236}">
                    <a16:creationId xmlns:a16="http://schemas.microsoft.com/office/drawing/2014/main" id="{18B4B30D-C512-4410-B6E5-C42C50365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68710" y="1291806"/>
                <a:ext cx="0" cy="1811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7">
                <a:extLst>
                  <a:ext uri="{FF2B5EF4-FFF2-40B4-BE49-F238E27FC236}">
                    <a16:creationId xmlns:a16="http://schemas.microsoft.com/office/drawing/2014/main" id="{DFAE3D52-F8FA-46F1-B571-88852568F6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8046" y="1291806"/>
                <a:ext cx="0" cy="1811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52AB157A-4B57-498D-8AF5-AE5F096C6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3212" y="1291806"/>
                <a:ext cx="0" cy="1811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diritto 19">
                <a:extLst>
                  <a:ext uri="{FF2B5EF4-FFF2-40B4-BE49-F238E27FC236}">
                    <a16:creationId xmlns:a16="http://schemas.microsoft.com/office/drawing/2014/main" id="{F60F6CB0-98A2-488D-ACC2-224513E9BF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8378" y="1291806"/>
                <a:ext cx="0" cy="1811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diritto 20">
                <a:extLst>
                  <a:ext uri="{FF2B5EF4-FFF2-40B4-BE49-F238E27FC236}">
                    <a16:creationId xmlns:a16="http://schemas.microsoft.com/office/drawing/2014/main" id="{E5D6330C-623E-4681-AE30-8EEB64C70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23544" y="1291806"/>
                <a:ext cx="0" cy="1811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DD8D17C6-7E48-47B6-A0B2-42B84530C5AB}"/>
                </a:ext>
              </a:extLst>
            </p:cNvPr>
            <p:cNvSpPr txBox="1"/>
            <p:nvPr/>
          </p:nvSpPr>
          <p:spPr>
            <a:xfrm>
              <a:off x="205571" y="2139696"/>
              <a:ext cx="2530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EVENTO DI LANCIO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F9BF3E97-BA68-462C-A02A-9577FCF3026B}"/>
                </a:ext>
              </a:extLst>
            </p:cNvPr>
            <p:cNvSpPr txBox="1"/>
            <p:nvPr/>
          </p:nvSpPr>
          <p:spPr>
            <a:xfrm>
              <a:off x="177156" y="2580271"/>
              <a:ext cx="3108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TAVOLI DI CONFRONTO INTERNO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5564D8A3-0BD4-459D-81F8-9DDD8F3D59BA}"/>
                </a:ext>
              </a:extLst>
            </p:cNvPr>
            <p:cNvSpPr txBox="1"/>
            <p:nvPr/>
          </p:nvSpPr>
          <p:spPr>
            <a:xfrm>
              <a:off x="177156" y="3029596"/>
              <a:ext cx="3025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CONFRONTO INTERNAZIONALE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BB405F45-E1E0-4FF2-9FE8-9EE3BE3F64F9}"/>
                </a:ext>
              </a:extLst>
            </p:cNvPr>
            <p:cNvSpPr txBox="1"/>
            <p:nvPr/>
          </p:nvSpPr>
          <p:spPr>
            <a:xfrm>
              <a:off x="177156" y="4838330"/>
              <a:ext cx="4084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RESTITUZIONE COMUNITÀ POLIMI E SENATO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D616D653-BFAA-4B35-A4FE-69D676D5F2F9}"/>
                </a:ext>
              </a:extLst>
            </p:cNvPr>
            <p:cNvSpPr txBox="1"/>
            <p:nvPr/>
          </p:nvSpPr>
          <p:spPr>
            <a:xfrm>
              <a:off x="204538" y="3938787"/>
              <a:ext cx="3227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PIATTAFORMA RIFLESSIONI E IDEE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578AFE81-E15B-406D-B1ED-6998EA3A9CA0}"/>
                </a:ext>
              </a:extLst>
            </p:cNvPr>
            <p:cNvSpPr txBox="1"/>
            <p:nvPr/>
          </p:nvSpPr>
          <p:spPr>
            <a:xfrm>
              <a:off x="3161538" y="1629017"/>
              <a:ext cx="1127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DICEMBRE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A8A6DBEB-59B5-4802-B0BA-085D56189E23}"/>
                </a:ext>
              </a:extLst>
            </p:cNvPr>
            <p:cNvSpPr txBox="1"/>
            <p:nvPr/>
          </p:nvSpPr>
          <p:spPr>
            <a:xfrm>
              <a:off x="4426701" y="1629017"/>
              <a:ext cx="1034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GENNAIO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EDF925DC-E648-48BC-B2A3-7AE54D818B01}"/>
                </a:ext>
              </a:extLst>
            </p:cNvPr>
            <p:cNvSpPr txBox="1"/>
            <p:nvPr/>
          </p:nvSpPr>
          <p:spPr>
            <a:xfrm>
              <a:off x="5443667" y="1629017"/>
              <a:ext cx="112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FEBBRAIO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3F531262-BDCF-4A42-86FD-01227C439F9E}"/>
                </a:ext>
              </a:extLst>
            </p:cNvPr>
            <p:cNvSpPr txBox="1"/>
            <p:nvPr/>
          </p:nvSpPr>
          <p:spPr>
            <a:xfrm>
              <a:off x="6672717" y="1629017"/>
              <a:ext cx="903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MARZO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FC4A8F29-EE9B-4E82-824A-656466956295}"/>
                </a:ext>
              </a:extLst>
            </p:cNvPr>
            <p:cNvSpPr txBox="1"/>
            <p:nvPr/>
          </p:nvSpPr>
          <p:spPr>
            <a:xfrm>
              <a:off x="7801201" y="1629017"/>
              <a:ext cx="903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APRILE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BEFF5174-BCEB-482A-B2A2-EC29D48008D7}"/>
                </a:ext>
              </a:extLst>
            </p:cNvPr>
            <p:cNvSpPr/>
            <p:nvPr/>
          </p:nvSpPr>
          <p:spPr>
            <a:xfrm>
              <a:off x="3161538" y="2170519"/>
              <a:ext cx="329184" cy="219452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ACFA891D-183D-467D-85EC-5FF8E2B405BE}"/>
                </a:ext>
              </a:extLst>
            </p:cNvPr>
            <p:cNvGrpSpPr/>
            <p:nvPr/>
          </p:nvGrpSpPr>
          <p:grpSpPr>
            <a:xfrm>
              <a:off x="3488327" y="2617442"/>
              <a:ext cx="1938084" cy="226445"/>
              <a:chOff x="4651102" y="2269034"/>
              <a:chExt cx="2584112" cy="301926"/>
            </a:xfrm>
          </p:grpSpPr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00BD6C7F-32E6-4A62-BC25-85F9A91529C1}"/>
                  </a:ext>
                </a:extLst>
              </p:cNvPr>
              <p:cNvSpPr/>
              <p:nvPr/>
            </p:nvSpPr>
            <p:spPr>
              <a:xfrm>
                <a:off x="5041661" y="2269035"/>
                <a:ext cx="240755" cy="292603"/>
              </a:xfrm>
              <a:prstGeom prst="rect">
                <a:avLst/>
              </a:prstGeom>
              <a:solidFill>
                <a:srgbClr val="728FA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F10FF8E7-BBA0-42CC-AC1E-971A20D312A2}"/>
                  </a:ext>
                </a:extLst>
              </p:cNvPr>
              <p:cNvSpPr/>
              <p:nvPr/>
            </p:nvSpPr>
            <p:spPr>
              <a:xfrm>
                <a:off x="5432220" y="2269325"/>
                <a:ext cx="240755" cy="292603"/>
              </a:xfrm>
              <a:prstGeom prst="rect">
                <a:avLst/>
              </a:prstGeom>
              <a:solidFill>
                <a:srgbClr val="728FA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D0FBCF47-C554-4D46-AEF4-AFE501A7FB77}"/>
                  </a:ext>
                </a:extLst>
              </p:cNvPr>
              <p:cNvSpPr/>
              <p:nvPr/>
            </p:nvSpPr>
            <p:spPr>
              <a:xfrm>
                <a:off x="5822779" y="2278357"/>
                <a:ext cx="240755" cy="292603"/>
              </a:xfrm>
              <a:prstGeom prst="rect">
                <a:avLst/>
              </a:prstGeom>
              <a:solidFill>
                <a:srgbClr val="728FA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C814DF11-42DD-4937-AE81-DFA0DA6D15E8}"/>
                  </a:ext>
                </a:extLst>
              </p:cNvPr>
              <p:cNvSpPr/>
              <p:nvPr/>
            </p:nvSpPr>
            <p:spPr>
              <a:xfrm>
                <a:off x="6994459" y="2269323"/>
                <a:ext cx="240755" cy="292603"/>
              </a:xfrm>
              <a:prstGeom prst="rect">
                <a:avLst/>
              </a:prstGeom>
              <a:solidFill>
                <a:srgbClr val="728FA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C5100BD5-39E7-4D46-BCDA-B392E4C4700E}"/>
                  </a:ext>
                </a:extLst>
              </p:cNvPr>
              <p:cNvSpPr/>
              <p:nvPr/>
            </p:nvSpPr>
            <p:spPr>
              <a:xfrm>
                <a:off x="6603897" y="2269324"/>
                <a:ext cx="240755" cy="292603"/>
              </a:xfrm>
              <a:prstGeom prst="rect">
                <a:avLst/>
              </a:prstGeom>
              <a:solidFill>
                <a:srgbClr val="728FA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7BCB77F2-A452-45C7-AC6C-B18A4ECE6C54}"/>
                  </a:ext>
                </a:extLst>
              </p:cNvPr>
              <p:cNvSpPr/>
              <p:nvPr/>
            </p:nvSpPr>
            <p:spPr>
              <a:xfrm>
                <a:off x="6213338" y="2269325"/>
                <a:ext cx="240755" cy="292603"/>
              </a:xfrm>
              <a:prstGeom prst="rect">
                <a:avLst/>
              </a:prstGeom>
              <a:solidFill>
                <a:srgbClr val="728FA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60C6BE04-3360-4C00-AABB-FD674CB8F039}"/>
                  </a:ext>
                </a:extLst>
              </p:cNvPr>
              <p:cNvSpPr/>
              <p:nvPr/>
            </p:nvSpPr>
            <p:spPr>
              <a:xfrm>
                <a:off x="4651102" y="2269034"/>
                <a:ext cx="240755" cy="292603"/>
              </a:xfrm>
              <a:prstGeom prst="rect">
                <a:avLst/>
              </a:prstGeom>
              <a:solidFill>
                <a:srgbClr val="728FA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3C841EE6-3971-48CA-AB79-21D766766CFE}"/>
                </a:ext>
              </a:extLst>
            </p:cNvPr>
            <p:cNvGrpSpPr/>
            <p:nvPr/>
          </p:nvGrpSpPr>
          <p:grpSpPr>
            <a:xfrm>
              <a:off x="4097518" y="3071359"/>
              <a:ext cx="1363394" cy="231242"/>
              <a:chOff x="4891857" y="2830636"/>
              <a:chExt cx="1817859" cy="308322"/>
            </a:xfrm>
          </p:grpSpPr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A616AC27-0A81-424A-9712-3F5CCE107C04}"/>
                  </a:ext>
                </a:extLst>
              </p:cNvPr>
              <p:cNvSpPr/>
              <p:nvPr/>
            </p:nvSpPr>
            <p:spPr>
              <a:xfrm>
                <a:off x="4891857" y="2830636"/>
                <a:ext cx="438912" cy="292603"/>
              </a:xfrm>
              <a:prstGeom prst="rect">
                <a:avLst/>
              </a:prstGeom>
              <a:solidFill>
                <a:srgbClr val="728FA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3A1D61DC-B457-4E04-9915-E3FE15E891CC}"/>
                  </a:ext>
                </a:extLst>
              </p:cNvPr>
              <p:cNvSpPr/>
              <p:nvPr/>
            </p:nvSpPr>
            <p:spPr>
              <a:xfrm>
                <a:off x="6270804" y="2846355"/>
                <a:ext cx="438912" cy="292603"/>
              </a:xfrm>
              <a:prstGeom prst="rect">
                <a:avLst/>
              </a:prstGeom>
              <a:solidFill>
                <a:srgbClr val="728FA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9774AA7D-9B46-4660-8C1A-BEB3146943FE}"/>
                </a:ext>
              </a:extLst>
            </p:cNvPr>
            <p:cNvSpPr/>
            <p:nvPr/>
          </p:nvSpPr>
          <p:spPr>
            <a:xfrm>
              <a:off x="7673194" y="4870845"/>
              <a:ext cx="1127914" cy="219452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C87B36DD-6B02-4994-B1BF-87CC1EEABF8C}"/>
                </a:ext>
              </a:extLst>
            </p:cNvPr>
            <p:cNvSpPr/>
            <p:nvPr/>
          </p:nvSpPr>
          <p:spPr>
            <a:xfrm>
              <a:off x="3488328" y="3976998"/>
              <a:ext cx="2369548" cy="219451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CA8A859C-3295-498F-8656-7910D150A4EF}"/>
                </a:ext>
              </a:extLst>
            </p:cNvPr>
            <p:cNvSpPr txBox="1"/>
            <p:nvPr/>
          </p:nvSpPr>
          <p:spPr>
            <a:xfrm>
              <a:off x="155629" y="4379758"/>
              <a:ext cx="4106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RACCOLTA E ANALISI DELLE IDEE EMERSE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F102E86A-EA54-4348-9668-9D2C4AC20C32}"/>
                </a:ext>
              </a:extLst>
            </p:cNvPr>
            <p:cNvSpPr/>
            <p:nvPr/>
          </p:nvSpPr>
          <p:spPr>
            <a:xfrm>
              <a:off x="5857875" y="4423922"/>
              <a:ext cx="1815315" cy="219451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2C8D11F7-A72C-4D5D-8C55-99597735A9A6}"/>
                </a:ext>
              </a:extLst>
            </p:cNvPr>
            <p:cNvSpPr txBox="1"/>
            <p:nvPr/>
          </p:nvSpPr>
          <p:spPr>
            <a:xfrm>
              <a:off x="218995" y="3478921"/>
              <a:ext cx="3227724" cy="266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RIFLESSIONI SCUOLE-DIPARTIMENTI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AC12392A-7840-49D2-9FB7-C1C063C5B575}"/>
                </a:ext>
              </a:extLst>
            </p:cNvPr>
            <p:cNvSpPr/>
            <p:nvPr/>
          </p:nvSpPr>
          <p:spPr>
            <a:xfrm>
              <a:off x="3488327" y="3529855"/>
              <a:ext cx="3126783" cy="219452"/>
            </a:xfrm>
            <a:prstGeom prst="rect">
              <a:avLst/>
            </a:prstGeom>
            <a:solidFill>
              <a:srgbClr val="728FA5"/>
            </a:solidFill>
            <a:ln>
              <a:solidFill>
                <a:srgbClr val="728FA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FCBEF3B-A2EE-4B68-88A9-27F352AD68F0}"/>
              </a:ext>
            </a:extLst>
          </p:cNvPr>
          <p:cNvSpPr txBox="1"/>
          <p:nvPr/>
        </p:nvSpPr>
        <p:spPr>
          <a:xfrm>
            <a:off x="90301" y="725813"/>
            <a:ext cx="11964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fine 2020 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avvio di 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fase di dibattito e ascolto per riflettere insieme sulle tendenze e le trasformazioni in uno scenario post-</a:t>
            </a:r>
            <a:r>
              <a:rPr lang="it-IT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sui </a:t>
            </a:r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cambiamenti, sugli stimoli e le opportunità 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cogliere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34838" y="1494662"/>
            <a:ext cx="9662305" cy="438362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9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D890944-3974-44F0-9D6D-ACF36D9A4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3" y="265599"/>
            <a:ext cx="2208929" cy="205714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6990B292-C626-4A32-85D7-871DA89CC241}"/>
              </a:ext>
            </a:extLst>
          </p:cNvPr>
          <p:cNvSpPr/>
          <p:nvPr/>
        </p:nvSpPr>
        <p:spPr>
          <a:xfrm rot="21076696">
            <a:off x="2070190" y="4928634"/>
            <a:ext cx="260186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INCONTRO RESTITUZIONE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9096598-8384-4FD6-BE74-718329E1031B}"/>
              </a:ext>
            </a:extLst>
          </p:cNvPr>
          <p:cNvSpPr/>
          <p:nvPr/>
        </p:nvSpPr>
        <p:spPr>
          <a:xfrm>
            <a:off x="205807" y="134087"/>
            <a:ext cx="43699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Tavoli di lavoro ‘‘</a:t>
            </a:r>
            <a:r>
              <a:rPr lang="it-IT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Post-covid</a:t>
            </a: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endParaRPr lang="it-IT" sz="2200" b="1" cap="all" dirty="0">
              <a:solidFill>
                <a:srgbClr val="2353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C453C63-28CB-4BD8-B9A9-C8C7D07AB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99051"/>
              </p:ext>
            </p:extLst>
          </p:nvPr>
        </p:nvGraphicFramePr>
        <p:xfrm>
          <a:off x="893439" y="2321653"/>
          <a:ext cx="3309445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445">
                  <a:extLst>
                    <a:ext uri="{9D8B030D-6E8A-4147-A177-3AD203B41FA5}">
                      <a16:colId xmlns:a16="http://schemas.microsoft.com/office/drawing/2014/main" val="1403107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tavoli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29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Didattica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studente fuori sede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registrazioni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 nel Campus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</a:t>
                      </a: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di Ateneo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Rapporti internazionali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93880077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7C0FFB99-3C93-4380-825D-062096F22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68" y="2668827"/>
            <a:ext cx="551330" cy="2228293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A2D3E79D-141C-492C-9A74-86421B795CEA}"/>
              </a:ext>
            </a:extLst>
          </p:cNvPr>
          <p:cNvSpPr/>
          <p:nvPr/>
        </p:nvSpPr>
        <p:spPr>
          <a:xfrm>
            <a:off x="145036" y="2637615"/>
            <a:ext cx="2572712" cy="527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18936FA-C778-41C2-B4AE-FFE5246646EA}"/>
              </a:ext>
            </a:extLst>
          </p:cNvPr>
          <p:cNvSpPr/>
          <p:nvPr/>
        </p:nvSpPr>
        <p:spPr>
          <a:xfrm rot="470466">
            <a:off x="2172657" y="2072732"/>
            <a:ext cx="256499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 INCONTRO DI APERTURA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D5EF66E-61C1-44A6-A016-5F95564021F2}"/>
              </a:ext>
            </a:extLst>
          </p:cNvPr>
          <p:cNvSpPr/>
          <p:nvPr/>
        </p:nvSpPr>
        <p:spPr>
          <a:xfrm>
            <a:off x="5195064" y="3389976"/>
            <a:ext cx="2093611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PARTECIPAZIONI</a:t>
            </a:r>
          </a:p>
          <a:p>
            <a:pPr algn="ctr"/>
            <a:r>
              <a:rPr lang="it-I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A39E704-990D-4D15-B21C-70728F2BAEB9}"/>
              </a:ext>
            </a:extLst>
          </p:cNvPr>
          <p:cNvSpPr/>
          <p:nvPr/>
        </p:nvSpPr>
        <p:spPr>
          <a:xfrm>
            <a:off x="8610195" y="3354936"/>
            <a:ext cx="2212341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</a:t>
            </a:r>
          </a:p>
          <a:p>
            <a:pPr algn="ctr"/>
            <a:r>
              <a:rPr lang="it-I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1EAE7E4-0568-4255-AF2D-DDDEDD6AF0F4}"/>
              </a:ext>
            </a:extLst>
          </p:cNvPr>
          <p:cNvSpPr txBox="1"/>
          <p:nvPr/>
        </p:nvSpPr>
        <p:spPr>
          <a:xfrm>
            <a:off x="8667479" y="4892934"/>
            <a:ext cx="36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parte di tutte le componenti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 e chat in diretta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condivisione materiale sulla piattaforma </a:t>
            </a:r>
          </a:p>
        </p:txBody>
      </p:sp>
      <p:sp>
        <p:nvSpPr>
          <p:cNvPr id="27" name="Parentesi graffa chiusa 26">
            <a:extLst>
              <a:ext uri="{FF2B5EF4-FFF2-40B4-BE49-F238E27FC236}">
                <a16:creationId xmlns:a16="http://schemas.microsoft.com/office/drawing/2014/main" id="{33D79731-5B0B-4408-8F55-8093CBA48328}"/>
              </a:ext>
            </a:extLst>
          </p:cNvPr>
          <p:cNvSpPr/>
          <p:nvPr/>
        </p:nvSpPr>
        <p:spPr>
          <a:xfrm>
            <a:off x="4870234" y="2321652"/>
            <a:ext cx="247049" cy="2753687"/>
          </a:xfrm>
          <a:prstGeom prst="rightBrace">
            <a:avLst>
              <a:gd name="adj1" fmla="val 7285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Parentesi graffa chiusa 27">
            <a:extLst>
              <a:ext uri="{FF2B5EF4-FFF2-40B4-BE49-F238E27FC236}">
                <a16:creationId xmlns:a16="http://schemas.microsoft.com/office/drawing/2014/main" id="{E60CE5B8-BF5E-4179-8FE7-D15F653535FE}"/>
              </a:ext>
            </a:extLst>
          </p:cNvPr>
          <p:cNvSpPr/>
          <p:nvPr/>
        </p:nvSpPr>
        <p:spPr>
          <a:xfrm>
            <a:off x="8203074" y="2750636"/>
            <a:ext cx="169431" cy="2064674"/>
          </a:xfrm>
          <a:prstGeom prst="rightBrace">
            <a:avLst>
              <a:gd name="adj1" fmla="val 11359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3904434D-6701-4597-95A5-91A7A2FD5551}"/>
              </a:ext>
            </a:extLst>
          </p:cNvPr>
          <p:cNvSpPr/>
          <p:nvPr/>
        </p:nvSpPr>
        <p:spPr>
          <a:xfrm>
            <a:off x="7427953" y="3470826"/>
            <a:ext cx="69343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a destra 29">
            <a:extLst>
              <a:ext uri="{FF2B5EF4-FFF2-40B4-BE49-F238E27FC236}">
                <a16:creationId xmlns:a16="http://schemas.microsoft.com/office/drawing/2014/main" id="{83DC825A-407D-44B2-94B7-188A1BB51AD2}"/>
              </a:ext>
            </a:extLst>
          </p:cNvPr>
          <p:cNvSpPr/>
          <p:nvPr/>
        </p:nvSpPr>
        <p:spPr>
          <a:xfrm rot="5400000">
            <a:off x="9369647" y="4227478"/>
            <a:ext cx="69343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CD0C85F5-4B0F-4F33-B223-C47F8EEB5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367" y="107320"/>
            <a:ext cx="4851633" cy="2624653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D0758BEA-46D0-4A72-BE8B-CC9619EF75AB}"/>
              </a:ext>
            </a:extLst>
          </p:cNvPr>
          <p:cNvSpPr/>
          <p:nvPr/>
        </p:nvSpPr>
        <p:spPr>
          <a:xfrm>
            <a:off x="2676162" y="867528"/>
            <a:ext cx="1887487" cy="5533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PoliMI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2040</a:t>
            </a:r>
          </a:p>
        </p:txBody>
      </p:sp>
    </p:spTree>
    <p:extLst>
      <p:ext uri="{BB962C8B-B14F-4D97-AF65-F5344CB8AC3E}">
        <p14:creationId xmlns:p14="http://schemas.microsoft.com/office/powerpoint/2010/main" val="386241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3" animBg="1"/>
      <p:bldP spid="16" grpId="2" animBg="1"/>
      <p:bldP spid="20" grpId="0" animBg="1"/>
      <p:bldP spid="23" grpId="0"/>
      <p:bldP spid="27" grpId="2" animBg="1"/>
      <p:bldP spid="28" grpId="0" animBg="1"/>
      <p:bldP spid="29" grpId="0" animBg="1"/>
      <p:bldP spid="30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magine 49">
            <a:extLst>
              <a:ext uri="{FF2B5EF4-FFF2-40B4-BE49-F238E27FC236}">
                <a16:creationId xmlns:a16="http://schemas.microsoft.com/office/drawing/2014/main" id="{BF57F4FC-0645-466D-A9A3-E4E21295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611" y="1080646"/>
            <a:ext cx="6288035" cy="50292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3BF665C2-E128-4DED-836D-7479027C3411}"/>
              </a:ext>
            </a:extLst>
          </p:cNvPr>
          <p:cNvSpPr/>
          <p:nvPr/>
        </p:nvSpPr>
        <p:spPr>
          <a:xfrm>
            <a:off x="2523176" y="3068600"/>
            <a:ext cx="698168" cy="736391"/>
          </a:xfrm>
          <a:prstGeom prst="downArrow">
            <a:avLst>
              <a:gd name="adj1" fmla="val 52673"/>
              <a:gd name="adj2" fmla="val 25443"/>
            </a:avLst>
          </a:prstGeom>
          <a:solidFill>
            <a:schemeClr val="tx2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499A0F4-B4F4-4268-8992-1452DE0D60E0}"/>
              </a:ext>
            </a:extLst>
          </p:cNvPr>
          <p:cNvGrpSpPr/>
          <p:nvPr/>
        </p:nvGrpSpPr>
        <p:grpSpPr>
          <a:xfrm>
            <a:off x="1433454" y="4226498"/>
            <a:ext cx="2877612" cy="854476"/>
            <a:chOff x="1676281" y="1481196"/>
            <a:chExt cx="2877612" cy="854476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FB166FE-6EC8-475B-BC11-4C50BB64F402}"/>
                </a:ext>
              </a:extLst>
            </p:cNvPr>
            <p:cNvSpPr txBox="1"/>
            <p:nvPr/>
          </p:nvSpPr>
          <p:spPr>
            <a:xfrm>
              <a:off x="1984237" y="1733317"/>
              <a:ext cx="252611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PROGETTI PILOTA</a:t>
              </a:r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E1E13748-33AE-47CE-BEC8-EAE1D44C8A66}"/>
                </a:ext>
              </a:extLst>
            </p:cNvPr>
            <p:cNvSpPr/>
            <p:nvPr/>
          </p:nvSpPr>
          <p:spPr>
            <a:xfrm>
              <a:off x="1676281" y="1481196"/>
              <a:ext cx="2877612" cy="8544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FF8AFA8-C105-477F-BAF2-182BFF30C436}"/>
              </a:ext>
            </a:extLst>
          </p:cNvPr>
          <p:cNvSpPr txBox="1"/>
          <p:nvPr/>
        </p:nvSpPr>
        <p:spPr>
          <a:xfrm>
            <a:off x="212227" y="1004848"/>
            <a:ext cx="4803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Nuovi modelli formativi: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modificare il tradizionale mix didattico 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migliorare la qualità dell’esperienza</a:t>
            </a:r>
          </a:p>
          <a:p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 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presenza e a distanza 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sfruttare le tecnologie</a:t>
            </a:r>
          </a:p>
          <a:p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contesto internazionale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8D6BD1E-38AE-4456-95B9-9AEDF356DFE9}"/>
              </a:ext>
            </a:extLst>
          </p:cNvPr>
          <p:cNvSpPr/>
          <p:nvPr/>
        </p:nvSpPr>
        <p:spPr>
          <a:xfrm>
            <a:off x="135454" y="148721"/>
            <a:ext cx="5820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Progetti pilota di Didattica ‘‘</a:t>
            </a:r>
            <a:r>
              <a:rPr lang="it-IT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Post-covid</a:t>
            </a: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endParaRPr lang="it-IT" sz="2200" b="1" cap="all" dirty="0">
              <a:solidFill>
                <a:srgbClr val="2353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6C6B29-430C-4C49-9EE2-A1BE158C307F}"/>
              </a:ext>
            </a:extLst>
          </p:cNvPr>
          <p:cNvSpPr txBox="1"/>
          <p:nvPr/>
        </p:nvSpPr>
        <p:spPr>
          <a:xfrm>
            <a:off x="6096000" y="1312032"/>
            <a:ext cx="5954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Riprogettare le attività per lavorare in presenza in modo più interattivo </a:t>
            </a:r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rimodulando il mix didattico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8E407E9-6F9E-4EDF-8833-2848AECE4B61}"/>
              </a:ext>
            </a:extLst>
          </p:cNvPr>
          <p:cNvCxnSpPr>
            <a:cxnSpLocks/>
          </p:cNvCxnSpPr>
          <p:nvPr/>
        </p:nvCxnSpPr>
        <p:spPr>
          <a:xfrm>
            <a:off x="426061" y="1076649"/>
            <a:ext cx="11515460" cy="0"/>
          </a:xfrm>
          <a:prstGeom prst="line">
            <a:avLst/>
          </a:prstGeom>
          <a:ln w="19050">
            <a:solidFill>
              <a:srgbClr val="2353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A picture containing map, linedrawing, text&#10;&#10;Description automatically generated">
            <a:extLst>
              <a:ext uri="{FF2B5EF4-FFF2-40B4-BE49-F238E27FC236}">
                <a16:creationId xmlns:a16="http://schemas.microsoft.com/office/drawing/2014/main" id="{65549F06-ACED-464B-97F4-1CCCBC9A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2" y="1711907"/>
            <a:ext cx="4011083" cy="275761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9625EB-4F48-4E1D-BB61-29E87EF0D510}"/>
              </a:ext>
            </a:extLst>
          </p:cNvPr>
          <p:cNvSpPr txBox="1"/>
          <p:nvPr/>
        </p:nvSpPr>
        <p:spPr>
          <a:xfrm>
            <a:off x="4218644" y="1343273"/>
            <a:ext cx="186146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</a:t>
            </a:r>
            <a:r>
              <a:rPr lang="it-IT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Flipped</a:t>
            </a:r>
            <a:endParaRPr lang="it-IT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9EADD0-0A62-4D32-8BBB-96816BE095DE}"/>
              </a:ext>
            </a:extLst>
          </p:cNvPr>
          <p:cNvSpPr txBox="1"/>
          <p:nvPr/>
        </p:nvSpPr>
        <p:spPr>
          <a:xfrm>
            <a:off x="4226590" y="2595838"/>
            <a:ext cx="186146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Twin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81F36C-B9A6-497A-A8DD-29EC87F20505}"/>
              </a:ext>
            </a:extLst>
          </p:cNvPr>
          <p:cNvSpPr txBox="1"/>
          <p:nvPr/>
        </p:nvSpPr>
        <p:spPr>
          <a:xfrm>
            <a:off x="4210698" y="5223429"/>
            <a:ext cx="187735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– </a:t>
            </a:r>
            <a:r>
              <a:rPr lang="it-IT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endParaRPr lang="it-IT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99AE04-2E56-4F9D-8DB4-4F48B5E8F848}"/>
              </a:ext>
            </a:extLst>
          </p:cNvPr>
          <p:cNvSpPr txBox="1"/>
          <p:nvPr/>
        </p:nvSpPr>
        <p:spPr>
          <a:xfrm>
            <a:off x="4171448" y="3841857"/>
            <a:ext cx="190866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classes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55D9B5C-9B11-423D-B0A8-F3B65C993190}"/>
              </a:ext>
            </a:extLst>
          </p:cNvPr>
          <p:cNvSpPr/>
          <p:nvPr/>
        </p:nvSpPr>
        <p:spPr>
          <a:xfrm>
            <a:off x="6163139" y="5092202"/>
            <a:ext cx="5959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Registrare</a:t>
            </a:r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ad alta qualità 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supportare le modifiche nel mix didattico e fornire materiale di studio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D962662-D652-4E11-8C36-ACB13DD2ACB1}"/>
              </a:ext>
            </a:extLst>
          </p:cNvPr>
          <p:cNvSpPr/>
          <p:nvPr/>
        </p:nvSpPr>
        <p:spPr>
          <a:xfrm>
            <a:off x="6125709" y="3700919"/>
            <a:ext cx="6020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Supportare International </a:t>
            </a:r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classes 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livello di LM con possibile coinvolgimento di </a:t>
            </a:r>
          </a:p>
          <a:p>
            <a:pPr algn="just"/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Lab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9E08945-CC55-46AB-B98A-0000B0B3CF70}"/>
              </a:ext>
            </a:extLst>
          </p:cNvPr>
          <p:cNvSpPr/>
          <p:nvPr/>
        </p:nvSpPr>
        <p:spPr>
          <a:xfrm>
            <a:off x="6171310" y="2328895"/>
            <a:ext cx="5942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Sviluppare</a:t>
            </a:r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laboratori virtuali 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realtà aumentata e in </a:t>
            </a:r>
            <a:r>
              <a:rPr lang="it-IT" sz="20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twin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fruibili in presenza o da remoto, per un più facile accesso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332CAB2-ED8B-4129-B2AF-5FEAF44D94E6}"/>
              </a:ext>
            </a:extLst>
          </p:cNvPr>
          <p:cNvSpPr/>
          <p:nvPr/>
        </p:nvSpPr>
        <p:spPr>
          <a:xfrm>
            <a:off x="3890824" y="3637865"/>
            <a:ext cx="8223315" cy="117109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6AF4366-E1BC-4138-A48A-52EB16BBC4F0}"/>
              </a:ext>
            </a:extLst>
          </p:cNvPr>
          <p:cNvSpPr/>
          <p:nvPr/>
        </p:nvSpPr>
        <p:spPr>
          <a:xfrm>
            <a:off x="135454" y="148721"/>
            <a:ext cx="5820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Progetti pilota di Didattica ‘‘</a:t>
            </a:r>
            <a:r>
              <a:rPr lang="it-IT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Post-covid</a:t>
            </a: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endParaRPr lang="it-IT" sz="2200" b="1" cap="all" dirty="0">
              <a:solidFill>
                <a:srgbClr val="2353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61FA68D-2F46-42BC-AA73-118CC9261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476" y="63381"/>
            <a:ext cx="3714351" cy="604356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8DF2482-7C1D-4D73-B598-38B7FCF9EC79}"/>
              </a:ext>
            </a:extLst>
          </p:cNvPr>
          <p:cNvSpPr txBox="1"/>
          <p:nvPr/>
        </p:nvSpPr>
        <p:spPr>
          <a:xfrm>
            <a:off x="649295" y="1415205"/>
            <a:ext cx="171072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</a:t>
            </a:r>
            <a:r>
              <a:rPr lang="it-IT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flipped</a:t>
            </a:r>
            <a:endParaRPr lang="it-IT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54463C-8A18-4303-AD27-57CC42FF7709}"/>
              </a:ext>
            </a:extLst>
          </p:cNvPr>
          <p:cNvSpPr txBox="1"/>
          <p:nvPr/>
        </p:nvSpPr>
        <p:spPr>
          <a:xfrm>
            <a:off x="2382049" y="1421552"/>
            <a:ext cx="157382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Twin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BC6859C-C03B-4B2C-92C4-0D1000342301}"/>
              </a:ext>
            </a:extLst>
          </p:cNvPr>
          <p:cNvSpPr txBox="1"/>
          <p:nvPr/>
        </p:nvSpPr>
        <p:spPr>
          <a:xfrm>
            <a:off x="4005476" y="1415174"/>
            <a:ext cx="241604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Classes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502542-2259-483D-BA7F-3573CA4E6AF0}"/>
              </a:ext>
            </a:extLst>
          </p:cNvPr>
          <p:cNvSpPr txBox="1"/>
          <p:nvPr/>
        </p:nvSpPr>
        <p:spPr>
          <a:xfrm>
            <a:off x="6477489" y="1426574"/>
            <a:ext cx="198898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- </a:t>
            </a:r>
            <a:r>
              <a:rPr lang="it-IT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endParaRPr lang="it-IT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69DE195-2F14-4269-B58A-CA91EC960D9B}"/>
              </a:ext>
            </a:extLst>
          </p:cNvPr>
          <p:cNvSpPr txBox="1"/>
          <p:nvPr/>
        </p:nvSpPr>
        <p:spPr>
          <a:xfrm>
            <a:off x="3448367" y="2717032"/>
            <a:ext cx="13574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TOTALI 2000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8457D50-5D73-4CBB-ACF1-49D3A233397F}"/>
              </a:ext>
            </a:extLst>
          </p:cNvPr>
          <p:cNvSpPr txBox="1"/>
          <p:nvPr/>
        </p:nvSpPr>
        <p:spPr>
          <a:xfrm>
            <a:off x="1905426" y="4208158"/>
            <a:ext cx="466044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TOTALI 3603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 (11% dei CFU erogati  7% degli insegnamenti)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C151CB4-BCDD-4E37-9866-A2CE15CFF52E}"/>
              </a:ext>
            </a:extLst>
          </p:cNvPr>
          <p:cNvSpPr txBox="1"/>
          <p:nvPr/>
        </p:nvSpPr>
        <p:spPr>
          <a:xfrm rot="16200000">
            <a:off x="-511267" y="1955660"/>
            <a:ext cx="16921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CFU 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2A3861C-39FB-4206-B9BE-7DED51C79377}"/>
              </a:ext>
            </a:extLst>
          </p:cNvPr>
          <p:cNvSpPr txBox="1"/>
          <p:nvPr/>
        </p:nvSpPr>
        <p:spPr>
          <a:xfrm rot="16200000">
            <a:off x="-473714" y="3549238"/>
            <a:ext cx="15780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CFU 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PROGETTATI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090D14A-D7BB-40D7-8B58-F75D42AA288B}"/>
              </a:ext>
            </a:extLst>
          </p:cNvPr>
          <p:cNvSpPr txBox="1"/>
          <p:nvPr/>
        </p:nvSpPr>
        <p:spPr>
          <a:xfrm>
            <a:off x="25292" y="686480"/>
            <a:ext cx="854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Scuole hanno lavorato per realizzare </a:t>
            </a:r>
            <a:r>
              <a:rPr lang="it-I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didattica del domani</a:t>
            </a:r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compatibile con il DNA del Politecnico e moderna da un punto di vista tecnologico e realizzativo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6AF4366-E1BC-4138-A48A-52EB16BBC4F0}"/>
              </a:ext>
            </a:extLst>
          </p:cNvPr>
          <p:cNvSpPr/>
          <p:nvPr/>
        </p:nvSpPr>
        <p:spPr>
          <a:xfrm>
            <a:off x="135454" y="186428"/>
            <a:ext cx="5820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Progetti pilota di Didattica ‘‘</a:t>
            </a:r>
            <a:r>
              <a:rPr lang="it-IT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Post-covid</a:t>
            </a: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endParaRPr lang="it-IT" sz="2200" b="1" cap="all" dirty="0">
              <a:solidFill>
                <a:srgbClr val="2353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BD40CF05-21C8-4C6C-A085-AD180A92BB1B}"/>
              </a:ext>
            </a:extLst>
          </p:cNvPr>
          <p:cNvSpPr/>
          <p:nvPr/>
        </p:nvSpPr>
        <p:spPr>
          <a:xfrm>
            <a:off x="114916" y="5244392"/>
            <a:ext cx="234609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BUDGET: 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1,9 ML € 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8BD828A2-7230-460F-908B-C86B34763FE5}"/>
              </a:ext>
            </a:extLst>
          </p:cNvPr>
          <p:cNvCxnSpPr>
            <a:cxnSpLocks/>
          </p:cNvCxnSpPr>
          <p:nvPr/>
        </p:nvCxnSpPr>
        <p:spPr>
          <a:xfrm>
            <a:off x="649843" y="1930941"/>
            <a:ext cx="78166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3DC9C8F-5DE0-4319-8304-5E987272F622}"/>
              </a:ext>
            </a:extLst>
          </p:cNvPr>
          <p:cNvSpPr txBox="1"/>
          <p:nvPr/>
        </p:nvSpPr>
        <p:spPr>
          <a:xfrm>
            <a:off x="1079078" y="2020405"/>
            <a:ext cx="53572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500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37A6537-7CDE-436E-8604-B0A229D052CA}"/>
              </a:ext>
            </a:extLst>
          </p:cNvPr>
          <p:cNvSpPr txBox="1"/>
          <p:nvPr/>
        </p:nvSpPr>
        <p:spPr>
          <a:xfrm>
            <a:off x="2758488" y="2030716"/>
            <a:ext cx="53572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500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9724E96-231D-402D-9742-D3FADE85EC49}"/>
              </a:ext>
            </a:extLst>
          </p:cNvPr>
          <p:cNvSpPr txBox="1"/>
          <p:nvPr/>
        </p:nvSpPr>
        <p:spPr>
          <a:xfrm>
            <a:off x="4819543" y="2026571"/>
            <a:ext cx="53572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500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611C7D0-3019-4C5D-A388-CF568C8F3985}"/>
              </a:ext>
            </a:extLst>
          </p:cNvPr>
          <p:cNvSpPr txBox="1"/>
          <p:nvPr/>
        </p:nvSpPr>
        <p:spPr>
          <a:xfrm>
            <a:off x="7176510" y="2018861"/>
            <a:ext cx="53572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500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87C4C8A-FA6B-423B-B605-B4A64FA86BDD}"/>
              </a:ext>
            </a:extLst>
          </p:cNvPr>
          <p:cNvSpPr txBox="1"/>
          <p:nvPr/>
        </p:nvSpPr>
        <p:spPr>
          <a:xfrm>
            <a:off x="7127458" y="3482056"/>
            <a:ext cx="53572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791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F2EAC90-AD26-41B4-8FC8-0F19DEE7CB4F}"/>
              </a:ext>
            </a:extLst>
          </p:cNvPr>
          <p:cNvSpPr txBox="1"/>
          <p:nvPr/>
        </p:nvSpPr>
        <p:spPr>
          <a:xfrm>
            <a:off x="4787508" y="3472294"/>
            <a:ext cx="53572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597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3BC130B-7ED8-4AA5-8B5C-9D0D738F05EE}"/>
              </a:ext>
            </a:extLst>
          </p:cNvPr>
          <p:cNvSpPr txBox="1"/>
          <p:nvPr/>
        </p:nvSpPr>
        <p:spPr>
          <a:xfrm>
            <a:off x="2645832" y="3448206"/>
            <a:ext cx="65274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1146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D0D6935-1CBB-49C2-AABD-45BD9E7563EE}"/>
              </a:ext>
            </a:extLst>
          </p:cNvPr>
          <p:cNvSpPr txBox="1"/>
          <p:nvPr/>
        </p:nvSpPr>
        <p:spPr>
          <a:xfrm>
            <a:off x="914014" y="3444345"/>
            <a:ext cx="65274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1069</a:t>
            </a: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FC3AB96-DF61-46A5-9CA7-9C297C730826}"/>
              </a:ext>
            </a:extLst>
          </p:cNvPr>
          <p:cNvCxnSpPr>
            <a:cxnSpLocks/>
          </p:cNvCxnSpPr>
          <p:nvPr/>
        </p:nvCxnSpPr>
        <p:spPr>
          <a:xfrm>
            <a:off x="627192" y="2561513"/>
            <a:ext cx="78166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DC66CABF-B8C4-4D83-A6EC-E6E07C7431E8}"/>
              </a:ext>
            </a:extLst>
          </p:cNvPr>
          <p:cNvCxnSpPr>
            <a:cxnSpLocks/>
          </p:cNvCxnSpPr>
          <p:nvPr/>
        </p:nvCxnSpPr>
        <p:spPr>
          <a:xfrm>
            <a:off x="607689" y="3246108"/>
            <a:ext cx="78166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A67C220F-49AB-472D-A6BD-9475888587F8}"/>
              </a:ext>
            </a:extLst>
          </p:cNvPr>
          <p:cNvCxnSpPr>
            <a:cxnSpLocks/>
          </p:cNvCxnSpPr>
          <p:nvPr/>
        </p:nvCxnSpPr>
        <p:spPr>
          <a:xfrm>
            <a:off x="649843" y="4081215"/>
            <a:ext cx="78166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48364" y="3094119"/>
            <a:ext cx="8398946" cy="1852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090D14A-D7BB-40D7-8B58-F75D42AA288B}"/>
              </a:ext>
            </a:extLst>
          </p:cNvPr>
          <p:cNvSpPr txBox="1"/>
          <p:nvPr/>
        </p:nvSpPr>
        <p:spPr>
          <a:xfrm>
            <a:off x="2467819" y="5410711"/>
            <a:ext cx="606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fine </a:t>
            </a:r>
            <a:r>
              <a:rPr lang="it-IT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a.a</a:t>
            </a:r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21/22: Restituzione ‘‘culturale’’ dalle Scuole</a:t>
            </a:r>
          </a:p>
        </p:txBody>
      </p:sp>
    </p:spTree>
    <p:extLst>
      <p:ext uri="{BB962C8B-B14F-4D97-AF65-F5344CB8AC3E}">
        <p14:creationId xmlns:p14="http://schemas.microsoft.com/office/powerpoint/2010/main" val="1560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65E67E92-1EBB-49A5-827B-7BF060E60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822" y="3170450"/>
            <a:ext cx="3036912" cy="276894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D087215-A6A4-48E0-B534-E4B5945E5F0B}"/>
              </a:ext>
            </a:extLst>
          </p:cNvPr>
          <p:cNvSpPr/>
          <p:nvPr/>
        </p:nvSpPr>
        <p:spPr>
          <a:xfrm>
            <a:off x="294012" y="3417716"/>
            <a:ext cx="105978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​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professionali:</a:t>
            </a:r>
          </a:p>
          <a:p>
            <a:pPr>
              <a:spcAft>
                <a:spcPts val="0"/>
              </a:spcAft>
            </a:pPr>
            <a:endParaRPr lang="it-IT" sz="16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competenze in specifici ambiti (</a:t>
            </a:r>
            <a:r>
              <a:rPr lang="it-IT" sz="2400" i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green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it-IT" sz="2400" i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)​</a:t>
            </a:r>
            <a:endParaRPr lang="it-IT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tecnologie digitali abilitanti </a:t>
            </a:r>
          </a:p>
          <a:p>
            <a:pPr marL="34290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strumenti e metodi </a:t>
            </a:r>
            <a:r>
              <a:rPr lang="it-IT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interdisciplinari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ed attitudine alla visione </a:t>
            </a:r>
            <a:r>
              <a:rPr lang="it-IT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sistemica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​</a:t>
            </a:r>
            <a:endParaRPr lang="it-IT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operatività in contesti interdisciplinari e </a:t>
            </a:r>
            <a:r>
              <a:rPr lang="it-IT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multisettoriali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lavori in </a:t>
            </a:r>
            <a:r>
              <a:rPr lang="it-IT" sz="2400" i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analisi di casi di studio e </a:t>
            </a:r>
            <a:r>
              <a:rPr lang="it-IT" sz="2400" i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challenges</a:t>
            </a:r>
            <a:endParaRPr lang="it-IT" sz="2400" i="1" dirty="0">
              <a:solidFill>
                <a:schemeClr val="tx2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892B3B7-F707-4B96-B4F0-6F3AFEF7CB62}"/>
              </a:ext>
            </a:extLst>
          </p:cNvPr>
          <p:cNvSpPr/>
          <p:nvPr/>
        </p:nvSpPr>
        <p:spPr>
          <a:xfrm>
            <a:off x="60037" y="1585374"/>
            <a:ext cx="44931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Percorsi formativi (30 CFU)  </a:t>
            </a:r>
            <a:endParaRPr lang="it-IT" sz="2200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8CA647D1-FF42-45F7-81B3-E65553CAB508}"/>
              </a:ext>
            </a:extLst>
          </p:cNvPr>
          <p:cNvSpPr/>
          <p:nvPr/>
        </p:nvSpPr>
        <p:spPr>
          <a:xfrm rot="21282175">
            <a:off x="4300139" y="1270457"/>
            <a:ext cx="1322666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488DC73E-A527-4EB4-9B8F-BE2E40970BB2}"/>
              </a:ext>
            </a:extLst>
          </p:cNvPr>
          <p:cNvSpPr/>
          <p:nvPr/>
        </p:nvSpPr>
        <p:spPr>
          <a:xfrm rot="1041939">
            <a:off x="4300140" y="2074126"/>
            <a:ext cx="1322666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723B05-7B14-4359-8AA8-3CF026B77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352" y="762628"/>
            <a:ext cx="4493106" cy="115984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D89B476-E9E1-4427-9A5C-B224C42D6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336" y="1986500"/>
            <a:ext cx="4493107" cy="1134344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8B8F650C-0F13-48A3-A2BB-F62306BFAFF9}"/>
              </a:ext>
            </a:extLst>
          </p:cNvPr>
          <p:cNvSpPr/>
          <p:nvPr/>
        </p:nvSpPr>
        <p:spPr>
          <a:xfrm>
            <a:off x="9982829" y="219232"/>
            <a:ext cx="213688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Isabella Nova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C2A8C09-0A7D-4DBA-85FA-3907C3C2B05F}"/>
              </a:ext>
            </a:extLst>
          </p:cNvPr>
          <p:cNvSpPr/>
          <p:nvPr/>
        </p:nvSpPr>
        <p:spPr>
          <a:xfrm>
            <a:off x="135454" y="186428"/>
            <a:ext cx="115923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PoliMI Ambassador in ‘‘Green Technologies’’ e ‘‘Smart </a:t>
            </a:r>
            <a:r>
              <a:rPr lang="it-IT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</a:p>
        </p:txBody>
      </p:sp>
    </p:spTree>
    <p:extLst>
      <p:ext uri="{BB962C8B-B14F-4D97-AF65-F5344CB8AC3E}">
        <p14:creationId xmlns:p14="http://schemas.microsoft.com/office/powerpoint/2010/main" val="15987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 animBg="1"/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D6473F90-046A-4D26-9159-9F994F39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326" y="1708782"/>
            <a:ext cx="2778250" cy="11065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2DDC2C6-FA61-4777-B742-B81479117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58" y="1668154"/>
            <a:ext cx="2916451" cy="1139000"/>
          </a:xfrm>
          <a:prstGeom prst="rect">
            <a:avLst/>
          </a:prstGeom>
          <a:noFill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D2ECBA-8844-4F4F-9E67-A2693EBBA50F}"/>
              </a:ext>
            </a:extLst>
          </p:cNvPr>
          <p:cNvSpPr txBox="1"/>
          <p:nvPr/>
        </p:nvSpPr>
        <p:spPr>
          <a:xfrm>
            <a:off x="131148" y="2802672"/>
            <a:ext cx="52108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Ingegneria Edile – Architettura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Building And </a:t>
            </a:r>
            <a:r>
              <a:rPr lang="it-IT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Architectural</a:t>
            </a: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Environmental And Land Planning Engineering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it-IT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it-IT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Nanotechnology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E3800E-0624-40E3-9185-40DBCE0A4BA2}"/>
              </a:ext>
            </a:extLst>
          </p:cNvPr>
          <p:cNvSpPr txBox="1"/>
          <p:nvPr/>
        </p:nvSpPr>
        <p:spPr>
          <a:xfrm>
            <a:off x="7294202" y="2808749"/>
            <a:ext cx="48482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Of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Automation And Control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Computer Science And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Telecommunication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E71FC59-157B-4E61-B9C9-CEB01C34DFA3}"/>
              </a:ext>
            </a:extLst>
          </p:cNvPr>
          <p:cNvSpPr/>
          <p:nvPr/>
        </p:nvSpPr>
        <p:spPr>
          <a:xfrm>
            <a:off x="4939914" y="5331578"/>
            <a:ext cx="245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 </a:t>
            </a:r>
            <a:r>
              <a:rPr lang="it-IT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Badge Elettronico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8259755-0064-4BDC-AE44-15027DF28FF5}"/>
              </a:ext>
            </a:extLst>
          </p:cNvPr>
          <p:cNvSpPr/>
          <p:nvPr/>
        </p:nvSpPr>
        <p:spPr>
          <a:xfrm>
            <a:off x="135454" y="186428"/>
            <a:ext cx="11592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PoliMI Ambassador in ‘‘Green Technologies’’ e ‘‘Smart </a:t>
            </a:r>
            <a:r>
              <a:rPr lang="it-IT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Corsi di Laurea Magistrale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4C34C01-2906-404A-8F7E-70CB399E028D}"/>
              </a:ext>
            </a:extLst>
          </p:cNvPr>
          <p:cNvSpPr/>
          <p:nvPr/>
        </p:nvSpPr>
        <p:spPr>
          <a:xfrm>
            <a:off x="69399" y="1196347"/>
            <a:ext cx="3713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Technologies </a:t>
            </a:r>
            <a:endParaRPr lang="it-IT" sz="28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73C9DEC-66E5-48BA-BF13-434E5092D2D1}"/>
              </a:ext>
            </a:extLst>
          </p:cNvPr>
          <p:cNvSpPr/>
          <p:nvPr/>
        </p:nvSpPr>
        <p:spPr>
          <a:xfrm>
            <a:off x="7294202" y="1216491"/>
            <a:ext cx="3841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it-IT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0CB630C-3545-44DD-B58A-B7EF6DFEDAD4}"/>
              </a:ext>
            </a:extLst>
          </p:cNvPr>
          <p:cNvGrpSpPr/>
          <p:nvPr/>
        </p:nvGrpSpPr>
        <p:grpSpPr>
          <a:xfrm>
            <a:off x="5341996" y="2815313"/>
            <a:ext cx="1621969" cy="1667834"/>
            <a:chOff x="4425359" y="3981465"/>
            <a:chExt cx="2029082" cy="2029082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1914759D-2DD1-4AB0-8B88-D21B005D32AB}"/>
                </a:ext>
              </a:extLst>
            </p:cNvPr>
            <p:cNvGrpSpPr/>
            <p:nvPr/>
          </p:nvGrpSpPr>
          <p:grpSpPr>
            <a:xfrm>
              <a:off x="4425359" y="3981465"/>
              <a:ext cx="2029082" cy="2029082"/>
              <a:chOff x="4391150" y="4031437"/>
              <a:chExt cx="2029082" cy="2029082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999F1496-667C-4B55-9383-84486033D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150" y="4031437"/>
                <a:ext cx="2029082" cy="2029082"/>
              </a:xfrm>
              <a:prstGeom prst="rect">
                <a:avLst/>
              </a:prstGeom>
            </p:spPr>
          </p:pic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72E934C0-D4A7-4DB4-8468-247589F6AB2B}"/>
                  </a:ext>
                </a:extLst>
              </p:cNvPr>
              <p:cNvSpPr/>
              <p:nvPr/>
            </p:nvSpPr>
            <p:spPr>
              <a:xfrm>
                <a:off x="4603106" y="4248748"/>
                <a:ext cx="1527106" cy="147091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D4BC0221-4444-4856-969E-E5FD4A25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8276" y="4489038"/>
              <a:ext cx="1085182" cy="798645"/>
            </a:xfrm>
            <a:prstGeom prst="rect">
              <a:avLst/>
            </a:prstGeom>
          </p:spPr>
        </p:pic>
      </p:grp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58EAE9B7-643C-4224-AEDC-7AA69DE9EBE8}"/>
              </a:ext>
            </a:extLst>
          </p:cNvPr>
          <p:cNvSpPr/>
          <p:nvPr/>
        </p:nvSpPr>
        <p:spPr>
          <a:xfrm rot="5400000">
            <a:off x="5861388" y="4705457"/>
            <a:ext cx="61323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9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5" grpId="0"/>
      <p:bldP spid="6" grpId="0"/>
      <p:bldP spid="2" grpId="0" animBg="1"/>
    </p:bldLst>
  </p:timing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632</Words>
  <Application>Microsoft Office PowerPoint</Application>
  <PresentationFormat>Widescreen</PresentationFormat>
  <Paragraphs>140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BrandonGrotesque-Bold</vt:lpstr>
      <vt:lpstr>Calibri</vt:lpstr>
      <vt:lpstr>Minion Black</vt:lpstr>
      <vt:lpstr>Wingdings</vt:lpstr>
      <vt:lpstr>POLI</vt:lpstr>
      <vt:lpstr>Polimi Post Covid: Progetti Didattici 26 Novembre 2021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Tavolo di Lavoro  La didattica post Covid</dc:title>
  <dc:creator>Paola Francesca Antonietti</dc:creator>
  <cp:lastModifiedBy>Lamberto Duo'</cp:lastModifiedBy>
  <cp:revision>664</cp:revision>
  <dcterms:created xsi:type="dcterms:W3CDTF">2020-12-04T08:44:00Z</dcterms:created>
  <dcterms:modified xsi:type="dcterms:W3CDTF">2021-11-26T14:58:13Z</dcterms:modified>
</cp:coreProperties>
</file>