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858" r:id="rId2"/>
    <p:sldId id="905" r:id="rId3"/>
    <p:sldId id="908" r:id="rId4"/>
    <p:sldId id="907" r:id="rId5"/>
    <p:sldId id="909" r:id="rId6"/>
    <p:sldId id="910" r:id="rId7"/>
    <p:sldId id="913" r:id="rId8"/>
    <p:sldId id="914" r:id="rId9"/>
    <p:sldId id="923" r:id="rId10"/>
    <p:sldId id="915" r:id="rId11"/>
    <p:sldId id="922" r:id="rId12"/>
    <p:sldId id="921" r:id="rId13"/>
    <p:sldId id="916" r:id="rId14"/>
    <p:sldId id="917" r:id="rId15"/>
    <p:sldId id="920" r:id="rId16"/>
    <p:sldId id="918" r:id="rId17"/>
    <p:sldId id="919" r:id="rId18"/>
    <p:sldId id="924" r:id="rId19"/>
    <p:sldId id="925" r:id="rId20"/>
    <p:sldId id="926" r:id="rId21"/>
    <p:sldId id="927" r:id="rId22"/>
    <p:sldId id="928" r:id="rId23"/>
    <p:sldId id="929" r:id="rId24"/>
    <p:sldId id="981" r:id="rId25"/>
  </p:sldIdLst>
  <p:sldSz cx="12192000" cy="6858000"/>
  <p:notesSz cx="6858000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orient="horz" pos="1003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Masella" initials="CM" lastIdx="12" clrIdx="0"/>
  <p:cmAuthor id="2" name="Paola Carlucci" initials="PC" lastIdx="9" clrIdx="1">
    <p:extLst>
      <p:ext uri="{19B8F6BF-5375-455C-9EA6-DF929625EA0E}">
        <p15:presenceInfo xmlns:p15="http://schemas.microsoft.com/office/powerpoint/2012/main" userId="S::10033844@polimi.it::71ef23e4-cf85-4d0c-916e-3ccc40d030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1B3"/>
    <a:srgbClr val="475968"/>
    <a:srgbClr val="23536F"/>
    <a:srgbClr val="728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2" autoAdjust="0"/>
    <p:restoredTop sz="96374" autoAdjust="0"/>
  </p:normalViewPr>
  <p:slideViewPr>
    <p:cSldViewPr snapToGrid="0" snapToObjects="1">
      <p:cViewPr>
        <p:scale>
          <a:sx n="90" d="100"/>
          <a:sy n="90" d="100"/>
        </p:scale>
        <p:origin x="804" y="456"/>
      </p:cViewPr>
      <p:guideLst>
        <p:guide orient="horz" pos="414"/>
        <p:guide pos="302"/>
        <p:guide orient="horz" pos="100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2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F37C0-47DE-8044-AF85-CB223F5D4896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7E51F5F-A1FA-E640-A518-B701FA798169}">
      <dgm:prSet phldrT="[Testo]"/>
      <dgm:spPr/>
      <dgm:t>
        <a:bodyPr/>
        <a:lstStyle/>
        <a:p>
          <a:r>
            <a:rPr lang="it-IT" dirty="0"/>
            <a:t>Commissione Europea</a:t>
          </a:r>
          <a:endParaRPr lang="it-IT" dirty="0">
            <a:solidFill>
              <a:srgbClr val="FF0000"/>
            </a:solidFill>
          </a:endParaRPr>
        </a:p>
      </dgm:t>
    </dgm:pt>
    <dgm:pt modelId="{429A6B5A-3F80-0440-8C4B-2628388CEF98}" type="parTrans" cxnId="{939DE6AF-0CF6-3B4B-A0E6-5B605AC2F372}">
      <dgm:prSet/>
      <dgm:spPr/>
      <dgm:t>
        <a:bodyPr/>
        <a:lstStyle/>
        <a:p>
          <a:endParaRPr lang="it-IT"/>
        </a:p>
      </dgm:t>
    </dgm:pt>
    <dgm:pt modelId="{6C216A03-82A9-0447-B24B-4FD1678C7624}" type="sibTrans" cxnId="{939DE6AF-0CF6-3B4B-A0E6-5B605AC2F372}">
      <dgm:prSet/>
      <dgm:spPr/>
      <dgm:t>
        <a:bodyPr/>
        <a:lstStyle/>
        <a:p>
          <a:endParaRPr lang="it-IT"/>
        </a:p>
      </dgm:t>
    </dgm:pt>
    <dgm:pt modelId="{775E73C7-9C1E-4A46-A6EA-4DF56CA7F63D}">
      <dgm:prSet phldrT="[Testo]"/>
      <dgm:spPr/>
      <dgm:t>
        <a:bodyPr/>
        <a:lstStyle/>
        <a:p>
          <a:r>
            <a:rPr lang="it-IT" dirty="0"/>
            <a:t>Stato Membro (MEF)</a:t>
          </a:r>
        </a:p>
      </dgm:t>
    </dgm:pt>
    <dgm:pt modelId="{B9A0B971-CDC8-6D4F-96C2-E3FF57FF2DA5}" type="parTrans" cxnId="{58ABFC60-2BB5-754D-875E-E5A33A3FCD2A}">
      <dgm:prSet/>
      <dgm:spPr/>
      <dgm:t>
        <a:bodyPr/>
        <a:lstStyle/>
        <a:p>
          <a:endParaRPr lang="it-IT"/>
        </a:p>
      </dgm:t>
    </dgm:pt>
    <dgm:pt modelId="{479364F5-4D71-FE45-A367-51942D23B532}" type="sibTrans" cxnId="{58ABFC60-2BB5-754D-875E-E5A33A3FCD2A}">
      <dgm:prSet/>
      <dgm:spPr/>
      <dgm:t>
        <a:bodyPr/>
        <a:lstStyle/>
        <a:p>
          <a:endParaRPr lang="it-IT"/>
        </a:p>
      </dgm:t>
    </dgm:pt>
    <dgm:pt modelId="{92F4C9A0-7F8B-DD42-9DB4-58FBE206AFCC}">
      <dgm:prSet phldrT="[Testo]"/>
      <dgm:spPr/>
      <dgm:t>
        <a:bodyPr/>
        <a:lstStyle/>
        <a:p>
          <a:r>
            <a:rPr lang="it-IT" dirty="0"/>
            <a:t>Soggetti attuatori </a:t>
          </a:r>
        </a:p>
      </dgm:t>
    </dgm:pt>
    <dgm:pt modelId="{B67A4473-5188-384B-A8B7-8ADCB1F253E9}" type="parTrans" cxnId="{442E4568-1C93-AC42-85FF-BB6C5C92AB59}">
      <dgm:prSet/>
      <dgm:spPr/>
      <dgm:t>
        <a:bodyPr/>
        <a:lstStyle/>
        <a:p>
          <a:endParaRPr lang="it-IT"/>
        </a:p>
      </dgm:t>
    </dgm:pt>
    <dgm:pt modelId="{96F7D0CD-1C69-474E-9ACD-69CA45B6B197}" type="sibTrans" cxnId="{442E4568-1C93-AC42-85FF-BB6C5C92AB59}">
      <dgm:prSet/>
      <dgm:spPr/>
      <dgm:t>
        <a:bodyPr/>
        <a:lstStyle/>
        <a:p>
          <a:endParaRPr lang="it-IT"/>
        </a:p>
      </dgm:t>
    </dgm:pt>
    <dgm:pt modelId="{6070E6B8-4318-1545-9E2B-CFBD972C7D93}">
      <dgm:prSet phldrT="[Testo]"/>
      <dgm:spPr/>
      <dgm:t>
        <a:bodyPr/>
        <a:lstStyle/>
        <a:p>
          <a:r>
            <a:rPr lang="it-IT"/>
            <a:t> Amministrazioni titolari di interventi PNRR </a:t>
          </a:r>
          <a:endParaRPr lang="it-IT" dirty="0"/>
        </a:p>
      </dgm:t>
    </dgm:pt>
    <dgm:pt modelId="{5055CF39-D37C-5749-AE3C-2CDA2EFBE8D3}" type="parTrans" cxnId="{ED638C71-BDC3-9E45-A280-6B9A59D29CA4}">
      <dgm:prSet/>
      <dgm:spPr/>
      <dgm:t>
        <a:bodyPr/>
        <a:lstStyle/>
        <a:p>
          <a:endParaRPr lang="it-IT"/>
        </a:p>
      </dgm:t>
    </dgm:pt>
    <dgm:pt modelId="{B8963024-3C19-6E45-AEB4-BF1999B02D48}" type="sibTrans" cxnId="{ED638C71-BDC3-9E45-A280-6B9A59D29CA4}">
      <dgm:prSet/>
      <dgm:spPr/>
      <dgm:t>
        <a:bodyPr/>
        <a:lstStyle/>
        <a:p>
          <a:endParaRPr lang="it-IT"/>
        </a:p>
      </dgm:t>
    </dgm:pt>
    <dgm:pt modelId="{EF367FE8-13D7-AB4B-84F3-19A054B61291}">
      <dgm:prSet phldrT="[Testo]"/>
      <dgm:spPr/>
      <dgm:t>
        <a:bodyPr/>
        <a:lstStyle/>
        <a:p>
          <a:r>
            <a:rPr lang="it-IT" dirty="0"/>
            <a:t>Soggetti realizzatori</a:t>
          </a:r>
        </a:p>
      </dgm:t>
    </dgm:pt>
    <dgm:pt modelId="{D3EB1B99-941D-3242-B0A0-173330101CC3}" type="parTrans" cxnId="{8E4E2E3A-D4AA-4343-92FF-FD3997B3B3B3}">
      <dgm:prSet/>
      <dgm:spPr/>
      <dgm:t>
        <a:bodyPr/>
        <a:lstStyle/>
        <a:p>
          <a:endParaRPr lang="it-IT"/>
        </a:p>
      </dgm:t>
    </dgm:pt>
    <dgm:pt modelId="{6CA13D43-23D2-F44B-8A6D-B7073A1B7854}" type="sibTrans" cxnId="{8E4E2E3A-D4AA-4343-92FF-FD3997B3B3B3}">
      <dgm:prSet/>
      <dgm:spPr/>
      <dgm:t>
        <a:bodyPr/>
        <a:lstStyle/>
        <a:p>
          <a:endParaRPr lang="it-IT"/>
        </a:p>
      </dgm:t>
    </dgm:pt>
    <dgm:pt modelId="{EB18F99E-533A-D244-BC3F-54801D84C67B}" type="pres">
      <dgm:prSet presAssocID="{BF8F37C0-47DE-8044-AF85-CB223F5D4896}" presName="outerComposite" presStyleCnt="0">
        <dgm:presLayoutVars>
          <dgm:chMax val="5"/>
          <dgm:dir/>
          <dgm:resizeHandles val="exact"/>
        </dgm:presLayoutVars>
      </dgm:prSet>
      <dgm:spPr/>
    </dgm:pt>
    <dgm:pt modelId="{6FD0A024-59F3-1F48-A300-D8227AD56E19}" type="pres">
      <dgm:prSet presAssocID="{BF8F37C0-47DE-8044-AF85-CB223F5D4896}" presName="dummyMaxCanvas" presStyleCnt="0">
        <dgm:presLayoutVars/>
      </dgm:prSet>
      <dgm:spPr/>
    </dgm:pt>
    <dgm:pt modelId="{A03F4629-9C8F-3A4E-AF6C-ED2D95A0814C}" type="pres">
      <dgm:prSet presAssocID="{BF8F37C0-47DE-8044-AF85-CB223F5D4896}" presName="FiveNodes_1" presStyleLbl="node1" presStyleIdx="0" presStyleCnt="5">
        <dgm:presLayoutVars>
          <dgm:bulletEnabled val="1"/>
        </dgm:presLayoutVars>
      </dgm:prSet>
      <dgm:spPr/>
    </dgm:pt>
    <dgm:pt modelId="{11028197-90C9-E945-964B-DFD9715CC3AC}" type="pres">
      <dgm:prSet presAssocID="{BF8F37C0-47DE-8044-AF85-CB223F5D4896}" presName="FiveNodes_2" presStyleLbl="node1" presStyleIdx="1" presStyleCnt="5">
        <dgm:presLayoutVars>
          <dgm:bulletEnabled val="1"/>
        </dgm:presLayoutVars>
      </dgm:prSet>
      <dgm:spPr/>
    </dgm:pt>
    <dgm:pt modelId="{FF62703A-0B10-C14A-95CA-1760C1D676C9}" type="pres">
      <dgm:prSet presAssocID="{BF8F37C0-47DE-8044-AF85-CB223F5D4896}" presName="FiveNodes_3" presStyleLbl="node1" presStyleIdx="2" presStyleCnt="5">
        <dgm:presLayoutVars>
          <dgm:bulletEnabled val="1"/>
        </dgm:presLayoutVars>
      </dgm:prSet>
      <dgm:spPr/>
    </dgm:pt>
    <dgm:pt modelId="{FB3FD286-C686-154F-93CE-E389F0538E06}" type="pres">
      <dgm:prSet presAssocID="{BF8F37C0-47DE-8044-AF85-CB223F5D4896}" presName="FiveNodes_4" presStyleLbl="node1" presStyleIdx="3" presStyleCnt="5">
        <dgm:presLayoutVars>
          <dgm:bulletEnabled val="1"/>
        </dgm:presLayoutVars>
      </dgm:prSet>
      <dgm:spPr/>
    </dgm:pt>
    <dgm:pt modelId="{7032CAA6-F8F3-4949-A23B-8F63496B5465}" type="pres">
      <dgm:prSet presAssocID="{BF8F37C0-47DE-8044-AF85-CB223F5D4896}" presName="FiveNodes_5" presStyleLbl="node1" presStyleIdx="4" presStyleCnt="5">
        <dgm:presLayoutVars>
          <dgm:bulletEnabled val="1"/>
        </dgm:presLayoutVars>
      </dgm:prSet>
      <dgm:spPr/>
    </dgm:pt>
    <dgm:pt modelId="{E2C692A6-334C-9044-B7F3-E2997C4E7A63}" type="pres">
      <dgm:prSet presAssocID="{BF8F37C0-47DE-8044-AF85-CB223F5D4896}" presName="FiveConn_1-2" presStyleLbl="fgAccFollowNode1" presStyleIdx="0" presStyleCnt="4">
        <dgm:presLayoutVars>
          <dgm:bulletEnabled val="1"/>
        </dgm:presLayoutVars>
      </dgm:prSet>
      <dgm:spPr/>
    </dgm:pt>
    <dgm:pt modelId="{79F880CE-B06B-AD43-A285-E0EE5677A96D}" type="pres">
      <dgm:prSet presAssocID="{BF8F37C0-47DE-8044-AF85-CB223F5D4896}" presName="FiveConn_2-3" presStyleLbl="fgAccFollowNode1" presStyleIdx="1" presStyleCnt="4">
        <dgm:presLayoutVars>
          <dgm:bulletEnabled val="1"/>
        </dgm:presLayoutVars>
      </dgm:prSet>
      <dgm:spPr/>
    </dgm:pt>
    <dgm:pt modelId="{4425B5E0-C999-D242-BDD4-3053C0C9F720}" type="pres">
      <dgm:prSet presAssocID="{BF8F37C0-47DE-8044-AF85-CB223F5D4896}" presName="FiveConn_3-4" presStyleLbl="fgAccFollowNode1" presStyleIdx="2" presStyleCnt="4">
        <dgm:presLayoutVars>
          <dgm:bulletEnabled val="1"/>
        </dgm:presLayoutVars>
      </dgm:prSet>
      <dgm:spPr/>
    </dgm:pt>
    <dgm:pt modelId="{1DFF1DDE-C598-484B-8907-1059B3DF8B6F}" type="pres">
      <dgm:prSet presAssocID="{BF8F37C0-47DE-8044-AF85-CB223F5D4896}" presName="FiveConn_4-5" presStyleLbl="fgAccFollowNode1" presStyleIdx="3" presStyleCnt="4">
        <dgm:presLayoutVars>
          <dgm:bulletEnabled val="1"/>
        </dgm:presLayoutVars>
      </dgm:prSet>
      <dgm:spPr/>
    </dgm:pt>
    <dgm:pt modelId="{C4FABA82-38C5-8A4C-B772-6831929BEB41}" type="pres">
      <dgm:prSet presAssocID="{BF8F37C0-47DE-8044-AF85-CB223F5D4896}" presName="FiveNodes_1_text" presStyleLbl="node1" presStyleIdx="4" presStyleCnt="5">
        <dgm:presLayoutVars>
          <dgm:bulletEnabled val="1"/>
        </dgm:presLayoutVars>
      </dgm:prSet>
      <dgm:spPr/>
    </dgm:pt>
    <dgm:pt modelId="{C8976AF4-5921-2746-8FD7-DA27F1DD8167}" type="pres">
      <dgm:prSet presAssocID="{BF8F37C0-47DE-8044-AF85-CB223F5D4896}" presName="FiveNodes_2_text" presStyleLbl="node1" presStyleIdx="4" presStyleCnt="5">
        <dgm:presLayoutVars>
          <dgm:bulletEnabled val="1"/>
        </dgm:presLayoutVars>
      </dgm:prSet>
      <dgm:spPr/>
    </dgm:pt>
    <dgm:pt modelId="{0752349D-157A-384B-83ED-CA854C3662BD}" type="pres">
      <dgm:prSet presAssocID="{BF8F37C0-47DE-8044-AF85-CB223F5D4896}" presName="FiveNodes_3_text" presStyleLbl="node1" presStyleIdx="4" presStyleCnt="5">
        <dgm:presLayoutVars>
          <dgm:bulletEnabled val="1"/>
        </dgm:presLayoutVars>
      </dgm:prSet>
      <dgm:spPr/>
    </dgm:pt>
    <dgm:pt modelId="{874EC75F-99F6-754A-8D95-8E84AC6B7D63}" type="pres">
      <dgm:prSet presAssocID="{BF8F37C0-47DE-8044-AF85-CB223F5D4896}" presName="FiveNodes_4_text" presStyleLbl="node1" presStyleIdx="4" presStyleCnt="5">
        <dgm:presLayoutVars>
          <dgm:bulletEnabled val="1"/>
        </dgm:presLayoutVars>
      </dgm:prSet>
      <dgm:spPr/>
    </dgm:pt>
    <dgm:pt modelId="{0EF01145-1E78-7C4B-B1D7-21DEBE748408}" type="pres">
      <dgm:prSet presAssocID="{BF8F37C0-47DE-8044-AF85-CB223F5D489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5127601-B9A3-564D-99F6-254B8F59A841}" type="presOf" srcId="{775E73C7-9C1E-4A46-A6EA-4DF56CA7F63D}" destId="{C8976AF4-5921-2746-8FD7-DA27F1DD8167}" srcOrd="1" destOrd="0" presId="urn:microsoft.com/office/officeart/2005/8/layout/vProcess5"/>
    <dgm:cxn modelId="{0EDF1A0C-CADA-4E4B-9A73-85A0F129DA05}" type="presOf" srcId="{6070E6B8-4318-1545-9E2B-CFBD972C7D93}" destId="{0752349D-157A-384B-83ED-CA854C3662BD}" srcOrd="1" destOrd="0" presId="urn:microsoft.com/office/officeart/2005/8/layout/vProcess5"/>
    <dgm:cxn modelId="{3BBC3015-89DC-9045-ACE0-287AAFA56862}" type="presOf" srcId="{47E51F5F-A1FA-E640-A518-B701FA798169}" destId="{C4FABA82-38C5-8A4C-B772-6831929BEB41}" srcOrd="1" destOrd="0" presId="urn:microsoft.com/office/officeart/2005/8/layout/vProcess5"/>
    <dgm:cxn modelId="{A0B8B437-68C5-D34D-8E0C-843DDDE8E98C}" type="presOf" srcId="{EF367FE8-13D7-AB4B-84F3-19A054B61291}" destId="{0EF01145-1E78-7C4B-B1D7-21DEBE748408}" srcOrd="1" destOrd="0" presId="urn:microsoft.com/office/officeart/2005/8/layout/vProcess5"/>
    <dgm:cxn modelId="{C1E91638-942E-7E4E-B8A7-B72CBC3DA70E}" type="presOf" srcId="{92F4C9A0-7F8B-DD42-9DB4-58FBE206AFCC}" destId="{874EC75F-99F6-754A-8D95-8E84AC6B7D63}" srcOrd="1" destOrd="0" presId="urn:microsoft.com/office/officeart/2005/8/layout/vProcess5"/>
    <dgm:cxn modelId="{95771739-9B24-A841-8D21-C30834A5D3FF}" type="presOf" srcId="{6070E6B8-4318-1545-9E2B-CFBD972C7D93}" destId="{FF62703A-0B10-C14A-95CA-1760C1D676C9}" srcOrd="0" destOrd="0" presId="urn:microsoft.com/office/officeart/2005/8/layout/vProcess5"/>
    <dgm:cxn modelId="{8E4E2E3A-D4AA-4343-92FF-FD3997B3B3B3}" srcId="{BF8F37C0-47DE-8044-AF85-CB223F5D4896}" destId="{EF367FE8-13D7-AB4B-84F3-19A054B61291}" srcOrd="4" destOrd="0" parTransId="{D3EB1B99-941D-3242-B0A0-173330101CC3}" sibTransId="{6CA13D43-23D2-F44B-8A6D-B7073A1B7854}"/>
    <dgm:cxn modelId="{58ABFC60-2BB5-754D-875E-E5A33A3FCD2A}" srcId="{BF8F37C0-47DE-8044-AF85-CB223F5D4896}" destId="{775E73C7-9C1E-4A46-A6EA-4DF56CA7F63D}" srcOrd="1" destOrd="0" parTransId="{B9A0B971-CDC8-6D4F-96C2-E3FF57FF2DA5}" sibTransId="{479364F5-4D71-FE45-A367-51942D23B532}"/>
    <dgm:cxn modelId="{0DA63448-03E5-FF47-B3D7-D4B7D7058075}" type="presOf" srcId="{775E73C7-9C1E-4A46-A6EA-4DF56CA7F63D}" destId="{11028197-90C9-E945-964B-DFD9715CC3AC}" srcOrd="0" destOrd="0" presId="urn:microsoft.com/office/officeart/2005/8/layout/vProcess5"/>
    <dgm:cxn modelId="{442E4568-1C93-AC42-85FF-BB6C5C92AB59}" srcId="{BF8F37C0-47DE-8044-AF85-CB223F5D4896}" destId="{92F4C9A0-7F8B-DD42-9DB4-58FBE206AFCC}" srcOrd="3" destOrd="0" parTransId="{B67A4473-5188-384B-A8B7-8ADCB1F253E9}" sibTransId="{96F7D0CD-1C69-474E-9ACD-69CA45B6B197}"/>
    <dgm:cxn modelId="{5053A46A-B692-3040-8831-0F60D9A1852C}" type="presOf" srcId="{47E51F5F-A1FA-E640-A518-B701FA798169}" destId="{A03F4629-9C8F-3A4E-AF6C-ED2D95A0814C}" srcOrd="0" destOrd="0" presId="urn:microsoft.com/office/officeart/2005/8/layout/vProcess5"/>
    <dgm:cxn modelId="{ED638C71-BDC3-9E45-A280-6B9A59D29CA4}" srcId="{BF8F37C0-47DE-8044-AF85-CB223F5D4896}" destId="{6070E6B8-4318-1545-9E2B-CFBD972C7D93}" srcOrd="2" destOrd="0" parTransId="{5055CF39-D37C-5749-AE3C-2CDA2EFBE8D3}" sibTransId="{B8963024-3C19-6E45-AEB4-BF1999B02D48}"/>
    <dgm:cxn modelId="{41707A88-6D41-8F4E-B5DA-C2C14581A2B0}" type="presOf" srcId="{479364F5-4D71-FE45-A367-51942D23B532}" destId="{79F880CE-B06B-AD43-A285-E0EE5677A96D}" srcOrd="0" destOrd="0" presId="urn:microsoft.com/office/officeart/2005/8/layout/vProcess5"/>
    <dgm:cxn modelId="{AE803299-A550-1745-B845-F225CD4C538F}" type="presOf" srcId="{BF8F37C0-47DE-8044-AF85-CB223F5D4896}" destId="{EB18F99E-533A-D244-BC3F-54801D84C67B}" srcOrd="0" destOrd="0" presId="urn:microsoft.com/office/officeart/2005/8/layout/vProcess5"/>
    <dgm:cxn modelId="{CE3259AD-8CFC-294D-95FF-94550B3A8548}" type="presOf" srcId="{B8963024-3C19-6E45-AEB4-BF1999B02D48}" destId="{4425B5E0-C999-D242-BDD4-3053C0C9F720}" srcOrd="0" destOrd="0" presId="urn:microsoft.com/office/officeart/2005/8/layout/vProcess5"/>
    <dgm:cxn modelId="{02CD97AE-7E51-6E42-B667-0BBFBCFFA8A1}" type="presOf" srcId="{92F4C9A0-7F8B-DD42-9DB4-58FBE206AFCC}" destId="{FB3FD286-C686-154F-93CE-E389F0538E06}" srcOrd="0" destOrd="0" presId="urn:microsoft.com/office/officeart/2005/8/layout/vProcess5"/>
    <dgm:cxn modelId="{939DE6AF-0CF6-3B4B-A0E6-5B605AC2F372}" srcId="{BF8F37C0-47DE-8044-AF85-CB223F5D4896}" destId="{47E51F5F-A1FA-E640-A518-B701FA798169}" srcOrd="0" destOrd="0" parTransId="{429A6B5A-3F80-0440-8C4B-2628388CEF98}" sibTransId="{6C216A03-82A9-0447-B24B-4FD1678C7624}"/>
    <dgm:cxn modelId="{C7038FBF-83A3-464B-8625-8B2DE0E8DA70}" type="presOf" srcId="{EF367FE8-13D7-AB4B-84F3-19A054B61291}" destId="{7032CAA6-F8F3-4949-A23B-8F63496B5465}" srcOrd="0" destOrd="0" presId="urn:microsoft.com/office/officeart/2005/8/layout/vProcess5"/>
    <dgm:cxn modelId="{1CD9F0F5-1E9B-7F49-B224-709D9D7B9C6C}" type="presOf" srcId="{96F7D0CD-1C69-474E-9ACD-69CA45B6B197}" destId="{1DFF1DDE-C598-484B-8907-1059B3DF8B6F}" srcOrd="0" destOrd="0" presId="urn:microsoft.com/office/officeart/2005/8/layout/vProcess5"/>
    <dgm:cxn modelId="{2D5287F7-A76E-6248-98DD-6985ED5653AE}" type="presOf" srcId="{6C216A03-82A9-0447-B24B-4FD1678C7624}" destId="{E2C692A6-334C-9044-B7F3-E2997C4E7A63}" srcOrd="0" destOrd="0" presId="urn:microsoft.com/office/officeart/2005/8/layout/vProcess5"/>
    <dgm:cxn modelId="{D899312D-5BFC-914E-A488-87D976A95711}" type="presParOf" srcId="{EB18F99E-533A-D244-BC3F-54801D84C67B}" destId="{6FD0A024-59F3-1F48-A300-D8227AD56E19}" srcOrd="0" destOrd="0" presId="urn:microsoft.com/office/officeart/2005/8/layout/vProcess5"/>
    <dgm:cxn modelId="{079881E7-56FA-364E-ABFD-C095C328E70D}" type="presParOf" srcId="{EB18F99E-533A-D244-BC3F-54801D84C67B}" destId="{A03F4629-9C8F-3A4E-AF6C-ED2D95A0814C}" srcOrd="1" destOrd="0" presId="urn:microsoft.com/office/officeart/2005/8/layout/vProcess5"/>
    <dgm:cxn modelId="{D35AF297-A9E7-1B47-9927-BD7ABB529643}" type="presParOf" srcId="{EB18F99E-533A-D244-BC3F-54801D84C67B}" destId="{11028197-90C9-E945-964B-DFD9715CC3AC}" srcOrd="2" destOrd="0" presId="urn:microsoft.com/office/officeart/2005/8/layout/vProcess5"/>
    <dgm:cxn modelId="{7A5D6974-CDC7-3E41-9B42-C1557D60060F}" type="presParOf" srcId="{EB18F99E-533A-D244-BC3F-54801D84C67B}" destId="{FF62703A-0B10-C14A-95CA-1760C1D676C9}" srcOrd="3" destOrd="0" presId="urn:microsoft.com/office/officeart/2005/8/layout/vProcess5"/>
    <dgm:cxn modelId="{DC086CA6-2447-1441-A2F4-B942C4994B27}" type="presParOf" srcId="{EB18F99E-533A-D244-BC3F-54801D84C67B}" destId="{FB3FD286-C686-154F-93CE-E389F0538E06}" srcOrd="4" destOrd="0" presId="urn:microsoft.com/office/officeart/2005/8/layout/vProcess5"/>
    <dgm:cxn modelId="{F6E8E406-132C-3E42-B3DB-72D7F628E05B}" type="presParOf" srcId="{EB18F99E-533A-D244-BC3F-54801D84C67B}" destId="{7032CAA6-F8F3-4949-A23B-8F63496B5465}" srcOrd="5" destOrd="0" presId="urn:microsoft.com/office/officeart/2005/8/layout/vProcess5"/>
    <dgm:cxn modelId="{17B893C2-042A-7D40-9AB8-6A7DDA7E1061}" type="presParOf" srcId="{EB18F99E-533A-D244-BC3F-54801D84C67B}" destId="{E2C692A6-334C-9044-B7F3-E2997C4E7A63}" srcOrd="6" destOrd="0" presId="urn:microsoft.com/office/officeart/2005/8/layout/vProcess5"/>
    <dgm:cxn modelId="{D67D866D-6A29-7C4C-96E5-0CEF98448933}" type="presParOf" srcId="{EB18F99E-533A-D244-BC3F-54801D84C67B}" destId="{79F880CE-B06B-AD43-A285-E0EE5677A96D}" srcOrd="7" destOrd="0" presId="urn:microsoft.com/office/officeart/2005/8/layout/vProcess5"/>
    <dgm:cxn modelId="{FFC1F9D0-F67A-5B47-98C1-7E35E817A231}" type="presParOf" srcId="{EB18F99E-533A-D244-BC3F-54801D84C67B}" destId="{4425B5E0-C999-D242-BDD4-3053C0C9F720}" srcOrd="8" destOrd="0" presId="urn:microsoft.com/office/officeart/2005/8/layout/vProcess5"/>
    <dgm:cxn modelId="{A24CE6D6-11BC-2D40-8EA2-F23CE94C8C27}" type="presParOf" srcId="{EB18F99E-533A-D244-BC3F-54801D84C67B}" destId="{1DFF1DDE-C598-484B-8907-1059B3DF8B6F}" srcOrd="9" destOrd="0" presId="urn:microsoft.com/office/officeart/2005/8/layout/vProcess5"/>
    <dgm:cxn modelId="{43E154C9-E894-BF42-ADA9-54A5ADB8D4FB}" type="presParOf" srcId="{EB18F99E-533A-D244-BC3F-54801D84C67B}" destId="{C4FABA82-38C5-8A4C-B772-6831929BEB41}" srcOrd="10" destOrd="0" presId="urn:microsoft.com/office/officeart/2005/8/layout/vProcess5"/>
    <dgm:cxn modelId="{F3511AE1-8A30-C649-BB1A-567E34FA11B2}" type="presParOf" srcId="{EB18F99E-533A-D244-BC3F-54801D84C67B}" destId="{C8976AF4-5921-2746-8FD7-DA27F1DD8167}" srcOrd="11" destOrd="0" presId="urn:microsoft.com/office/officeart/2005/8/layout/vProcess5"/>
    <dgm:cxn modelId="{15123E35-B2F6-E046-BBD9-443F3579463D}" type="presParOf" srcId="{EB18F99E-533A-D244-BC3F-54801D84C67B}" destId="{0752349D-157A-384B-83ED-CA854C3662BD}" srcOrd="12" destOrd="0" presId="urn:microsoft.com/office/officeart/2005/8/layout/vProcess5"/>
    <dgm:cxn modelId="{161EFB80-6F32-B445-B8C4-BAB7E432F4BC}" type="presParOf" srcId="{EB18F99E-533A-D244-BC3F-54801D84C67B}" destId="{874EC75F-99F6-754A-8D95-8E84AC6B7D63}" srcOrd="13" destOrd="0" presId="urn:microsoft.com/office/officeart/2005/8/layout/vProcess5"/>
    <dgm:cxn modelId="{3F082B58-860E-454C-8695-6C618F35500F}" type="presParOf" srcId="{EB18F99E-533A-D244-BC3F-54801D84C67B}" destId="{0EF01145-1E78-7C4B-B1D7-21DEBE74840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F3AC0-38D3-134E-9751-51B663543069}" type="doc">
      <dgm:prSet loTypeId="urn:microsoft.com/office/officeart/2005/8/layout/l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6128FD0-6285-B944-A988-4A3FD4FFF69A}">
      <dgm:prSet phldrT="[Testo]" custT="1"/>
      <dgm:spPr/>
      <dgm:t>
        <a:bodyPr/>
        <a:lstStyle/>
        <a:p>
          <a:r>
            <a:rPr lang="it-IT" sz="3000" b="1" dirty="0"/>
            <a:t>MILESTONE</a:t>
          </a:r>
          <a:r>
            <a:rPr lang="it-IT" sz="6500" b="1" dirty="0"/>
            <a:t> </a:t>
          </a:r>
          <a:endParaRPr lang="it-IT" sz="6500" dirty="0"/>
        </a:p>
      </dgm:t>
    </dgm:pt>
    <dgm:pt modelId="{5F01830C-107D-D24F-A73E-5B1277BD6EAD}" type="parTrans" cxnId="{CC3DB85C-2024-6940-8121-99823CA9AD91}">
      <dgm:prSet/>
      <dgm:spPr/>
      <dgm:t>
        <a:bodyPr/>
        <a:lstStyle/>
        <a:p>
          <a:endParaRPr lang="it-IT"/>
        </a:p>
      </dgm:t>
    </dgm:pt>
    <dgm:pt modelId="{5550278B-7D23-EF4B-B429-797455843831}" type="sibTrans" cxnId="{CC3DB85C-2024-6940-8121-99823CA9AD91}">
      <dgm:prSet/>
      <dgm:spPr/>
      <dgm:t>
        <a:bodyPr/>
        <a:lstStyle/>
        <a:p>
          <a:endParaRPr lang="it-IT"/>
        </a:p>
      </dgm:t>
    </dgm:pt>
    <dgm:pt modelId="{58BCD0F3-1D9B-E94A-94E8-2B7D8CAFD022}">
      <dgm:prSet phldrT="[Testo]"/>
      <dgm:spPr/>
      <dgm:t>
        <a:bodyPr/>
        <a:lstStyle/>
        <a:p>
          <a:r>
            <a:rPr lang="it-IT" b="1" dirty="0"/>
            <a:t>TRAGUARDI</a:t>
          </a:r>
          <a:endParaRPr lang="it-IT" dirty="0"/>
        </a:p>
        <a:p>
          <a:r>
            <a:rPr lang="it-IT" dirty="0"/>
            <a:t>Indicano risultati oggettivamente verificabili, </a:t>
          </a:r>
          <a:br>
            <a:rPr lang="it-IT" dirty="0"/>
          </a:br>
          <a:r>
            <a:rPr lang="it-IT" dirty="0"/>
            <a:t>associati a una precisa scadenza temporale. </a:t>
          </a:r>
          <a:br>
            <a:rPr lang="it-IT" dirty="0"/>
          </a:br>
          <a:r>
            <a:rPr lang="it-IT" dirty="0"/>
            <a:t>Devono essere affidabili, fattuali e precisi </a:t>
          </a:r>
        </a:p>
      </dgm:t>
    </dgm:pt>
    <dgm:pt modelId="{FF92AEFA-5337-8041-8CB9-17486EDBA3A4}" type="parTrans" cxnId="{21CB3035-20F3-634A-B3C4-46780432C148}">
      <dgm:prSet/>
      <dgm:spPr/>
      <dgm:t>
        <a:bodyPr/>
        <a:lstStyle/>
        <a:p>
          <a:endParaRPr lang="it-IT"/>
        </a:p>
      </dgm:t>
    </dgm:pt>
    <dgm:pt modelId="{2594ACA7-8B21-A042-80DD-1643B04B1025}" type="sibTrans" cxnId="{21CB3035-20F3-634A-B3C4-46780432C148}">
      <dgm:prSet/>
      <dgm:spPr/>
      <dgm:t>
        <a:bodyPr/>
        <a:lstStyle/>
        <a:p>
          <a:endParaRPr lang="it-IT"/>
        </a:p>
      </dgm:t>
    </dgm:pt>
    <dgm:pt modelId="{2CF31B65-DD08-5845-97BC-4031E52C7240}">
      <dgm:prSet phldrT="[Testo]" custT="1"/>
      <dgm:spPr/>
      <dgm:t>
        <a:bodyPr/>
        <a:lstStyle/>
        <a:p>
          <a:r>
            <a:rPr lang="it-IT" sz="3000" b="1" dirty="0"/>
            <a:t>TARGET</a:t>
          </a:r>
          <a:r>
            <a:rPr lang="it-IT" sz="6500" b="1" dirty="0"/>
            <a:t> </a:t>
          </a:r>
          <a:endParaRPr lang="it-IT" sz="6500" dirty="0"/>
        </a:p>
      </dgm:t>
    </dgm:pt>
    <dgm:pt modelId="{E13D07A9-9690-054C-8604-D26903BFF69A}" type="parTrans" cxnId="{BD2A9041-0149-FE42-9613-A7D05D4C8A56}">
      <dgm:prSet/>
      <dgm:spPr/>
      <dgm:t>
        <a:bodyPr/>
        <a:lstStyle/>
        <a:p>
          <a:endParaRPr lang="it-IT"/>
        </a:p>
      </dgm:t>
    </dgm:pt>
    <dgm:pt modelId="{B3DE1891-94D4-8D41-A281-EA4F8F4314FD}" type="sibTrans" cxnId="{BD2A9041-0149-FE42-9613-A7D05D4C8A56}">
      <dgm:prSet/>
      <dgm:spPr/>
      <dgm:t>
        <a:bodyPr/>
        <a:lstStyle/>
        <a:p>
          <a:endParaRPr lang="it-IT"/>
        </a:p>
      </dgm:t>
    </dgm:pt>
    <dgm:pt modelId="{99A060AA-BD8B-6746-8936-B0221B99624C}">
      <dgm:prSet/>
      <dgm:spPr/>
      <dgm:t>
        <a:bodyPr/>
        <a:lstStyle/>
        <a:p>
          <a:r>
            <a:rPr lang="it-IT" b="1" dirty="0"/>
            <a:t>OBIETTIVI</a:t>
          </a:r>
        </a:p>
        <a:p>
          <a:r>
            <a:rPr lang="it-IT" dirty="0"/>
            <a:t>Rappresentano risultati quali-quantitativi </a:t>
          </a:r>
          <a:br>
            <a:rPr lang="it-IT" dirty="0"/>
          </a:br>
          <a:r>
            <a:rPr lang="it-IT" dirty="0"/>
            <a:t>su indicatori che forniscono prova </a:t>
          </a:r>
          <a:br>
            <a:rPr lang="it-IT" dirty="0"/>
          </a:br>
          <a:r>
            <a:rPr lang="it-IT" dirty="0"/>
            <a:t>di un progresso continuo </a:t>
          </a:r>
        </a:p>
      </dgm:t>
    </dgm:pt>
    <dgm:pt modelId="{E8BAF6AE-DD8F-6045-82C1-42C9ED5F303F}" type="parTrans" cxnId="{D26ED8F2-D4BB-4F47-A2DC-77F442575E14}">
      <dgm:prSet/>
      <dgm:spPr/>
      <dgm:t>
        <a:bodyPr/>
        <a:lstStyle/>
        <a:p>
          <a:endParaRPr lang="it-IT"/>
        </a:p>
      </dgm:t>
    </dgm:pt>
    <dgm:pt modelId="{523A5F45-AA33-1145-89BB-55A78F0C583F}" type="sibTrans" cxnId="{D26ED8F2-D4BB-4F47-A2DC-77F442575E14}">
      <dgm:prSet/>
      <dgm:spPr/>
      <dgm:t>
        <a:bodyPr/>
        <a:lstStyle/>
        <a:p>
          <a:endParaRPr lang="it-IT"/>
        </a:p>
      </dgm:t>
    </dgm:pt>
    <dgm:pt modelId="{1957F57B-9469-1D41-8E9E-B26D7FF2CE2C}" type="pres">
      <dgm:prSet presAssocID="{D25F3AC0-38D3-134E-9751-51B663543069}" presName="Name0" presStyleCnt="0">
        <dgm:presLayoutVars>
          <dgm:dir/>
          <dgm:animLvl val="lvl"/>
          <dgm:resizeHandles val="exact"/>
        </dgm:presLayoutVars>
      </dgm:prSet>
      <dgm:spPr/>
    </dgm:pt>
    <dgm:pt modelId="{8A0A7BBD-1F94-734D-B4D5-6A20B77BEC7D}" type="pres">
      <dgm:prSet presAssocID="{A6128FD0-6285-B944-A988-4A3FD4FFF69A}" presName="vertFlow" presStyleCnt="0"/>
      <dgm:spPr/>
    </dgm:pt>
    <dgm:pt modelId="{DF20B1CC-4B1E-D048-AB89-4DF16DE05872}" type="pres">
      <dgm:prSet presAssocID="{A6128FD0-6285-B944-A988-4A3FD4FFF69A}" presName="header" presStyleLbl="node1" presStyleIdx="0" presStyleCnt="2" custScaleX="70282" custScaleY="67817"/>
      <dgm:spPr/>
    </dgm:pt>
    <dgm:pt modelId="{7348C595-8FB6-1243-82AD-FC02E5E41879}" type="pres">
      <dgm:prSet presAssocID="{FF92AEFA-5337-8041-8CB9-17486EDBA3A4}" presName="parTrans" presStyleLbl="sibTrans2D1" presStyleIdx="0" presStyleCnt="2"/>
      <dgm:spPr/>
    </dgm:pt>
    <dgm:pt modelId="{D74F1651-8F72-564D-8B5F-AB20A9719122}" type="pres">
      <dgm:prSet presAssocID="{58BCD0F3-1D9B-E94A-94E8-2B7D8CAFD022}" presName="child" presStyleLbl="alignAccFollowNode1" presStyleIdx="0" presStyleCnt="2">
        <dgm:presLayoutVars>
          <dgm:chMax val="0"/>
          <dgm:bulletEnabled val="1"/>
        </dgm:presLayoutVars>
      </dgm:prSet>
      <dgm:spPr/>
    </dgm:pt>
    <dgm:pt modelId="{BC0CF4B8-F1DC-034F-80D2-9E3927B5F615}" type="pres">
      <dgm:prSet presAssocID="{A6128FD0-6285-B944-A988-4A3FD4FFF69A}" presName="hSp" presStyleCnt="0"/>
      <dgm:spPr/>
    </dgm:pt>
    <dgm:pt modelId="{196D84D0-5B61-DD44-AE45-2A6114BFB71D}" type="pres">
      <dgm:prSet presAssocID="{2CF31B65-DD08-5845-97BC-4031E52C7240}" presName="vertFlow" presStyleCnt="0"/>
      <dgm:spPr/>
    </dgm:pt>
    <dgm:pt modelId="{03769138-5DA6-DA41-A833-E63AE1E3A51A}" type="pres">
      <dgm:prSet presAssocID="{2CF31B65-DD08-5845-97BC-4031E52C7240}" presName="header" presStyleLbl="node1" presStyleIdx="1" presStyleCnt="2" custScaleX="58325" custScaleY="64491"/>
      <dgm:spPr/>
    </dgm:pt>
    <dgm:pt modelId="{46FABB46-1C40-AB4F-9E0F-6EDF31F4EFDF}" type="pres">
      <dgm:prSet presAssocID="{E8BAF6AE-DD8F-6045-82C1-42C9ED5F303F}" presName="parTrans" presStyleLbl="sibTrans2D1" presStyleIdx="1" presStyleCnt="2"/>
      <dgm:spPr/>
    </dgm:pt>
    <dgm:pt modelId="{CCC2AC0C-F568-F14F-8904-0E9C85C603FE}" type="pres">
      <dgm:prSet presAssocID="{99A060AA-BD8B-6746-8936-B0221B99624C}" presName="child" presStyleLbl="alignAccFollowNode1" presStyleIdx="1" presStyleCnt="2">
        <dgm:presLayoutVars>
          <dgm:chMax val="0"/>
          <dgm:bulletEnabled val="1"/>
        </dgm:presLayoutVars>
      </dgm:prSet>
      <dgm:spPr/>
    </dgm:pt>
  </dgm:ptLst>
  <dgm:cxnLst>
    <dgm:cxn modelId="{21CB3035-20F3-634A-B3C4-46780432C148}" srcId="{A6128FD0-6285-B944-A988-4A3FD4FFF69A}" destId="{58BCD0F3-1D9B-E94A-94E8-2B7D8CAFD022}" srcOrd="0" destOrd="0" parTransId="{FF92AEFA-5337-8041-8CB9-17486EDBA3A4}" sibTransId="{2594ACA7-8B21-A042-80DD-1643B04B1025}"/>
    <dgm:cxn modelId="{607D8937-ED4C-BB4C-BCFD-A61A2E432439}" type="presOf" srcId="{FF92AEFA-5337-8041-8CB9-17486EDBA3A4}" destId="{7348C595-8FB6-1243-82AD-FC02E5E41879}" srcOrd="0" destOrd="0" presId="urn:microsoft.com/office/officeart/2005/8/layout/lProcess1"/>
    <dgm:cxn modelId="{CC3DB85C-2024-6940-8121-99823CA9AD91}" srcId="{D25F3AC0-38D3-134E-9751-51B663543069}" destId="{A6128FD0-6285-B944-A988-4A3FD4FFF69A}" srcOrd="0" destOrd="0" parTransId="{5F01830C-107D-D24F-A73E-5B1277BD6EAD}" sibTransId="{5550278B-7D23-EF4B-B429-797455843831}"/>
    <dgm:cxn modelId="{BD2A9041-0149-FE42-9613-A7D05D4C8A56}" srcId="{D25F3AC0-38D3-134E-9751-51B663543069}" destId="{2CF31B65-DD08-5845-97BC-4031E52C7240}" srcOrd="1" destOrd="0" parTransId="{E13D07A9-9690-054C-8604-D26903BFF69A}" sibTransId="{B3DE1891-94D4-8D41-A281-EA4F8F4314FD}"/>
    <dgm:cxn modelId="{D4901749-F020-B449-B8F3-E0040A2A2E21}" type="presOf" srcId="{2CF31B65-DD08-5845-97BC-4031E52C7240}" destId="{03769138-5DA6-DA41-A833-E63AE1E3A51A}" srcOrd="0" destOrd="0" presId="urn:microsoft.com/office/officeart/2005/8/layout/lProcess1"/>
    <dgm:cxn modelId="{05C8A987-DA34-4E41-BBF4-194B956BCAA5}" type="presOf" srcId="{99A060AA-BD8B-6746-8936-B0221B99624C}" destId="{CCC2AC0C-F568-F14F-8904-0E9C85C603FE}" srcOrd="0" destOrd="0" presId="urn:microsoft.com/office/officeart/2005/8/layout/lProcess1"/>
    <dgm:cxn modelId="{B24F728F-782E-DD4A-B0F8-57E0F3DAFB35}" type="presOf" srcId="{A6128FD0-6285-B944-A988-4A3FD4FFF69A}" destId="{DF20B1CC-4B1E-D048-AB89-4DF16DE05872}" srcOrd="0" destOrd="0" presId="urn:microsoft.com/office/officeart/2005/8/layout/lProcess1"/>
    <dgm:cxn modelId="{ECFCACCD-C9C7-4B42-B43E-94205362EC32}" type="presOf" srcId="{E8BAF6AE-DD8F-6045-82C1-42C9ED5F303F}" destId="{46FABB46-1C40-AB4F-9E0F-6EDF31F4EFDF}" srcOrd="0" destOrd="0" presId="urn:microsoft.com/office/officeart/2005/8/layout/lProcess1"/>
    <dgm:cxn modelId="{3D6E3BD1-FD5F-0D4D-B49B-68F623E2F19B}" type="presOf" srcId="{58BCD0F3-1D9B-E94A-94E8-2B7D8CAFD022}" destId="{D74F1651-8F72-564D-8B5F-AB20A9719122}" srcOrd="0" destOrd="0" presId="urn:microsoft.com/office/officeart/2005/8/layout/lProcess1"/>
    <dgm:cxn modelId="{D26ED8F2-D4BB-4F47-A2DC-77F442575E14}" srcId="{2CF31B65-DD08-5845-97BC-4031E52C7240}" destId="{99A060AA-BD8B-6746-8936-B0221B99624C}" srcOrd="0" destOrd="0" parTransId="{E8BAF6AE-DD8F-6045-82C1-42C9ED5F303F}" sibTransId="{523A5F45-AA33-1145-89BB-55A78F0C583F}"/>
    <dgm:cxn modelId="{3E5806F5-1C8A-6649-B3E7-A07EA995EE86}" type="presOf" srcId="{D25F3AC0-38D3-134E-9751-51B663543069}" destId="{1957F57B-9469-1D41-8E9E-B26D7FF2CE2C}" srcOrd="0" destOrd="0" presId="urn:microsoft.com/office/officeart/2005/8/layout/lProcess1"/>
    <dgm:cxn modelId="{56B0602A-2135-AA4D-A30F-7DCEF9E7AC70}" type="presParOf" srcId="{1957F57B-9469-1D41-8E9E-B26D7FF2CE2C}" destId="{8A0A7BBD-1F94-734D-B4D5-6A20B77BEC7D}" srcOrd="0" destOrd="0" presId="urn:microsoft.com/office/officeart/2005/8/layout/lProcess1"/>
    <dgm:cxn modelId="{3EFC5AF6-34FB-3A41-8E15-D0AD1E891DD9}" type="presParOf" srcId="{8A0A7BBD-1F94-734D-B4D5-6A20B77BEC7D}" destId="{DF20B1CC-4B1E-D048-AB89-4DF16DE05872}" srcOrd="0" destOrd="0" presId="urn:microsoft.com/office/officeart/2005/8/layout/lProcess1"/>
    <dgm:cxn modelId="{7CDBFF2A-0EED-3047-AD5B-B435D83732A1}" type="presParOf" srcId="{8A0A7BBD-1F94-734D-B4D5-6A20B77BEC7D}" destId="{7348C595-8FB6-1243-82AD-FC02E5E41879}" srcOrd="1" destOrd="0" presId="urn:microsoft.com/office/officeart/2005/8/layout/lProcess1"/>
    <dgm:cxn modelId="{8F08EB1A-49A4-7F4C-B63D-83F9A0FFD37E}" type="presParOf" srcId="{8A0A7BBD-1F94-734D-B4D5-6A20B77BEC7D}" destId="{D74F1651-8F72-564D-8B5F-AB20A9719122}" srcOrd="2" destOrd="0" presId="urn:microsoft.com/office/officeart/2005/8/layout/lProcess1"/>
    <dgm:cxn modelId="{61C78BA6-08C0-EA4E-9E30-480D7F0B9C1D}" type="presParOf" srcId="{1957F57B-9469-1D41-8E9E-B26D7FF2CE2C}" destId="{BC0CF4B8-F1DC-034F-80D2-9E3927B5F615}" srcOrd="1" destOrd="0" presId="urn:microsoft.com/office/officeart/2005/8/layout/lProcess1"/>
    <dgm:cxn modelId="{78FC2063-142D-7844-AEE8-BCA98DFAB48F}" type="presParOf" srcId="{1957F57B-9469-1D41-8E9E-B26D7FF2CE2C}" destId="{196D84D0-5B61-DD44-AE45-2A6114BFB71D}" srcOrd="2" destOrd="0" presId="urn:microsoft.com/office/officeart/2005/8/layout/lProcess1"/>
    <dgm:cxn modelId="{77CD17B0-F080-0746-BBE4-7FA88A589D82}" type="presParOf" srcId="{196D84D0-5B61-DD44-AE45-2A6114BFB71D}" destId="{03769138-5DA6-DA41-A833-E63AE1E3A51A}" srcOrd="0" destOrd="0" presId="urn:microsoft.com/office/officeart/2005/8/layout/lProcess1"/>
    <dgm:cxn modelId="{7467438A-7D20-D843-BF3F-3165E24E12B9}" type="presParOf" srcId="{196D84D0-5B61-DD44-AE45-2A6114BFB71D}" destId="{46FABB46-1C40-AB4F-9E0F-6EDF31F4EFDF}" srcOrd="1" destOrd="0" presId="urn:microsoft.com/office/officeart/2005/8/layout/lProcess1"/>
    <dgm:cxn modelId="{D4CD0953-A840-1D4F-ABC5-7BCAC0DFCB4F}" type="presParOf" srcId="{196D84D0-5B61-DD44-AE45-2A6114BFB71D}" destId="{CCC2AC0C-F568-F14F-8904-0E9C85C603FE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F4629-9C8F-3A4E-AF6C-ED2D95A0814C}">
      <dsp:nvSpPr>
        <dsp:cNvPr id="0" name=""/>
        <dsp:cNvSpPr/>
      </dsp:nvSpPr>
      <dsp:spPr>
        <a:xfrm>
          <a:off x="0" y="0"/>
          <a:ext cx="6797449" cy="69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Commissione Europea</a:t>
          </a:r>
          <a:endParaRPr lang="it-IT" sz="2500" kern="1200" dirty="0">
            <a:solidFill>
              <a:srgbClr val="FF0000"/>
            </a:solidFill>
          </a:endParaRPr>
        </a:p>
      </dsp:txBody>
      <dsp:txXfrm>
        <a:off x="20329" y="20329"/>
        <a:ext cx="5967252" cy="653442"/>
      </dsp:txXfrm>
    </dsp:sp>
    <dsp:sp modelId="{11028197-90C9-E945-964B-DFD9715CC3AC}">
      <dsp:nvSpPr>
        <dsp:cNvPr id="0" name=""/>
        <dsp:cNvSpPr/>
      </dsp:nvSpPr>
      <dsp:spPr>
        <a:xfrm>
          <a:off x="507601" y="790502"/>
          <a:ext cx="6797449" cy="69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Stato Membro (MEF)</a:t>
          </a:r>
        </a:p>
      </dsp:txBody>
      <dsp:txXfrm>
        <a:off x="527930" y="810831"/>
        <a:ext cx="5798025" cy="653442"/>
      </dsp:txXfrm>
    </dsp:sp>
    <dsp:sp modelId="{FF62703A-0B10-C14A-95CA-1760C1D676C9}">
      <dsp:nvSpPr>
        <dsp:cNvPr id="0" name=""/>
        <dsp:cNvSpPr/>
      </dsp:nvSpPr>
      <dsp:spPr>
        <a:xfrm>
          <a:off x="1015203" y="1581005"/>
          <a:ext cx="6797449" cy="69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 Amministrazioni titolari di interventi PNRR </a:t>
          </a:r>
          <a:endParaRPr lang="it-IT" sz="2500" kern="1200" dirty="0"/>
        </a:p>
      </dsp:txBody>
      <dsp:txXfrm>
        <a:off x="1035532" y="1601334"/>
        <a:ext cx="5798025" cy="653442"/>
      </dsp:txXfrm>
    </dsp:sp>
    <dsp:sp modelId="{FB3FD286-C686-154F-93CE-E389F0538E06}">
      <dsp:nvSpPr>
        <dsp:cNvPr id="0" name=""/>
        <dsp:cNvSpPr/>
      </dsp:nvSpPr>
      <dsp:spPr>
        <a:xfrm>
          <a:off x="1522805" y="2371508"/>
          <a:ext cx="6797449" cy="69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Soggetti attuatori </a:t>
          </a:r>
        </a:p>
      </dsp:txBody>
      <dsp:txXfrm>
        <a:off x="1543134" y="2391837"/>
        <a:ext cx="5798025" cy="653442"/>
      </dsp:txXfrm>
    </dsp:sp>
    <dsp:sp modelId="{7032CAA6-F8F3-4949-A23B-8F63496B5465}">
      <dsp:nvSpPr>
        <dsp:cNvPr id="0" name=""/>
        <dsp:cNvSpPr/>
      </dsp:nvSpPr>
      <dsp:spPr>
        <a:xfrm>
          <a:off x="2030407" y="3162011"/>
          <a:ext cx="6797449" cy="69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Soggetti realizzatori</a:t>
          </a:r>
        </a:p>
      </dsp:txBody>
      <dsp:txXfrm>
        <a:off x="2050736" y="3182340"/>
        <a:ext cx="5798025" cy="653442"/>
      </dsp:txXfrm>
    </dsp:sp>
    <dsp:sp modelId="{E2C692A6-334C-9044-B7F3-E2997C4E7A63}">
      <dsp:nvSpPr>
        <dsp:cNvPr id="0" name=""/>
        <dsp:cNvSpPr/>
      </dsp:nvSpPr>
      <dsp:spPr>
        <a:xfrm>
          <a:off x="6346284" y="507078"/>
          <a:ext cx="451165" cy="4511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>
        <a:off x="6447796" y="507078"/>
        <a:ext cx="248141" cy="339502"/>
      </dsp:txXfrm>
    </dsp:sp>
    <dsp:sp modelId="{79F880CE-B06B-AD43-A285-E0EE5677A96D}">
      <dsp:nvSpPr>
        <dsp:cNvPr id="0" name=""/>
        <dsp:cNvSpPr/>
      </dsp:nvSpPr>
      <dsp:spPr>
        <a:xfrm>
          <a:off x="6853886" y="1297581"/>
          <a:ext cx="451165" cy="4511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>
        <a:off x="6955398" y="1297581"/>
        <a:ext cx="248141" cy="339502"/>
      </dsp:txXfrm>
    </dsp:sp>
    <dsp:sp modelId="{4425B5E0-C999-D242-BDD4-3053C0C9F720}">
      <dsp:nvSpPr>
        <dsp:cNvPr id="0" name=""/>
        <dsp:cNvSpPr/>
      </dsp:nvSpPr>
      <dsp:spPr>
        <a:xfrm>
          <a:off x="7361488" y="2076516"/>
          <a:ext cx="451165" cy="4511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>
        <a:off x="7463000" y="2076516"/>
        <a:ext cx="248141" cy="339502"/>
      </dsp:txXfrm>
    </dsp:sp>
    <dsp:sp modelId="{1DFF1DDE-C598-484B-8907-1059B3DF8B6F}">
      <dsp:nvSpPr>
        <dsp:cNvPr id="0" name=""/>
        <dsp:cNvSpPr/>
      </dsp:nvSpPr>
      <dsp:spPr>
        <a:xfrm>
          <a:off x="7869090" y="2874731"/>
          <a:ext cx="451165" cy="4511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>
        <a:off x="7970602" y="2874731"/>
        <a:ext cx="248141" cy="339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0B1CC-4B1E-D048-AB89-4DF16DE05872}">
      <dsp:nvSpPr>
        <dsp:cNvPr id="0" name=""/>
        <dsp:cNvSpPr/>
      </dsp:nvSpPr>
      <dsp:spPr>
        <a:xfrm>
          <a:off x="803751" y="216336"/>
          <a:ext cx="3795748" cy="91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1" kern="1200" dirty="0"/>
            <a:t>MILESTONE</a:t>
          </a:r>
          <a:r>
            <a:rPr lang="it-IT" sz="6500" b="1" kern="1200" dirty="0"/>
            <a:t> </a:t>
          </a:r>
          <a:endParaRPr lang="it-IT" sz="6500" kern="1200" dirty="0"/>
        </a:p>
      </dsp:txBody>
      <dsp:txXfrm>
        <a:off x="830570" y="243155"/>
        <a:ext cx="3742110" cy="862017"/>
      </dsp:txXfrm>
    </dsp:sp>
    <dsp:sp modelId="{7348C595-8FB6-1243-82AD-FC02E5E41879}">
      <dsp:nvSpPr>
        <dsp:cNvPr id="0" name=""/>
        <dsp:cNvSpPr/>
      </dsp:nvSpPr>
      <dsp:spPr>
        <a:xfrm rot="5400000">
          <a:off x="2583484" y="1250132"/>
          <a:ext cx="236282" cy="2362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F1651-8F72-564D-8B5F-AB20A9719122}">
      <dsp:nvSpPr>
        <dsp:cNvPr id="0" name=""/>
        <dsp:cNvSpPr/>
      </dsp:nvSpPr>
      <dsp:spPr>
        <a:xfrm>
          <a:off x="1255" y="1604555"/>
          <a:ext cx="5400740" cy="135018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/>
            <a:t>TRAGUARDI</a:t>
          </a:r>
          <a:endParaRPr lang="it-IT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Indicano risultati oggettivamente verificabili, </a:t>
          </a:r>
          <a:br>
            <a:rPr lang="it-IT" sz="1900" kern="1200" dirty="0"/>
          </a:br>
          <a:r>
            <a:rPr lang="it-IT" sz="1900" kern="1200" dirty="0"/>
            <a:t>associati a una precisa scadenza temporale. </a:t>
          </a:r>
          <a:br>
            <a:rPr lang="it-IT" sz="1900" kern="1200" dirty="0"/>
          </a:br>
          <a:r>
            <a:rPr lang="it-IT" sz="1900" kern="1200" dirty="0"/>
            <a:t>Devono essere affidabili, fattuali e precisi </a:t>
          </a:r>
        </a:p>
      </dsp:txBody>
      <dsp:txXfrm>
        <a:off x="40801" y="1644101"/>
        <a:ext cx="5321648" cy="1271093"/>
      </dsp:txXfrm>
    </dsp:sp>
    <dsp:sp modelId="{03769138-5DA6-DA41-A833-E63AE1E3A51A}">
      <dsp:nvSpPr>
        <dsp:cNvPr id="0" name=""/>
        <dsp:cNvSpPr/>
      </dsp:nvSpPr>
      <dsp:spPr>
        <a:xfrm>
          <a:off x="7283479" y="216336"/>
          <a:ext cx="3149981" cy="870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1" kern="1200" dirty="0"/>
            <a:t>TARGET</a:t>
          </a:r>
          <a:r>
            <a:rPr lang="it-IT" sz="6500" b="1" kern="1200" dirty="0"/>
            <a:t> </a:t>
          </a:r>
          <a:endParaRPr lang="it-IT" sz="6500" kern="1200" dirty="0"/>
        </a:p>
      </dsp:txBody>
      <dsp:txXfrm>
        <a:off x="7308982" y="241839"/>
        <a:ext cx="3098975" cy="819741"/>
      </dsp:txXfrm>
    </dsp:sp>
    <dsp:sp modelId="{46FABB46-1C40-AB4F-9E0F-6EDF31F4EFDF}">
      <dsp:nvSpPr>
        <dsp:cNvPr id="0" name=""/>
        <dsp:cNvSpPr/>
      </dsp:nvSpPr>
      <dsp:spPr>
        <a:xfrm rot="5400000">
          <a:off x="8740328" y="1205225"/>
          <a:ext cx="236282" cy="2362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2AC0C-F568-F14F-8904-0E9C85C603FE}">
      <dsp:nvSpPr>
        <dsp:cNvPr id="0" name=""/>
        <dsp:cNvSpPr/>
      </dsp:nvSpPr>
      <dsp:spPr>
        <a:xfrm>
          <a:off x="6158099" y="1559648"/>
          <a:ext cx="5400740" cy="135018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/>
            <a:t>OBIETTIVI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Rappresentano risultati quali-quantitativi </a:t>
          </a:r>
          <a:br>
            <a:rPr lang="it-IT" sz="1900" kern="1200" dirty="0"/>
          </a:br>
          <a:r>
            <a:rPr lang="it-IT" sz="1900" kern="1200" dirty="0"/>
            <a:t>su indicatori che forniscono prova </a:t>
          </a:r>
          <a:br>
            <a:rPr lang="it-IT" sz="1900" kern="1200" dirty="0"/>
          </a:br>
          <a:r>
            <a:rPr lang="it-IT" sz="1900" kern="1200" dirty="0"/>
            <a:t>di un progresso continuo </a:t>
          </a:r>
        </a:p>
      </dsp:txBody>
      <dsp:txXfrm>
        <a:off x="6197645" y="1599194"/>
        <a:ext cx="5321648" cy="1271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Brandon Grotesque Regular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A10F3-4040-BD4B-B27A-4F6F88A18F1C}" type="datetimeFigureOut">
              <a:rPr lang="it-IT" smtClean="0">
                <a:latin typeface="Brandon Grotesque Regular"/>
              </a:rPr>
              <a:t>21/10/2021</a:t>
            </a:fld>
            <a:endParaRPr lang="it-IT" dirty="0">
              <a:latin typeface="Brandon Grotesque Regular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>
              <a:latin typeface="Brandon Grotesque Regular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5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C1D6C-6DF2-214B-8435-5ED7DED344D3}" type="slidenum">
              <a:rPr lang="it-IT" smtClean="0">
                <a:latin typeface="Brandon Grotesque Regular"/>
              </a:rPr>
              <a:t>‹N›</a:t>
            </a:fld>
            <a:endParaRPr lang="it-IT" dirty="0">
              <a:latin typeface="Brandon Grotesqu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17385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randon Grotesque Regular"/>
              </a:defRPr>
            </a:lvl1pPr>
          </a:lstStyle>
          <a:p>
            <a:fld id="{A8BDD687-704C-A445-A71A-8055B0494D94}" type="datetimeFigureOut">
              <a:rPr lang="it-IT" smtClean="0"/>
              <a:pPr/>
              <a:t>21/10/2021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1" y="4777195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5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randon Grotesque Regular"/>
              </a:defRPr>
            </a:lvl1pPr>
          </a:lstStyle>
          <a:p>
            <a:fld id="{1399E6AA-B1FD-3C4E-923F-3D8F17E0AE3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854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randon Grotesque Regular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randon Grotesque Regular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randon Grotesque Regular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randon Grotesque Regular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randon Grotesque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E4186C-459D-254A-ADC1-4696213A724C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22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970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127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958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627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515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330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043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257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621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18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24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0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95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45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281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E4186C-459D-254A-ADC1-4696213A724C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57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23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6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7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556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325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05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E6AA-B1FD-3C4E-923F-3D8F17E0AE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ndon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ndon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17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ttangolo 125"/>
          <p:cNvSpPr/>
          <p:nvPr userDrawn="1"/>
        </p:nvSpPr>
        <p:spPr>
          <a:xfrm>
            <a:off x="-150887" y="4267681"/>
            <a:ext cx="12511063" cy="2698777"/>
          </a:xfrm>
          <a:prstGeom prst="rect">
            <a:avLst/>
          </a:prstGeom>
          <a:solidFill>
            <a:srgbClr val="1A41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latin typeface="Brandon Grotesque Regular"/>
              </a:rPr>
              <a:t> 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5379" y="4582216"/>
            <a:ext cx="103632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55379" y="5535827"/>
            <a:ext cx="10363200" cy="105864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grpSp>
        <p:nvGrpSpPr>
          <p:cNvPr id="127" name="Gruppo 126"/>
          <p:cNvGrpSpPr/>
          <p:nvPr userDrawn="1"/>
        </p:nvGrpSpPr>
        <p:grpSpPr>
          <a:xfrm>
            <a:off x="0" y="4275921"/>
            <a:ext cx="12192000" cy="176557"/>
            <a:chOff x="1218340" y="275867"/>
            <a:chExt cx="17715122" cy="567843"/>
          </a:xfrm>
        </p:grpSpPr>
        <p:cxnSp>
          <p:nvCxnSpPr>
            <p:cNvPr id="128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3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4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5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16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7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8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9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20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21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22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23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24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25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26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27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28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29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30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31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32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33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34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35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36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37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38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39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40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41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42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43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44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45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46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47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48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49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50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Connettore 1 51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Connettore 1 52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ttore 1 53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Connettore 1 54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nettore 1 55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ttore 1 56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ttore 1 57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ttore 1 58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ttore 1 59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ttore 1 60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ttore 1 61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ttore 1 62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ttore 1 63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ttore 1 64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ttore 1 65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ttore 1 66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ttore 1 67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ttore 1 68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ttore 1 69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ttore 1 70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ttore 1 71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ttore 1 72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ttore 1 73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ttore 1 74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ttore 1 75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ttore 1 76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ttore 1 77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ttore 1 78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ttore 1 79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ttore 1 80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ttore 1 81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ttore 1 82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ttore 1 83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ttore 1 84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ttore 1 85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ttore 1 86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ttore 1 87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ttore 1 88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Connettore 1 89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nettore 1 90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nettore 1 91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Connettore 1 92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Connettore 1 93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Connettore 1 94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Connettore 1 95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Connettore 1 96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ttore 1 97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ttore 1 98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ttore 1 99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ttore 1 100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ttore 1 101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ttore 1 102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ttore 1 103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Connettore 1 104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Connettore 1 105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nettore 1 106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Connettore 1 107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Connettore 1 108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ttore 1 109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ttore 1 110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ttore 1 111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ttore 1 112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ttore 1 113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ttore 1 114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ttore 1 115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ttore 1 116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ttore 1 117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ttore 1 118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ttore 1 119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ttore 1 120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ttore 1 121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nettore 1 122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nettore 1 123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ttore 1 124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ttore 1 125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ttore 1 126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ttore 1 127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ttore 1 128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ttore 1 129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481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806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1555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366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ttangolo 123"/>
          <p:cNvSpPr/>
          <p:nvPr userDrawn="1"/>
        </p:nvSpPr>
        <p:spPr>
          <a:xfrm>
            <a:off x="-1" y="0"/>
            <a:ext cx="12192001" cy="5523721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>
              <a:latin typeface="Brandon Grotesque Regular"/>
            </a:endParaRPr>
          </a:p>
        </p:txBody>
      </p:sp>
      <p:sp>
        <p:nvSpPr>
          <p:cNvPr id="125" name="Rettangolo 124"/>
          <p:cNvSpPr/>
          <p:nvPr userDrawn="1"/>
        </p:nvSpPr>
        <p:spPr>
          <a:xfrm>
            <a:off x="0" y="5523722"/>
            <a:ext cx="12192000" cy="1334278"/>
          </a:xfrm>
          <a:prstGeom prst="rect">
            <a:avLst/>
          </a:prstGeom>
          <a:solidFill>
            <a:srgbClr val="1A41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>
              <a:latin typeface="Brandon Grotesque Regular"/>
            </a:endParaRPr>
          </a:p>
        </p:txBody>
      </p:sp>
      <p:pic>
        <p:nvPicPr>
          <p:cNvPr id="127" name="Picture 4" descr="Y:\IMMAGINE _COORDINATA_2014\LOGO_UFFICIALE\01_Polimi_centrato\eps\01_Polimi_centrato_COL_negativ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246" y="2721751"/>
            <a:ext cx="2133600" cy="15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97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198" y="0"/>
            <a:ext cx="12420001" cy="6858000"/>
          </a:xfrm>
          <a:prstGeom prst="rect">
            <a:avLst/>
          </a:prstGeom>
        </p:spPr>
      </p:pic>
      <p:sp>
        <p:nvSpPr>
          <p:cNvPr id="125" name="Rettangolo 124"/>
          <p:cNvSpPr/>
          <p:nvPr userDrawn="1"/>
        </p:nvSpPr>
        <p:spPr>
          <a:xfrm>
            <a:off x="0" y="5523722"/>
            <a:ext cx="12192000" cy="1334278"/>
          </a:xfrm>
          <a:prstGeom prst="rect">
            <a:avLst/>
          </a:prstGeom>
          <a:solidFill>
            <a:srgbClr val="1A41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>
              <a:latin typeface="Brandon Grotesque Regular"/>
            </a:endParaRPr>
          </a:p>
        </p:txBody>
      </p:sp>
      <p:pic>
        <p:nvPicPr>
          <p:cNvPr id="127" name="Picture 4" descr="Y:\IMMAGINE _COORDINATA_2014\LOGO_UFFICIALE\01_Polimi_centrato\eps\01_Polimi_centrato_COL_negativ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246" y="3787710"/>
            <a:ext cx="2133600" cy="15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4"/>
          <p:cNvSpPr txBox="1">
            <a:spLocks/>
          </p:cNvSpPr>
          <p:nvPr userDrawn="1"/>
        </p:nvSpPr>
        <p:spPr>
          <a:xfrm>
            <a:off x="2165534" y="462929"/>
            <a:ext cx="7772400" cy="960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it-IT" sz="2800" dirty="0">
                <a:solidFill>
                  <a:srgbClr val="23536F"/>
                </a:solidFill>
                <a:latin typeface="Brandon Grotesque Regular"/>
                <a:ea typeface="Brandon Grotesque Regular"/>
                <a:cs typeface="Brandon Grotesque Regular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74724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12192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>
              <a:latin typeface="Brandon Grotesque Regular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8301" cy="4525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3"/>
            <a:ext cx="12192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>
              <a:latin typeface="Brandon Grotesque Regular"/>
            </a:endParaRPr>
          </a:p>
        </p:txBody>
      </p:sp>
      <p:sp>
        <p:nvSpPr>
          <p:cNvPr id="130" name="CasellaDiTesto 129"/>
          <p:cNvSpPr txBox="1"/>
          <p:nvPr userDrawn="1"/>
        </p:nvSpPr>
        <p:spPr>
          <a:xfrm>
            <a:off x="210371" y="6363506"/>
            <a:ext cx="2023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Ferruccio Resta</a:t>
            </a:r>
            <a:r>
              <a:rPr lang="it-IT" sz="1200" b="1" baseline="0" dirty="0">
                <a:solidFill>
                  <a:srgbClr val="FFFFFF"/>
                </a:solidFill>
                <a:latin typeface="Arial"/>
                <a:cs typeface="Arial"/>
              </a:rPr>
              <a:t> - Rettore</a:t>
            </a:r>
            <a:endParaRPr lang="it-IT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64010" y="1089904"/>
            <a:ext cx="12048863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4119" y="6346379"/>
            <a:ext cx="2859245" cy="29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8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603" y="0"/>
            <a:ext cx="5272808" cy="6858000"/>
          </a:xfrm>
          <a:prstGeom prst="rect">
            <a:avLst/>
          </a:prstGeom>
        </p:spPr>
      </p:pic>
      <p:sp>
        <p:nvSpPr>
          <p:cNvPr id="129" name="Rettangolo 128"/>
          <p:cNvSpPr/>
          <p:nvPr userDrawn="1"/>
        </p:nvSpPr>
        <p:spPr>
          <a:xfrm>
            <a:off x="0" y="6126163"/>
            <a:ext cx="12192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81BF4A2-CD3C-F341-8E3F-2DCE41470EE8}" type="slidenum">
              <a:rPr lang="it-IT" sz="2000" b="1" i="0" baseline="0" smtClean="0">
                <a:solidFill>
                  <a:schemeClr val="bg1"/>
                </a:solidFill>
                <a:latin typeface="minion black" charset="0"/>
              </a:rPr>
              <a:t>‹N›</a:t>
            </a:fld>
            <a:endParaRPr lang="it-IT" sz="2000" b="1" i="0" baseline="0" dirty="0">
              <a:solidFill>
                <a:schemeClr val="bg1"/>
              </a:solidFill>
              <a:latin typeface="minion black" charset="0"/>
            </a:endParaRPr>
          </a:p>
        </p:txBody>
      </p:sp>
      <p:sp>
        <p:nvSpPr>
          <p:cNvPr id="130" name="CasellaDiTesto 129"/>
          <p:cNvSpPr txBox="1"/>
          <p:nvPr userDrawn="1"/>
        </p:nvSpPr>
        <p:spPr>
          <a:xfrm>
            <a:off x="322337" y="6363506"/>
            <a:ext cx="1787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FFFFFF"/>
                </a:solidFill>
                <a:latin typeface="Minion Black" charset="0"/>
                <a:ea typeface="Minion Black" charset="0"/>
                <a:cs typeface="Minion Black" charset="0"/>
              </a:rPr>
              <a:t>Ferruccio Resta</a:t>
            </a:r>
            <a:r>
              <a:rPr lang="it-IT" sz="1200" b="1" baseline="0" dirty="0">
                <a:solidFill>
                  <a:srgbClr val="FFFFFF"/>
                </a:solidFill>
                <a:latin typeface="Minion Black" charset="0"/>
                <a:ea typeface="Minion Black" charset="0"/>
                <a:cs typeface="Minion Black" charset="0"/>
              </a:rPr>
              <a:t> - Rettore</a:t>
            </a:r>
            <a:endParaRPr lang="it-IT" sz="1200" b="1" dirty="0">
              <a:solidFill>
                <a:srgbClr val="FFFFFF"/>
              </a:solidFill>
              <a:latin typeface="Minion Black" charset="0"/>
              <a:ea typeface="Minion Black" charset="0"/>
              <a:cs typeface="Minion Black" charset="0"/>
            </a:endParaRPr>
          </a:p>
        </p:txBody>
      </p: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4119" y="6346379"/>
            <a:ext cx="2859245" cy="29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5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92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600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095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844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597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fld id="{7834947A-1B05-2B43-AD85-E646CE852B9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758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84695" y="139166"/>
            <a:ext cx="11441391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857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196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18"/>
            <a:ext cx="12194701" cy="6856482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595948" y="735641"/>
            <a:ext cx="10791522" cy="6234399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0"/>
              </a:spcBef>
            </a:pPr>
            <a:br>
              <a:rPr lang="it-IT" sz="4500" spc="150" dirty="0">
                <a:solidFill>
                  <a:schemeClr val="bg1"/>
                </a:solidFill>
              </a:rPr>
            </a:br>
            <a:r>
              <a:rPr lang="it-IT" sz="4500" b="1" spc="150" dirty="0">
                <a:solidFill>
                  <a:schemeClr val="bg1"/>
                </a:solidFill>
              </a:rPr>
              <a:t> </a:t>
            </a:r>
            <a:br>
              <a:rPr lang="it-IT" sz="1400" b="1" spc="150" dirty="0">
                <a:solidFill>
                  <a:schemeClr val="bg1"/>
                </a:solidFill>
              </a:rPr>
            </a:br>
            <a:r>
              <a:rPr lang="it-IT" sz="4500" b="1" spc="150" dirty="0">
                <a:solidFill>
                  <a:schemeClr val="bg1"/>
                </a:solidFill>
              </a:rPr>
              <a:t>PIANO NAZIONE </a:t>
            </a:r>
            <a:br>
              <a:rPr lang="it-IT" sz="4500" b="1" spc="150" dirty="0">
                <a:solidFill>
                  <a:schemeClr val="bg1"/>
                </a:solidFill>
              </a:rPr>
            </a:br>
            <a:r>
              <a:rPr lang="it-IT" sz="4500" b="1" spc="150" dirty="0">
                <a:solidFill>
                  <a:schemeClr val="bg1"/>
                </a:solidFill>
              </a:rPr>
              <a:t>DI RIPRESA E RESILIENZA</a:t>
            </a:r>
            <a:br>
              <a:rPr lang="it-IT" sz="4500" b="1" spc="150" dirty="0">
                <a:solidFill>
                  <a:schemeClr val="bg1"/>
                </a:solidFill>
              </a:rPr>
            </a:br>
            <a:r>
              <a:rPr lang="it-IT" sz="4500" b="1" spc="150" dirty="0">
                <a:solidFill>
                  <a:schemeClr val="bg1"/>
                </a:solidFill>
              </a:rPr>
              <a:t>L</a:t>
            </a:r>
            <a:r>
              <a:rPr lang="it-IT" dirty="0">
                <a:solidFill>
                  <a:schemeClr val="bg1"/>
                </a:solidFill>
              </a:rPr>
              <a:t>inee guida e azioni</a:t>
            </a:r>
            <a:endParaRPr lang="it-IT" sz="4500" b="1" spc="150" dirty="0">
              <a:solidFill>
                <a:schemeClr val="bg1"/>
              </a:solidFill>
            </a:endParaRPr>
          </a:p>
          <a:p>
            <a:pPr marL="12700" marR="5080">
              <a:lnSpc>
                <a:spcPct val="100000"/>
              </a:lnSpc>
              <a:spcBef>
                <a:spcPts val="0"/>
              </a:spcBef>
            </a:pPr>
            <a:endParaRPr lang="it-IT" sz="4500" b="1" spc="150" dirty="0">
              <a:solidFill>
                <a:srgbClr val="FFFFFF"/>
              </a:solidFill>
            </a:endParaRPr>
          </a:p>
          <a:p>
            <a:pPr marL="12700" marR="5080">
              <a:lnSpc>
                <a:spcPct val="100000"/>
              </a:lnSpc>
              <a:spcBef>
                <a:spcPts val="0"/>
              </a:spcBef>
            </a:pPr>
            <a:br>
              <a:rPr lang="it-IT" sz="4500" b="1" spc="150" dirty="0">
                <a:solidFill>
                  <a:srgbClr val="FFFFFF"/>
                </a:solidFill>
              </a:rPr>
            </a:br>
            <a:br>
              <a:rPr lang="it-IT" sz="4500" b="1" spc="150" dirty="0">
                <a:solidFill>
                  <a:srgbClr val="FFFFFF"/>
                </a:solidFill>
              </a:rPr>
            </a:br>
            <a:endParaRPr lang="it-IT" sz="4500" b="1" spc="150" dirty="0">
              <a:solidFill>
                <a:srgbClr val="FFFFFF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CC70AF6-B4DE-4882-BE9A-1C1234F61591}"/>
              </a:ext>
            </a:extLst>
          </p:cNvPr>
          <p:cNvSpPr txBox="1"/>
          <p:nvPr/>
        </p:nvSpPr>
        <p:spPr>
          <a:xfrm>
            <a:off x="595948" y="4657060"/>
            <a:ext cx="585801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Incontro di aggiornamento sul Piano Strategico:</a:t>
            </a:r>
          </a:p>
          <a:p>
            <a:r>
              <a:rPr lang="it-IT" dirty="0">
                <a:solidFill>
                  <a:schemeClr val="bg1"/>
                </a:solidFill>
              </a:rPr>
              <a:t>LA RICERCA </a:t>
            </a:r>
            <a:br>
              <a:rPr lang="it-IT" dirty="0">
                <a:solidFill>
                  <a:schemeClr val="bg1"/>
                </a:solidFill>
              </a:rPr>
            </a:br>
            <a:br>
              <a:rPr lang="it-IT" sz="900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Ferruccio Resta</a:t>
            </a:r>
            <a:br>
              <a:rPr lang="it-IT" sz="900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22 ottobre 2021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421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389749" y="301839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5 Centri Nazionali (Misura 1.4) - €1.600 mln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ED77C4-9BAC-5140-99FB-08B1D64A6F7E}"/>
              </a:ext>
            </a:extLst>
          </p:cNvPr>
          <p:cNvSpPr txBox="1"/>
          <p:nvPr/>
        </p:nvSpPr>
        <p:spPr>
          <a:xfrm>
            <a:off x="389749" y="1244914"/>
            <a:ext cx="1166582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u="sng" cap="all" dirty="0"/>
              <a:t>Ricerca di frontiera su tematiche strategiche che si rifanno a tecnologie abilitanti</a:t>
            </a:r>
          </a:p>
          <a:p>
            <a:endParaRPr lang="it-IT" sz="2200" b="1" u="sng" cap="all" dirty="0"/>
          </a:p>
          <a:p>
            <a:r>
              <a:rPr lang="it-IT" sz="2000" b="1" cap="all" dirty="0" err="1">
                <a:solidFill>
                  <a:srgbClr val="85A1B3"/>
                </a:solidFill>
              </a:rPr>
              <a:t>Governance</a:t>
            </a:r>
            <a:r>
              <a:rPr lang="it-IT" sz="2000" b="1" cap="all" dirty="0">
                <a:solidFill>
                  <a:srgbClr val="85A1B3"/>
                </a:solidFill>
              </a:rPr>
              <a:t> - </a:t>
            </a:r>
            <a:r>
              <a:rPr lang="it-IT" sz="2000" dirty="0"/>
              <a:t> Hub and </a:t>
            </a:r>
            <a:r>
              <a:rPr lang="it-IT" sz="2000" dirty="0" err="1"/>
              <a:t>Spoke</a:t>
            </a:r>
            <a:r>
              <a:rPr lang="it-IT" sz="2000" dirty="0"/>
              <a:t> 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Forma giuridica -</a:t>
            </a:r>
            <a:r>
              <a:rPr lang="it-IT" sz="2000" dirty="0"/>
              <a:t> Fondazione/Consorzio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Soggetto realizzatore </a:t>
            </a:r>
            <a:r>
              <a:rPr lang="it-IT" sz="2000" dirty="0"/>
              <a:t>(</a:t>
            </a:r>
            <a:r>
              <a:rPr lang="it-IT" sz="2000" dirty="0" err="1"/>
              <a:t>hub</a:t>
            </a:r>
            <a:r>
              <a:rPr lang="it-IT" sz="2000" dirty="0"/>
              <a:t>) </a:t>
            </a:r>
            <a:r>
              <a:rPr lang="it-IT" sz="2000" b="1" cap="all" dirty="0">
                <a:solidFill>
                  <a:srgbClr val="85A1B3"/>
                </a:solidFill>
              </a:rPr>
              <a:t>-</a:t>
            </a:r>
            <a:r>
              <a:rPr lang="it-IT" sz="2000" dirty="0"/>
              <a:t> Università, centri di ricerca, altri soggetti pubblici o privati che fanno ricerca, riconosciuti come altamente qualificati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Privati -</a:t>
            </a:r>
            <a:r>
              <a:rPr lang="it-IT" sz="2000" dirty="0"/>
              <a:t> possono partecipare alla costituzione del CN, collaborare con gli </a:t>
            </a:r>
            <a:r>
              <a:rPr lang="it-IT" sz="2000" dirty="0" err="1"/>
              <a:t>Spoke</a:t>
            </a:r>
            <a:r>
              <a:rPr lang="it-IT" sz="2000" dirty="0"/>
              <a:t> e nei programmi comuni, partecipare alla governance. Il loro ruolo attivo è qualificante per la proposta. </a:t>
            </a:r>
            <a:br>
              <a:rPr lang="it-IT" sz="2000" dirty="0"/>
            </a:br>
            <a:r>
              <a:rPr lang="it-IT" sz="2000" dirty="0"/>
              <a:t>È auspicabile che contribuiscano alle spese di funzionamento.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TRL -</a:t>
            </a:r>
            <a:r>
              <a:rPr lang="it-IT" sz="2000" dirty="0"/>
              <a:t> 2-7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Massa critica - </a:t>
            </a:r>
            <a:r>
              <a:rPr lang="it-IT" sz="2000" dirty="0"/>
              <a:t>250 ricercatori per CN + 30 per ogni </a:t>
            </a:r>
            <a:r>
              <a:rPr lang="it-IT" sz="2000" dirty="0" err="1"/>
              <a:t>Spoke</a:t>
            </a:r>
            <a:r>
              <a:rPr lang="it-IT" sz="2000" dirty="0"/>
              <a:t> + almeno 5 </a:t>
            </a:r>
            <a:r>
              <a:rPr lang="it-IT" sz="2000" dirty="0" err="1"/>
              <a:t>Spoke</a:t>
            </a:r>
            <a:r>
              <a:rPr lang="it-IT" sz="2000" dirty="0"/>
              <a:t> </a:t>
            </a:r>
            <a:br>
              <a:rPr lang="it-IT" sz="2000" dirty="0"/>
            </a:br>
            <a:r>
              <a:rPr lang="it-IT" sz="2000" dirty="0"/>
              <a:t>(numero massimo coerente con le finalità)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Finanziamento - </a:t>
            </a:r>
            <a:r>
              <a:rPr lang="it-IT" sz="2000" dirty="0"/>
              <a:t>200-400 mln € per 3 anni +1 (eventuale completamento dell’attività)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Disparità territoriale -</a:t>
            </a:r>
            <a:r>
              <a:rPr lang="it-IT" sz="2000" dirty="0"/>
              <a:t> 40% complessivo nel Mezzogiorno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Disparità di genere -</a:t>
            </a:r>
            <a:r>
              <a:rPr lang="it-IT" sz="2000" dirty="0"/>
              <a:t> almeno il 40% di donne assunte e il 40 % borse di dottorato</a:t>
            </a:r>
          </a:p>
          <a:p>
            <a:endParaRPr lang="it-IT" sz="2400" dirty="0">
              <a:effectLst/>
              <a:ea typeface="Arial" panose="020B0604020202020204" pitchFamily="3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388310B6-3302-4EE4-B459-AE95AD4F33DE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B3541C2-956A-496D-9802-8A90175EEF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BF8E26-7B84-4C57-B2E4-65C0F4ED403C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34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pic>
        <p:nvPicPr>
          <p:cNvPr id="15361" name="Picture 1" descr="page9image18156384">
            <a:extLst>
              <a:ext uri="{FF2B5EF4-FFF2-40B4-BE49-F238E27FC236}">
                <a16:creationId xmlns:a16="http://schemas.microsoft.com/office/drawing/2014/main" id="{ABD4DC91-32F2-5641-946D-A4B9B7DA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7" y="1498018"/>
            <a:ext cx="10312802" cy="44535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4893D59-1A48-B745-850D-F401AD29F180}"/>
              </a:ext>
            </a:extLst>
          </p:cNvPr>
          <p:cNvSpPr txBox="1"/>
          <p:nvPr/>
        </p:nvSpPr>
        <p:spPr>
          <a:xfrm>
            <a:off x="379115" y="308295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5 Centri Nazionali (Misura 1.4) - €1.600 mln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53884ED7-D7D7-4BB4-BB62-7D048475796E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CE141C4-F76F-4AE5-BE35-F73F2F5B80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824A07-0BB7-4615-956F-F88EE48CE2D4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8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359487" y="340194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12 Ecosistemi dell’innovazione (Misura 1.5) - €1.300 mln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715E356-92DF-8D42-9379-F69D242E8C0B}"/>
              </a:ext>
            </a:extLst>
          </p:cNvPr>
          <p:cNvSpPr/>
          <p:nvPr/>
        </p:nvSpPr>
        <p:spPr>
          <a:xfrm>
            <a:off x="359487" y="1248551"/>
            <a:ext cx="11865657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u="sng" cap="all" dirty="0"/>
              <a:t>Creazione e promozione dell’innovazione e della sostenibilità per un’area/territorio di riferimento</a:t>
            </a:r>
          </a:p>
          <a:p>
            <a:endParaRPr lang="it-IT" sz="2200" b="1" u="sng" cap="all" dirty="0"/>
          </a:p>
          <a:p>
            <a:r>
              <a:rPr lang="it-IT" sz="2000" b="1" cap="all" dirty="0" err="1">
                <a:solidFill>
                  <a:srgbClr val="85A1B3"/>
                </a:solidFill>
              </a:rPr>
              <a:t>Governance</a:t>
            </a:r>
            <a:r>
              <a:rPr lang="it-IT" sz="2000" b="1" cap="all" dirty="0">
                <a:solidFill>
                  <a:srgbClr val="85A1B3"/>
                </a:solidFill>
              </a:rPr>
              <a:t> -</a:t>
            </a:r>
            <a:r>
              <a:rPr lang="it-IT" sz="2000" dirty="0"/>
              <a:t> </a:t>
            </a:r>
            <a:r>
              <a:rPr lang="it-IT" sz="2000" dirty="0" err="1"/>
              <a:t>Hub</a:t>
            </a:r>
            <a:r>
              <a:rPr lang="it-IT" sz="2000" dirty="0"/>
              <a:t> and </a:t>
            </a:r>
            <a:r>
              <a:rPr lang="it-IT" sz="2000" dirty="0" err="1"/>
              <a:t>Spoke</a:t>
            </a:r>
            <a:r>
              <a:rPr lang="it-IT" sz="2000" dirty="0"/>
              <a:t> 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Forma giuridica - </a:t>
            </a:r>
            <a:r>
              <a:rPr lang="it-IT" sz="2000" dirty="0"/>
              <a:t> Consorzio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Soggetto realizzatore </a:t>
            </a:r>
            <a:r>
              <a:rPr lang="it-IT" sz="2000" dirty="0"/>
              <a:t>(</a:t>
            </a:r>
            <a:r>
              <a:rPr lang="it-IT" sz="2000" dirty="0" err="1"/>
              <a:t>hub</a:t>
            </a:r>
            <a:r>
              <a:rPr lang="it-IT" sz="2000" dirty="0"/>
              <a:t>) </a:t>
            </a:r>
            <a:r>
              <a:rPr lang="it-IT" sz="2000" b="1" cap="all" dirty="0">
                <a:solidFill>
                  <a:srgbClr val="85A1B3"/>
                </a:solidFill>
              </a:rPr>
              <a:t>-</a:t>
            </a:r>
            <a:r>
              <a:rPr lang="it-IT" sz="2000" dirty="0"/>
              <a:t> Università, centri di ricerca, enti territoriali, altri soggetti pubblici o privati altamente qualificati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Privati -</a:t>
            </a:r>
            <a:r>
              <a:rPr lang="it-IT" sz="2000" dirty="0"/>
              <a:t> possono partecipare alla costituzione del EI, collaborare con gli </a:t>
            </a:r>
            <a:r>
              <a:rPr lang="it-IT" sz="2000" dirty="0" err="1"/>
              <a:t>Spoke</a:t>
            </a:r>
            <a:r>
              <a:rPr lang="it-IT" sz="2000" dirty="0"/>
              <a:t> e nei programmi comuni, partecipare alla </a:t>
            </a:r>
            <a:r>
              <a:rPr lang="it-IT" sz="2000" dirty="0" err="1"/>
              <a:t>governance</a:t>
            </a:r>
            <a:r>
              <a:rPr lang="it-IT" sz="2000" dirty="0"/>
              <a:t>. Il loro ruolo attivo è qualificante per la proposta. È auspicabile che contribuiscano alle spese di funzionamento. 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TRL - </a:t>
            </a:r>
            <a:r>
              <a:rPr lang="it-IT" sz="2000" dirty="0"/>
              <a:t> Non previsto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Massa critica -</a:t>
            </a:r>
            <a:r>
              <a:rPr lang="it-IT" sz="2000" dirty="0"/>
              <a:t> 250 ricercatori per EI + 30 per ogni </a:t>
            </a:r>
            <a:r>
              <a:rPr lang="it-IT" sz="2000" dirty="0" err="1"/>
              <a:t>Spoke</a:t>
            </a:r>
            <a:r>
              <a:rPr lang="it-IT" sz="2000" dirty="0"/>
              <a:t> + almeno 5 </a:t>
            </a:r>
            <a:r>
              <a:rPr lang="it-IT" sz="2000" dirty="0" err="1"/>
              <a:t>Spoke</a:t>
            </a:r>
            <a:r>
              <a:rPr lang="it-IT" sz="2000" dirty="0"/>
              <a:t> </a:t>
            </a:r>
            <a:br>
              <a:rPr lang="it-IT" sz="2000" dirty="0"/>
            </a:br>
            <a:r>
              <a:rPr lang="it-IT" sz="2000" dirty="0"/>
              <a:t>(numero massimo coerente con le finalità)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Finanziamento -</a:t>
            </a:r>
            <a:r>
              <a:rPr lang="it-IT" sz="2000" dirty="0"/>
              <a:t> 60-120 mln € per 3 anni +1 (eventuale completamento dell’attività)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Disparità territoriale - </a:t>
            </a:r>
            <a:r>
              <a:rPr lang="it-IT" sz="2000" dirty="0"/>
              <a:t>40% complessivo nel Mezzogiorno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Disparità di genere -</a:t>
            </a:r>
            <a:r>
              <a:rPr lang="it-IT" sz="2000" dirty="0"/>
              <a:t> Almeno il 40% di donne assunte a tempo determinato + il 40% delle borse di dottorato assegnato a ricercatrici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0CFAC73-1148-4754-B88A-BEB83A4C8C72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5E4D03E-08D9-454F-BA3E-9ED7B27781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A4CFC8-7DC9-4493-BD86-E932CC9250DF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99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pic>
        <p:nvPicPr>
          <p:cNvPr id="9217" name="Picture 1" descr="page10image18187696">
            <a:extLst>
              <a:ext uri="{FF2B5EF4-FFF2-40B4-BE49-F238E27FC236}">
                <a16:creationId xmlns:a16="http://schemas.microsoft.com/office/drawing/2014/main" id="{6B077A5A-A450-1641-AD1D-1C79F536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90" y="1501368"/>
            <a:ext cx="10595113" cy="46581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FDA820-C0AE-D147-A181-0D36B1668DD7}"/>
              </a:ext>
            </a:extLst>
          </p:cNvPr>
          <p:cNvSpPr txBox="1"/>
          <p:nvPr/>
        </p:nvSpPr>
        <p:spPr>
          <a:xfrm>
            <a:off x="404994" y="311269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12 Ecosistemi dell’innovazione (Misura 1.5) - €1300 mln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BA37BDCD-891D-4AE5-A946-715CAD7CB539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320CD0F-E0E4-4950-9470-2A8D8DB1E0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69E6E5-5E9E-47D2-989B-6E10A49C7CD1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7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423117" y="308421"/>
            <a:ext cx="11726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30 Infrastrutture di Ricerca e di Innovazione (Misura 3.1) - €1.580 mln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715E356-92DF-8D42-9379-F69D242E8C0B}"/>
              </a:ext>
            </a:extLst>
          </p:cNvPr>
          <p:cNvSpPr/>
          <p:nvPr/>
        </p:nvSpPr>
        <p:spPr>
          <a:xfrm>
            <a:off x="423117" y="1259183"/>
            <a:ext cx="115393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u="sng" cap="all" dirty="0"/>
              <a:t>Potenziare laboratori d’avanguardia dove nasce l’innovazione </a:t>
            </a:r>
          </a:p>
          <a:p>
            <a:endParaRPr lang="it-IT" sz="2400" dirty="0">
              <a:solidFill>
                <a:srgbClr val="002060"/>
              </a:solidFill>
            </a:endParaRPr>
          </a:p>
          <a:p>
            <a:r>
              <a:rPr lang="it-IT" sz="2000" b="1" cap="all" dirty="0" err="1">
                <a:solidFill>
                  <a:srgbClr val="85A1B3"/>
                </a:solidFill>
              </a:rPr>
              <a:t>Governance</a:t>
            </a:r>
            <a:r>
              <a:rPr lang="it-IT" sz="2000" b="1" cap="all" dirty="0">
                <a:solidFill>
                  <a:srgbClr val="85A1B3"/>
                </a:solidFill>
              </a:rPr>
              <a:t> - </a:t>
            </a:r>
            <a:r>
              <a:rPr lang="it-IT" sz="2000" dirty="0"/>
              <a:t> Referente singolo o partenariato/consorzio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Forma giuridica -</a:t>
            </a:r>
            <a:r>
              <a:rPr lang="it-IT" sz="2000" dirty="0"/>
              <a:t>Soggetto pubblico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Soggetto realizzatore </a:t>
            </a:r>
            <a:r>
              <a:rPr lang="it-IT" sz="2000" dirty="0"/>
              <a:t>(</a:t>
            </a:r>
            <a:r>
              <a:rPr lang="it-IT" sz="2000" dirty="0" err="1"/>
              <a:t>hub</a:t>
            </a:r>
            <a:r>
              <a:rPr lang="it-IT" sz="2000" dirty="0"/>
              <a:t>) </a:t>
            </a:r>
            <a:r>
              <a:rPr lang="it-IT" sz="2000" b="1" cap="all" dirty="0">
                <a:solidFill>
                  <a:srgbClr val="85A1B3"/>
                </a:solidFill>
              </a:rPr>
              <a:t>-</a:t>
            </a:r>
            <a:r>
              <a:rPr lang="it-IT" sz="2000" dirty="0"/>
              <a:t> Università, centri di ricerca, enti territoriali, altri soggetti pubblici o privati altamente qualificati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Privati - </a:t>
            </a:r>
            <a:r>
              <a:rPr lang="it-IT" sz="2000" dirty="0"/>
              <a:t>possono entrare nel consorzio (se costituito) dopo la sua costituzione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TRL - </a:t>
            </a:r>
            <a:r>
              <a:rPr lang="it-IT" sz="2000" dirty="0"/>
              <a:t>1-4 (Infrastrutture di Ricerca), 4-9 (Infrastrutture di Innovazione)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Finanziamento -</a:t>
            </a:r>
            <a:r>
              <a:rPr lang="it-IT" sz="2000" dirty="0"/>
              <a:t> non predefinito per 3 anni +1 (eventuale completamento dell’attività)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Disparità territoriale -</a:t>
            </a:r>
            <a:r>
              <a:rPr lang="it-IT" sz="2000" dirty="0"/>
              <a:t> 40% complessivo nel Mezzogiorno</a:t>
            </a:r>
          </a:p>
          <a:p>
            <a:r>
              <a:rPr lang="it-IT" sz="2000" b="1" cap="all" dirty="0">
                <a:solidFill>
                  <a:srgbClr val="85A1B3"/>
                </a:solidFill>
              </a:rPr>
              <a:t>Disparità di genere -</a:t>
            </a:r>
            <a:r>
              <a:rPr lang="it-IT" sz="2000" dirty="0"/>
              <a:t> almeno il 40% di donne assunte a tempo determinato + il 40% delle borse di dottorato assegnato a ricercatrici</a:t>
            </a:r>
          </a:p>
          <a:p>
            <a:endParaRPr lang="it-IT" sz="2400" dirty="0">
              <a:ea typeface="Arial" panose="020B0604020202020204" pitchFamily="3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41D656A2-7FA6-4B70-9BEE-2CEFFB4FACBE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2120A92-71D6-4E70-9BD8-835B8EA8A9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85F541-2D12-4215-A502-DCE89E4DB369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pic>
        <p:nvPicPr>
          <p:cNvPr id="13313" name="Picture 1" descr="page11image18192896">
            <a:extLst>
              <a:ext uri="{FF2B5EF4-FFF2-40B4-BE49-F238E27FC236}">
                <a16:creationId xmlns:a16="http://schemas.microsoft.com/office/drawing/2014/main" id="{2EEBD428-508B-8043-A1BA-9345E1AF5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72" y="1506767"/>
            <a:ext cx="9510892" cy="45909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D827502-C539-4844-915D-338EB12D86B7}"/>
              </a:ext>
            </a:extLst>
          </p:cNvPr>
          <p:cNvSpPr txBox="1"/>
          <p:nvPr/>
        </p:nvSpPr>
        <p:spPr>
          <a:xfrm>
            <a:off x="390933" y="330434"/>
            <a:ext cx="11726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30 Infrastrutture di Ricerca e di Innovazione (Misura 3.1) - €1.580 mln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52276A31-567F-4942-BFCD-58C965415E48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B8790E8-A1B8-4523-A14A-00ACD77907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750373-444D-4024-AA36-27B918D2F01D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84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404994" y="318928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I TEMI A CONFRONTO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48BE72DE-0C7B-664B-AEAB-4BD840179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087957"/>
              </p:ext>
            </p:extLst>
          </p:nvPr>
        </p:nvGraphicFramePr>
        <p:xfrm>
          <a:off x="501954" y="1011593"/>
          <a:ext cx="11228487" cy="540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736">
                  <a:extLst>
                    <a:ext uri="{9D8B030D-6E8A-4147-A177-3AD203B41FA5}">
                      <a16:colId xmlns:a16="http://schemas.microsoft.com/office/drawing/2014/main" val="2897664512"/>
                    </a:ext>
                  </a:extLst>
                </a:gridCol>
                <a:gridCol w="8931751">
                  <a:extLst>
                    <a:ext uri="{9D8B030D-6E8A-4147-A177-3AD203B41FA5}">
                      <a16:colId xmlns:a16="http://schemas.microsoft.com/office/drawing/2014/main" val="2289775009"/>
                    </a:ext>
                  </a:extLst>
                </a:gridCol>
              </a:tblGrid>
              <a:tr h="582535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3911" marR="83911" marT="41955" marB="41955"/>
                </a:tc>
                <a:tc>
                  <a:txBody>
                    <a:bodyPr/>
                    <a:lstStyle/>
                    <a:p>
                      <a:r>
                        <a:rPr lang="it-IT" sz="2200" b="1" kern="1200" cap="small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Temi</a:t>
                      </a:r>
                    </a:p>
                  </a:txBody>
                  <a:tcPr marL="83911" marR="83911" marT="41955" marB="41955"/>
                </a:tc>
                <a:extLst>
                  <a:ext uri="{0D108BD9-81ED-4DB2-BD59-A6C34878D82A}">
                    <a16:rowId xmlns:a16="http://schemas.microsoft.com/office/drawing/2014/main" val="8770761"/>
                  </a:ext>
                </a:extLst>
              </a:tr>
              <a:tr h="2163906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effectLst/>
                        </a:rPr>
                        <a:t>Partenariati estesi</a:t>
                      </a:r>
                      <a:endParaRPr lang="it-IT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3911" marR="83911" marT="41955" marB="41955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dirty="0"/>
                        <a:t>Intelligenza artificiale: aspetti fondazionali; Scenari energetici del futuro; Rischi ambientali, naturali e antropici; Scienze e tecnologie quantistiche; Cultura umanistica e patrimonio culturale come laboratori di innovazione e creatività; Diagnostica e terapie innovative nella medicina di precisione; Cybersecurity, nuove tecnologie e tutela dei diritti; Conseguenze e sfide dell’invecchiamento; Sostenibilità economico-finanziaria dei sistemi e dei territori; Modelli per un’alimentazione sostenibile; Made-in-Italy circolare e sostenibile; Neuroscienze e neurofarmacologia; Malattie infettive emergenti; Telecomunicazioni del futuro; Attività spaziali</a:t>
                      </a:r>
                      <a:endParaRPr lang="it-IT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3911" marR="83911" marT="41955" marB="41955"/>
                </a:tc>
                <a:extLst>
                  <a:ext uri="{0D108BD9-81ED-4DB2-BD59-A6C34878D82A}">
                    <a16:rowId xmlns:a16="http://schemas.microsoft.com/office/drawing/2014/main" val="3530262537"/>
                  </a:ext>
                </a:extLst>
              </a:tr>
              <a:tr h="741100">
                <a:tc>
                  <a:txBody>
                    <a:bodyPr/>
                    <a:lstStyle/>
                    <a:p>
                      <a:r>
                        <a:rPr lang="it-IT" sz="1800" b="1" dirty="0"/>
                        <a:t>Centri Nazionali</a:t>
                      </a:r>
                      <a:endParaRPr lang="it-IT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3911" marR="83911" marT="41955" marB="41955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dirty="0"/>
                        <a:t>Simulazioni, calcolo e analisi dei dati ad alte prestazioni; Tecnologie dell’Agricoltura (</a:t>
                      </a:r>
                      <a:r>
                        <a:rPr lang="it-IT" sz="1800" dirty="0" err="1"/>
                        <a:t>Agritech</a:t>
                      </a:r>
                      <a:r>
                        <a:rPr lang="it-IT" sz="1800" dirty="0"/>
                        <a:t>); Sviluppo di farmaci con tecnologia a RNA; Mobilità sostenibile; Bio-diversità</a:t>
                      </a:r>
                      <a:endParaRPr lang="it-IT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3911" marR="83911" marT="41955" marB="41955"/>
                </a:tc>
                <a:extLst>
                  <a:ext uri="{0D108BD9-81ED-4DB2-BD59-A6C34878D82A}">
                    <a16:rowId xmlns:a16="http://schemas.microsoft.com/office/drawing/2014/main" val="1817886808"/>
                  </a:ext>
                </a:extLst>
              </a:tr>
              <a:tr h="797925">
                <a:tc>
                  <a:txBody>
                    <a:bodyPr/>
                    <a:lstStyle/>
                    <a:p>
                      <a:pPr algn="just"/>
                      <a:r>
                        <a:rPr lang="it-IT" sz="1800" b="1" dirty="0"/>
                        <a:t>Ecosistemi dell’innovazione</a:t>
                      </a:r>
                      <a:endParaRPr lang="it-IT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3911" marR="83911" marT="41955" marB="41955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kern="1200" dirty="0">
                          <a:effectLst/>
                        </a:rPr>
                        <a:t>Focus scientifico e tecnologico, capaci di garantire un concreto e dimostrato impatto sul sistema economico e sociale, comprese le PMI</a:t>
                      </a:r>
                      <a:endParaRPr lang="it-IT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3911" marR="83911" marT="41955" marB="41955"/>
                </a:tc>
                <a:extLst>
                  <a:ext uri="{0D108BD9-81ED-4DB2-BD59-A6C34878D82A}">
                    <a16:rowId xmlns:a16="http://schemas.microsoft.com/office/drawing/2014/main" val="304965677"/>
                  </a:ext>
                </a:extLst>
              </a:tr>
              <a:tr h="1005470">
                <a:tc>
                  <a:txBody>
                    <a:bodyPr/>
                    <a:lstStyle/>
                    <a:p>
                      <a:r>
                        <a:rPr lang="it-IT" sz="1800" b="1" dirty="0"/>
                        <a:t>Infrastrutture di ricerca e Innovazione</a:t>
                      </a:r>
                      <a:endParaRPr lang="it-IT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3911" marR="83911" marT="41955" marB="41955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kern="1200" dirty="0">
                          <a:effectLst/>
                        </a:rPr>
                        <a:t>Temi coerenti con i grandi obiettivi di ricerca previsti dal PNR, dai programmi UE e dal PNRR</a:t>
                      </a:r>
                      <a:endParaRPr lang="it-IT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3911" marR="83911" marT="41955" marB="41955"/>
                </a:tc>
                <a:extLst>
                  <a:ext uri="{0D108BD9-81ED-4DB2-BD59-A6C34878D82A}">
                    <a16:rowId xmlns:a16="http://schemas.microsoft.com/office/drawing/2014/main" val="645917206"/>
                  </a:ext>
                </a:extLst>
              </a:tr>
            </a:tbl>
          </a:graphicData>
        </a:graphic>
      </p:graphicFrame>
      <p:sp>
        <p:nvSpPr>
          <p:cNvPr id="7" name="object 6">
            <a:extLst>
              <a:ext uri="{FF2B5EF4-FFF2-40B4-BE49-F238E27FC236}">
                <a16:creationId xmlns:a16="http://schemas.microsoft.com/office/drawing/2014/main" id="{4F320572-3E90-4D30-9E08-F98127A9575A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7BD8F79-EFD4-4CC9-BA7B-DFC237F9F6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809F62C-D0E7-46AF-9794-96E16CB3C692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96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391384" y="318927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Target e maturità tecnologica a confronto</a:t>
            </a:r>
          </a:p>
        </p:txBody>
      </p:sp>
      <p:pic>
        <p:nvPicPr>
          <p:cNvPr id="7" name="image1.png">
            <a:extLst>
              <a:ext uri="{FF2B5EF4-FFF2-40B4-BE49-F238E27FC236}">
                <a16:creationId xmlns:a16="http://schemas.microsoft.com/office/drawing/2014/main" id="{3F5521D8-C227-2740-8A00-F0BA62B18B5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25649" y="1193195"/>
            <a:ext cx="8521560" cy="46689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EF6F91DD-5480-4D80-874A-D8DBA017CCEF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D0CECE7-D44D-47BB-A9DB-A3EE3D2ABD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33C35E-B692-4587-99AA-94F7E79BAFEF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74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415627" y="340195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Selezione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B82A04-3288-4D41-953D-7F6E16057E61}"/>
              </a:ext>
            </a:extLst>
          </p:cNvPr>
          <p:cNvSpPr txBox="1"/>
          <p:nvPr/>
        </p:nvSpPr>
        <p:spPr>
          <a:xfrm>
            <a:off x="404122" y="1259181"/>
            <a:ext cx="1158087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Tutte le misure prevedono </a:t>
            </a:r>
            <a:r>
              <a:rPr lang="it-IT" sz="2400" b="1" cap="all" dirty="0"/>
              <a:t>procedure di selezione su base competitiva</a:t>
            </a:r>
            <a:r>
              <a:rPr lang="it-IT" sz="2400" dirty="0"/>
              <a:t>. </a:t>
            </a:r>
          </a:p>
          <a:p>
            <a:r>
              <a:rPr lang="it-IT" sz="2400" dirty="0"/>
              <a:t>I criteri per la selezione dei progetti, specificati nei singoli bandi o  avvisi a manifestare interesse saranno ispirati a: </a:t>
            </a:r>
          </a:p>
          <a:p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/>
              <a:t>qualità scientifica, coerenza e ambizione dei progetti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it-IT" sz="2400" dirty="0"/>
              <a:t>qualificazione scientifica dei soggetti proponenti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it-IT" sz="2400" dirty="0"/>
              <a:t>massa critica dei gruppi proponenti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it-IT" sz="2400" dirty="0"/>
              <a:t>impatto a lungo termine ed eventuale sostegno del capitale privato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it-IT" sz="2400" dirty="0"/>
              <a:t>ricadute nazionali sul sistema economico e produttivo, sociale e culturale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it-IT" sz="2400" dirty="0"/>
              <a:t>chiarezza del piano di attività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060"/>
              </a:solidFill>
            </a:endParaRPr>
          </a:p>
          <a:p>
            <a:r>
              <a:rPr lang="it-IT" sz="2400" b="1" cap="all" dirty="0"/>
              <a:t>La procedura avviene in due fasi: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400" dirty="0"/>
              <a:t>Fase 1: Manifestazione di interesse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400" dirty="0"/>
              <a:t>Fase 2: Proposta integrale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5D49BBAE-2429-4E20-8E20-2523E4A0367E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A822ADB-F215-4DCB-BFAC-63C8A1280B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5833D26-A597-4C0B-AA15-2ED57E51C785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394361" y="308296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Manifestazione di interesse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B82A04-3288-4D41-953D-7F6E16057E61}"/>
              </a:ext>
            </a:extLst>
          </p:cNvPr>
          <p:cNvSpPr txBox="1"/>
          <p:nvPr/>
        </p:nvSpPr>
        <p:spPr>
          <a:xfrm>
            <a:off x="377020" y="1246134"/>
            <a:ext cx="11446385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cap="all" dirty="0"/>
              <a:t>Progettazione di massima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400" dirty="0"/>
              <a:t>Obiettivi, impatto atteso, proponenti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400" dirty="0"/>
              <a:t>Elementi caratterizzanti con dettaglio di corrispondenza dei requisiti minimi di massa critica. Lettere di impegno di tutti i soggetti fondatori. </a:t>
            </a:r>
          </a:p>
          <a:p>
            <a:endParaRPr lang="it-IT" sz="1000" b="1" cap="all" dirty="0"/>
          </a:p>
          <a:p>
            <a:r>
              <a:rPr lang="it-IT" sz="2400" b="1" cap="all" dirty="0"/>
              <a:t>Verifica Formale</a:t>
            </a:r>
          </a:p>
          <a:p>
            <a:r>
              <a:rPr lang="it-IT" sz="2400" dirty="0"/>
              <a:t>Presenza dei requisiti di: ricevibilità̀, ammissibilità,̀ correttezza e validità previsti dal bando.</a:t>
            </a:r>
          </a:p>
          <a:p>
            <a:endParaRPr lang="it-IT" sz="1000" dirty="0"/>
          </a:p>
          <a:p>
            <a:r>
              <a:rPr lang="it-IT" sz="2400" b="1" cap="all" dirty="0"/>
              <a:t>Valutazione di merito </a:t>
            </a:r>
            <a:r>
              <a:rPr lang="it-IT" sz="2400" dirty="0"/>
              <a:t>da parte di un panel di esperti internazionali. </a:t>
            </a:r>
          </a:p>
          <a:p>
            <a:endParaRPr lang="it-IT" sz="1000" dirty="0"/>
          </a:p>
          <a:p>
            <a:r>
              <a:rPr lang="it-IT" sz="2400" b="1" cap="all" dirty="0"/>
              <a:t>Selezione</a:t>
            </a:r>
            <a:r>
              <a:rPr lang="it-IT" sz="2400" dirty="0"/>
              <a:t> manifestazione di interesse i cui soggetti proponenti sono invitati alla fase successiva. 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56DFF83-15C2-43CE-9A53-9F8263A2E7A8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76C03AB-14E9-4EA8-AD59-2C3C2E1CB1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8C4EAA4-CC80-4B76-A159-696AB2FE95F3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1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68482" y="1261535"/>
            <a:ext cx="11396595" cy="419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2400" dirty="0"/>
              <a:t>Definite dal </a:t>
            </a:r>
            <a:r>
              <a:rPr lang="it-IT" sz="2400" b="1" dirty="0"/>
              <a:t>MUR </a:t>
            </a:r>
            <a:r>
              <a:rPr lang="it-IT" sz="2400" dirty="0"/>
              <a:t>con il contributo consultivo della </a:t>
            </a:r>
            <a:r>
              <a:rPr lang="it-IT" sz="2400" b="1" cap="all" dirty="0"/>
              <a:t>Supervisory Board</a:t>
            </a:r>
            <a:r>
              <a:rPr lang="it-IT" sz="2400" dirty="0"/>
              <a:t>, </a:t>
            </a:r>
            <a:br>
              <a:rPr lang="it-IT" sz="2400" dirty="0"/>
            </a:br>
            <a:r>
              <a:rPr lang="it-IT" sz="2400" dirty="0"/>
              <a:t>istituita a giugno dal Ministro Messa. 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2400" dirty="0"/>
          </a:p>
          <a:p>
            <a:r>
              <a:rPr lang="it-IT" sz="2400" dirty="0"/>
              <a:t>Contengono </a:t>
            </a:r>
            <a:r>
              <a:rPr lang="it-IT" sz="2400" b="1" cap="all" dirty="0"/>
              <a:t>informazioni chiave </a:t>
            </a:r>
            <a:r>
              <a:rPr lang="it-IT" sz="2400" dirty="0"/>
              <a:t>per la partecipazione a bandi </a:t>
            </a:r>
            <a:br>
              <a:rPr lang="it-IT" sz="2400" dirty="0"/>
            </a:br>
            <a:r>
              <a:rPr lang="it-IT" sz="2400" dirty="0"/>
              <a:t>e a manifestazione di interesse.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2400" dirty="0"/>
          </a:p>
          <a:p>
            <a:r>
              <a:rPr lang="it-IT" sz="2400" dirty="0"/>
              <a:t>Servono a governare gli investimenti per circa </a:t>
            </a:r>
            <a:r>
              <a:rPr lang="it-IT" sz="2400" b="1" cap="all" dirty="0"/>
              <a:t>6 miliardi di euro </a:t>
            </a:r>
            <a:br>
              <a:rPr lang="it-IT" sz="2400" b="1" dirty="0"/>
            </a:br>
            <a:r>
              <a:rPr lang="it-IT" sz="2400" dirty="0"/>
              <a:t>per i prossimi </a:t>
            </a:r>
            <a:r>
              <a:rPr lang="it-IT" sz="2400" b="1" cap="all" dirty="0"/>
              <a:t>5 anni </a:t>
            </a:r>
            <a:r>
              <a:rPr lang="it-IT" sz="2400" dirty="0"/>
              <a:t>destinati alla ricerca in filiera. 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2400" dirty="0"/>
          </a:p>
          <a:p>
            <a:r>
              <a:rPr lang="it-IT" sz="2400" dirty="0"/>
              <a:t>Prevedono di finanziare circa </a:t>
            </a:r>
            <a:r>
              <a:rPr lang="it-IT" sz="2400" b="1" cap="all" dirty="0"/>
              <a:t>60 progetti</a:t>
            </a:r>
            <a:r>
              <a:rPr lang="it-IT" sz="2400" cap="all" dirty="0"/>
              <a:t>.</a:t>
            </a:r>
            <a:endParaRPr lang="it-IT" sz="2400" b="1" cap="all" dirty="0"/>
          </a:p>
          <a:p>
            <a:pPr marL="179388" lvl="1">
              <a:lnSpc>
                <a:spcPct val="90000"/>
              </a:lnSpc>
              <a:spcBef>
                <a:spcPts val="600"/>
              </a:spcBef>
            </a:pPr>
            <a:endParaRPr lang="it-IT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401051" y="319229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LE LINEE GUIDA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283A212-7E35-40E2-913A-BF3DC4E6ACD1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18D57E6-4533-43C8-A4AD-51C4309B62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CDA5876-817D-45F0-BBFB-A0890E1405DD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27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391263" y="332564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Proposta integrale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B82A04-3288-4D41-953D-7F6E16057E61}"/>
              </a:ext>
            </a:extLst>
          </p:cNvPr>
          <p:cNvSpPr txBox="1"/>
          <p:nvPr/>
        </p:nvSpPr>
        <p:spPr>
          <a:xfrm>
            <a:off x="391263" y="1261405"/>
            <a:ext cx="106818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cap="all" dirty="0"/>
              <a:t>Presentazione Progetto in forma integrale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000" dirty="0"/>
          </a:p>
          <a:p>
            <a:r>
              <a:rPr lang="it-IT" sz="2400" b="1" cap="all" dirty="0"/>
              <a:t>Valutazione definitiva </a:t>
            </a:r>
          </a:p>
          <a:p>
            <a:r>
              <a:rPr lang="it-IT" sz="2400" dirty="0"/>
              <a:t>Criteri di valutazione: qualità scientifica – caratteristiche, realizzabilità e controllo – impatto del programma.</a:t>
            </a:r>
          </a:p>
          <a:p>
            <a:endParaRPr lang="it-IT" sz="1000" dirty="0"/>
          </a:p>
          <a:p>
            <a:r>
              <a:rPr lang="it-IT" sz="2400" b="1" cap="all" dirty="0"/>
              <a:t>Finanziamento proposte con punteggio più alto</a:t>
            </a:r>
          </a:p>
          <a:p>
            <a:r>
              <a:rPr lang="it-IT" sz="2400" dirty="0"/>
              <a:t>Fino a concorrenza dell’importo stanziato per ciascuna linea di investimento.</a:t>
            </a:r>
          </a:p>
          <a:p>
            <a:endParaRPr lang="it-IT" sz="1000" dirty="0"/>
          </a:p>
          <a:p>
            <a:r>
              <a:rPr lang="it-IT" sz="2400" b="1" cap="all" dirty="0"/>
              <a:t>Manifestazione di interesse e proposta integrale in lingua inglese</a:t>
            </a:r>
            <a:br>
              <a:rPr lang="it-IT" sz="2400" b="1" cap="all" dirty="0"/>
            </a:br>
            <a:endParaRPr lang="it-IT" sz="1000" b="1" cap="all" dirty="0"/>
          </a:p>
          <a:p>
            <a:r>
              <a:rPr lang="it-IT" sz="2400" dirty="0"/>
              <a:t>Per ogni bando, partecipazione di università̀/EPR e altri soggetti pubblici e privati, come proponenti o </a:t>
            </a:r>
            <a:r>
              <a:rPr lang="it-IT" sz="2400" dirty="0" err="1"/>
              <a:t>Spoke</a:t>
            </a:r>
            <a:r>
              <a:rPr lang="it-IT" sz="2400" dirty="0"/>
              <a:t>, ad una sola candidatura per tematica. 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F3785B81-8EA2-4EA0-97CF-6DD264DEFE76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C259A7B-F3E6-4FC3-A941-FE19110888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7431F8-C418-46E5-BA46-116C7CC3C541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12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415627" y="320482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Monitoraggio e rendicontazione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B82A04-3288-4D41-953D-7F6E16057E61}"/>
              </a:ext>
            </a:extLst>
          </p:cNvPr>
          <p:cNvSpPr txBox="1"/>
          <p:nvPr/>
        </p:nvSpPr>
        <p:spPr>
          <a:xfrm>
            <a:off x="409954" y="1267399"/>
            <a:ext cx="1141462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cap="all" dirty="0"/>
              <a:t>SERVIZIO CENTRALE PER IL PNRR </a:t>
            </a:r>
          </a:p>
          <a:p>
            <a:r>
              <a:rPr lang="it-IT" sz="2400" dirty="0"/>
              <a:t>Istituito presso il MEF con compiti di coordinamento operativo, monitoraggio, rendicontazione e controllo del PNRR .</a:t>
            </a:r>
          </a:p>
          <a:p>
            <a:endParaRPr lang="it-IT" sz="2400" dirty="0"/>
          </a:p>
          <a:p>
            <a:r>
              <a:rPr lang="it-IT" sz="2400" b="1" cap="all" dirty="0"/>
              <a:t>MUR</a:t>
            </a:r>
            <a:r>
              <a:rPr lang="it-IT" sz="2400" dirty="0"/>
              <a:t> </a:t>
            </a:r>
          </a:p>
          <a:p>
            <a:r>
              <a:rPr lang="it-IT" sz="2400" dirty="0"/>
              <a:t>Si interfaccerà̀ con il Servizio Centrale per il PNRR per: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400" dirty="0"/>
              <a:t>fornire adeguato flusso informativo in merito al stato di avanzamento fisico e finanziario degli interventi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400" dirty="0"/>
              <a:t>attivare i circuiti finanziari per il trasferimento delle risorse ai soggetti attuatori </a:t>
            </a:r>
          </a:p>
          <a:p>
            <a:endParaRPr lang="it-IT" sz="2400" dirty="0"/>
          </a:p>
          <a:p>
            <a:r>
              <a:rPr lang="it-IT" sz="2400" dirty="0"/>
              <a:t>Per il supporto delle attività̀ di gestione, monitoraggio, rendicontazione e controllo delle componenti del </a:t>
            </a:r>
            <a:r>
              <a:rPr lang="it-IT" sz="2400" dirty="0" err="1"/>
              <a:t>Next</a:t>
            </a:r>
            <a:r>
              <a:rPr lang="it-IT" sz="2400" dirty="0"/>
              <a:t> Generation EU, il MEF renderà̀ disponibile un APPOSITO SISTEMA INFORMATICO: il </a:t>
            </a:r>
            <a:r>
              <a:rPr lang="it-IT" sz="2400" dirty="0" err="1"/>
              <a:t>ReGIS</a:t>
            </a:r>
            <a:r>
              <a:rPr lang="it-IT" sz="2400" dirty="0"/>
              <a:t>.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97A2336D-A57F-46DF-B35B-8FB856E369D2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8AA3B18-AEA0-4031-A682-C6CB420627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49C845-B737-46B7-93C6-EAD94961672E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25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391263" y="297662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Circuiti finanziari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B82A04-3288-4D41-953D-7F6E16057E61}"/>
              </a:ext>
            </a:extLst>
          </p:cNvPr>
          <p:cNvSpPr txBox="1"/>
          <p:nvPr/>
        </p:nvSpPr>
        <p:spPr>
          <a:xfrm>
            <a:off x="391263" y="1250496"/>
            <a:ext cx="1068185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Il MUR metterà a disposizione dei soggetti attuatori un’</a:t>
            </a:r>
            <a:r>
              <a:rPr lang="it-IT" sz="2400" b="1" cap="all" dirty="0"/>
              <a:t>anticipazione finanziaria </a:t>
            </a:r>
            <a:r>
              <a:rPr lang="it-IT" sz="2400" dirty="0"/>
              <a:t>per l’avvio delle iniziative progettuali.</a:t>
            </a:r>
          </a:p>
          <a:p>
            <a:endParaRPr lang="it-IT" sz="1000" dirty="0"/>
          </a:p>
          <a:p>
            <a:r>
              <a:rPr lang="it-IT" sz="2400" dirty="0"/>
              <a:t>L’</a:t>
            </a:r>
            <a:r>
              <a:rPr lang="it-IT" sz="2400" dirty="0" err="1"/>
              <a:t>entita</a:t>
            </a:r>
            <a:r>
              <a:rPr lang="it-IT" sz="2400" dirty="0"/>
              <a:t>̀ di tale anticipazione sarà corrisposta tenendo conto dei cronoprogrammi di spesa e degli altri elementi relativi allo stato delle attività desumibili dal sistema di monitoraggio </a:t>
            </a:r>
            <a:r>
              <a:rPr lang="it-IT" sz="2400" b="1" dirty="0" err="1"/>
              <a:t>ReGIS</a:t>
            </a:r>
            <a:r>
              <a:rPr lang="it-IT" sz="2400" b="1" dirty="0"/>
              <a:t>.</a:t>
            </a:r>
            <a:endParaRPr lang="it-IT" sz="2400" dirty="0"/>
          </a:p>
          <a:p>
            <a:endParaRPr lang="it-IT" sz="1000" b="1" dirty="0">
              <a:solidFill>
                <a:srgbClr val="FB7C1D"/>
              </a:solidFill>
            </a:endParaRPr>
          </a:p>
          <a:p>
            <a:r>
              <a:rPr lang="it-IT" sz="2400" dirty="0"/>
              <a:t>I trasferimenti successivi saranno assegnati sulla base di </a:t>
            </a:r>
            <a:r>
              <a:rPr lang="it-IT" sz="2400" b="1" cap="all" dirty="0"/>
              <a:t>rendicontazioni bimestrali</a:t>
            </a:r>
            <a:r>
              <a:rPr lang="it-IT" sz="2400" dirty="0"/>
              <a:t>, secondo i dati finanziari, fisici e procedurali registrati e validati sul sistema informatico e in base al raggiungimento dei relativi target intermedi e finali previsti. </a:t>
            </a:r>
            <a:endParaRPr lang="it-IT" sz="2400" dirty="0">
              <a:effectLst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0B4CBB4E-3DCD-49A1-B308-5D2A267758F9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9F17B1D-C74F-486A-8B71-5737C417D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D15DFF-6D54-41FE-BA63-CEDC5E10B4D0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2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391263" y="297662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Circuiti finanziari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B82A04-3288-4D41-953D-7F6E16057E61}"/>
              </a:ext>
            </a:extLst>
          </p:cNvPr>
          <p:cNvSpPr txBox="1"/>
          <p:nvPr/>
        </p:nvSpPr>
        <p:spPr>
          <a:xfrm>
            <a:off x="391263" y="1265526"/>
            <a:ext cx="1068185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cap="all" dirty="0"/>
              <a:t>Dalla Commissione europea allo Stato membro </a:t>
            </a:r>
          </a:p>
          <a:p>
            <a:r>
              <a:rPr lang="it-IT" sz="2400" dirty="0"/>
              <a:t>Prima tranche e anticipazione finanziaria del 13% corrisposta allo Stato membro a luglio 2021.</a:t>
            </a:r>
          </a:p>
          <a:p>
            <a:endParaRPr lang="it-IT" sz="1000" dirty="0"/>
          </a:p>
          <a:p>
            <a:r>
              <a:rPr lang="it-IT" sz="2400" b="1" cap="all" dirty="0"/>
              <a:t>Dal MEF alle Amministrazioni titolari di interventi PNRR </a:t>
            </a:r>
          </a:p>
          <a:p>
            <a:r>
              <a:rPr lang="it-IT" sz="2400" dirty="0"/>
              <a:t>Anticipazione del 10% dell’ammontare dell’intervento e successivi pagamenti intermedi, tenendo conto delle milestone e dei target previsti dal Piano.</a:t>
            </a:r>
          </a:p>
          <a:p>
            <a:endParaRPr lang="it-IT" sz="1000" dirty="0"/>
          </a:p>
          <a:p>
            <a:r>
              <a:rPr lang="it-IT" sz="2400" b="1" cap="all" dirty="0"/>
              <a:t>Dal MUR ai soggetti attuatori </a:t>
            </a:r>
          </a:p>
          <a:p>
            <a:r>
              <a:rPr lang="it-IT" sz="2400" dirty="0" err="1"/>
              <a:t>Modalita</a:t>
            </a:r>
            <a:r>
              <a:rPr lang="it-IT" sz="2400" dirty="0"/>
              <a:t>̀ e tempistiche per i trasferimenti delle risorse finanziarie saranno declinate nei bandi di finanziamento e negli atti negoziali.</a:t>
            </a:r>
          </a:p>
          <a:p>
            <a:endParaRPr lang="it-IT" sz="2400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B186F07-42A8-4988-B219-B0E0E6F1986D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FB50124-6D9C-4524-BA23-16353D5EBA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32722F-CD3E-4C16-8856-30133523804B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6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18"/>
            <a:ext cx="12194701" cy="685648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79425" y="5440741"/>
            <a:ext cx="557149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Incontro di aggiornamento sul Piano Strategico:</a:t>
            </a:r>
          </a:p>
          <a:p>
            <a:r>
              <a:rPr lang="it-IT" sz="1200" dirty="0">
                <a:solidFill>
                  <a:schemeClr val="bg1"/>
                </a:solidFill>
              </a:rPr>
              <a:t>LA RICERCA </a:t>
            </a:r>
            <a:br>
              <a:rPr lang="it-IT" sz="1200" dirty="0">
                <a:solidFill>
                  <a:schemeClr val="bg1"/>
                </a:solidFill>
              </a:rPr>
            </a:br>
            <a:br>
              <a:rPr lang="it-IT" sz="800" dirty="0">
                <a:solidFill>
                  <a:schemeClr val="bg1"/>
                </a:solidFill>
              </a:rPr>
            </a:br>
            <a:r>
              <a:rPr lang="it-IT" sz="1050" dirty="0">
                <a:solidFill>
                  <a:schemeClr val="bg1"/>
                </a:solidFill>
              </a:rPr>
              <a:t>22 ottobre 2021</a:t>
            </a:r>
          </a:p>
        </p:txBody>
      </p:sp>
    </p:spTree>
    <p:extLst>
      <p:ext uri="{BB962C8B-B14F-4D97-AF65-F5344CB8AC3E}">
        <p14:creationId xmlns:p14="http://schemas.microsoft.com/office/powerpoint/2010/main" val="304126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390418" y="319229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CIRCUITI FINANZIARI</a:t>
            </a:r>
          </a:p>
        </p:txBody>
      </p:sp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2B9298C4-5692-B242-A0B1-1DC1DC301F0E}"/>
              </a:ext>
            </a:extLst>
          </p:cNvPr>
          <p:cNvSpPr txBox="1"/>
          <p:nvPr/>
        </p:nvSpPr>
        <p:spPr>
          <a:xfrm>
            <a:off x="358142" y="1234022"/>
            <a:ext cx="1139659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2400" dirty="0"/>
              <a:t>I circuiti finanziari di trasferimento delle risorse PNRR dalla Commissione Europea </a:t>
            </a:r>
            <a:br>
              <a:rPr lang="it-IT" sz="2400" dirty="0"/>
            </a:br>
            <a:r>
              <a:rPr lang="it-IT" sz="2400" dirty="0"/>
              <a:t>ai destinatari finali si snodano su diversi «livelli». 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902DBA39-FC42-054D-AF1F-0A6CB58A6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373953"/>
              </p:ext>
            </p:extLst>
          </p:nvPr>
        </p:nvGraphicFramePr>
        <p:xfrm>
          <a:off x="1870636" y="2346620"/>
          <a:ext cx="8827857" cy="385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ject 6">
            <a:extLst>
              <a:ext uri="{FF2B5EF4-FFF2-40B4-BE49-F238E27FC236}">
                <a16:creationId xmlns:a16="http://schemas.microsoft.com/office/drawing/2014/main" id="{8E897221-8F5E-425F-A139-247654E19C5E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A99025B-8C0B-41FD-B03E-5EC98837531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727635-B7A0-402C-A8E8-E6042742E9AE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3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390418" y="319229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I PUNTI DI ATTENZIONE</a:t>
            </a:r>
          </a:p>
        </p:txBody>
      </p:sp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2B9298C4-5692-B242-A0B1-1DC1DC301F0E}"/>
              </a:ext>
            </a:extLst>
          </p:cNvPr>
          <p:cNvSpPr txBox="1"/>
          <p:nvPr/>
        </p:nvSpPr>
        <p:spPr>
          <a:xfrm>
            <a:off x="534923" y="5123710"/>
            <a:ext cx="1137305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2400" b="1" dirty="0"/>
              <a:t>PAGAMENTI SU BASE SEMESTRALE </a:t>
            </a:r>
            <a:r>
              <a:rPr lang="it-IT" sz="2400" dirty="0"/>
              <a:t>(fino a 2026) </a:t>
            </a:r>
            <a:br>
              <a:rPr lang="it-IT" sz="2400" dirty="0"/>
            </a:br>
            <a:r>
              <a:rPr lang="it-IT" sz="2400" dirty="0"/>
              <a:t>subordinati al rispetto di indicatori specifici e trasparenti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AEFA2B17-CA2C-AD42-A49C-B996DEAC7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86" y="910809"/>
            <a:ext cx="9502696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it-IT" altLang="it-IT" sz="2400" b="1" dirty="0"/>
              <a:t>SERRATA TEMPISTICA </a:t>
            </a:r>
            <a:r>
              <a:rPr lang="it-IT" altLang="it-IT" sz="2400" dirty="0"/>
              <a:t>per la realizzazione di investimenti e riforme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it-IT" altLang="it-IT" sz="2400" b="1" dirty="0"/>
              <a:t>STRETTO MONITORAGGIO </a:t>
            </a:r>
            <a:r>
              <a:rPr lang="it-IT" altLang="it-IT" sz="2400" dirty="0"/>
              <a:t>degli avanzamenti </a:t>
            </a: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9DC619E6-5FF9-B84D-AD4C-DE0AAD91D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570058"/>
              </p:ext>
            </p:extLst>
          </p:nvPr>
        </p:nvGraphicFramePr>
        <p:xfrm>
          <a:off x="347886" y="1741806"/>
          <a:ext cx="11560096" cy="317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bject 6">
            <a:extLst>
              <a:ext uri="{FF2B5EF4-FFF2-40B4-BE49-F238E27FC236}">
                <a16:creationId xmlns:a16="http://schemas.microsoft.com/office/drawing/2014/main" id="{61E82DCF-7530-41D6-BD73-0B8A7925E69D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53655D9-7C68-42A6-9504-84B4E032F88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EC09EC6-4A49-411C-BD51-2AC57DBFEEE9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7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pic>
        <p:nvPicPr>
          <p:cNvPr id="4097" name="Picture 1" descr="page6image17981776">
            <a:extLst>
              <a:ext uri="{FF2B5EF4-FFF2-40B4-BE49-F238E27FC236}">
                <a16:creationId xmlns:a16="http://schemas.microsoft.com/office/drawing/2014/main" id="{14C2244F-AA4E-EC48-9205-9E944ABA2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7" y="1103627"/>
            <a:ext cx="9175210" cy="5020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393244" y="334266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GLI INVESTIMENTI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E955DBAE-C85D-4E6E-A749-4B3090D5970D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C52BFC6-3F8C-4E4B-AD9B-47C7AEE984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4614F6-FAE3-4F17-B79F-B3EF9731F68D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4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380767" y="325843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I REQUISITI – TRANSIZIONI GEMELLE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76ABE1A-7230-B149-8D46-F981D24CA3B2}"/>
              </a:ext>
            </a:extLst>
          </p:cNvPr>
          <p:cNvSpPr txBox="1"/>
          <p:nvPr/>
        </p:nvSpPr>
        <p:spPr>
          <a:xfrm>
            <a:off x="367906" y="1275892"/>
            <a:ext cx="114561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Nei PNRR, gli Stati membri hanno dovuto dimostrare il contributo a </a:t>
            </a:r>
            <a:br>
              <a:rPr lang="it-IT" sz="2400" dirty="0"/>
            </a:br>
            <a:r>
              <a:rPr lang="it-IT" sz="2400" b="1" cap="all" dirty="0"/>
              <a:t>transizione verde </a:t>
            </a:r>
            <a:r>
              <a:rPr lang="it-IT" sz="2400" dirty="0"/>
              <a:t>e </a:t>
            </a:r>
            <a:r>
              <a:rPr lang="it-IT" sz="2400" b="1" cap="all" dirty="0"/>
              <a:t>transizione digitale.</a:t>
            </a:r>
            <a:br>
              <a:rPr lang="it-IT" sz="2400" b="1" cap="all" dirty="0"/>
            </a:br>
            <a:endParaRPr lang="it-IT" sz="1000" b="1" cap="all" dirty="0"/>
          </a:p>
          <a:p>
            <a:r>
              <a:rPr lang="it-IT" sz="2400" dirty="0"/>
              <a:t>Se il PNRR prevede un sistema di marcatura (tagging), la soglia percentuale prevista per i tag </a:t>
            </a:r>
            <a:r>
              <a:rPr lang="it-IT" sz="2400" dirty="0" err="1"/>
              <a:t>Climate</a:t>
            </a:r>
            <a:r>
              <a:rPr lang="it-IT" sz="2400" dirty="0"/>
              <a:t> e Digital va garantita ex ante dal soggetto attuatore e accertata dal MUR.</a:t>
            </a:r>
          </a:p>
          <a:p>
            <a:endParaRPr lang="it-IT" sz="1000" dirty="0"/>
          </a:p>
          <a:p>
            <a:r>
              <a:rPr lang="it-IT" sz="2400" dirty="0"/>
              <a:t>Una singola proposta può contribuire contemporaneamente agli obiettivi </a:t>
            </a:r>
            <a:r>
              <a:rPr lang="it-IT" sz="2400" dirty="0" err="1"/>
              <a:t>Climate</a:t>
            </a:r>
            <a:r>
              <a:rPr lang="it-IT" sz="2400" dirty="0"/>
              <a:t> e Digital.</a:t>
            </a:r>
          </a:p>
        </p:txBody>
      </p:sp>
      <p:graphicFrame>
        <p:nvGraphicFramePr>
          <p:cNvPr id="7" name="Tabella 5">
            <a:extLst>
              <a:ext uri="{FF2B5EF4-FFF2-40B4-BE49-F238E27FC236}">
                <a16:creationId xmlns:a16="http://schemas.microsoft.com/office/drawing/2014/main" id="{129DCC5E-2713-CB43-B182-480D70DF2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45732"/>
              </p:ext>
            </p:extLst>
          </p:nvPr>
        </p:nvGraphicFramePr>
        <p:xfrm>
          <a:off x="1180978" y="3800141"/>
          <a:ext cx="959889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6235">
                  <a:extLst>
                    <a:ext uri="{9D8B030D-6E8A-4147-A177-3AD203B41FA5}">
                      <a16:colId xmlns:a16="http://schemas.microsoft.com/office/drawing/2014/main" val="2897664512"/>
                    </a:ext>
                  </a:extLst>
                </a:gridCol>
                <a:gridCol w="2278645">
                  <a:extLst>
                    <a:ext uri="{9D8B030D-6E8A-4147-A177-3AD203B41FA5}">
                      <a16:colId xmlns:a16="http://schemas.microsoft.com/office/drawing/2014/main" val="2289775009"/>
                    </a:ext>
                  </a:extLst>
                </a:gridCol>
                <a:gridCol w="2104010">
                  <a:extLst>
                    <a:ext uri="{9D8B030D-6E8A-4147-A177-3AD203B41FA5}">
                      <a16:colId xmlns:a16="http://schemas.microsoft.com/office/drawing/2014/main" val="1030272798"/>
                    </a:ext>
                  </a:extLst>
                </a:gridCol>
              </a:tblGrid>
              <a:tr h="349049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cap="small" baseline="0" dirty="0" err="1"/>
                        <a:t>Climate</a:t>
                      </a:r>
                      <a:endParaRPr lang="it-IT" sz="2400" cap="small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kern="1200" cap="small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Digital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kern="1200" dirty="0">
                          <a:effectLst/>
                        </a:rPr>
                        <a:t>Partenariati estesi</a:t>
                      </a:r>
                      <a:endParaRPr lang="it-IT" sz="2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42%</a:t>
                      </a:r>
                      <a:endParaRPr lang="it-IT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26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Centri Nazionali</a:t>
                      </a:r>
                      <a:endParaRPr lang="it-IT" sz="2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36%</a:t>
                      </a:r>
                      <a:endParaRPr lang="it-IT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15%</a:t>
                      </a:r>
                      <a:endParaRPr lang="it-IT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886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Ecosistemi dell’innovazione</a:t>
                      </a:r>
                      <a:endParaRPr lang="it-IT" sz="2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40%</a:t>
                      </a:r>
                      <a:endParaRPr lang="it-IT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65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Infrastrutture di ricerca e Innovazione</a:t>
                      </a:r>
                      <a:endParaRPr lang="it-IT" sz="2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100%</a:t>
                      </a:r>
                      <a:endParaRPr lang="it-IT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17206"/>
                  </a:ext>
                </a:extLst>
              </a:tr>
            </a:tbl>
          </a:graphicData>
        </a:graphic>
      </p:graphicFrame>
      <p:sp>
        <p:nvSpPr>
          <p:cNvPr id="8" name="object 6">
            <a:extLst>
              <a:ext uri="{FF2B5EF4-FFF2-40B4-BE49-F238E27FC236}">
                <a16:creationId xmlns:a16="http://schemas.microsoft.com/office/drawing/2014/main" id="{15728701-CEF0-4E3A-A0C2-5A847CF795B6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6DB4030-1A8F-4FA2-AD26-93C4DD0514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D0E4FF-11CB-43FC-8A76-C06BD40DEDEF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373733" y="335243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I REQUISITI – DISPARITÀ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78969CD-3C7B-0F44-B4E2-53380F48617F}"/>
              </a:ext>
            </a:extLst>
          </p:cNvPr>
          <p:cNvSpPr txBox="1"/>
          <p:nvPr/>
        </p:nvSpPr>
        <p:spPr>
          <a:xfrm>
            <a:off x="363100" y="1275975"/>
            <a:ext cx="1137087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cap="all" dirty="0"/>
              <a:t>Territoriale</a:t>
            </a:r>
          </a:p>
          <a:p>
            <a:pPr marL="712788"/>
            <a:r>
              <a:rPr lang="it-IT" sz="2200" dirty="0"/>
              <a:t>Il </a:t>
            </a:r>
            <a:r>
              <a:rPr lang="it-IT" sz="2200" b="1" dirty="0"/>
              <a:t>40%</a:t>
            </a:r>
            <a:r>
              <a:rPr lang="it-IT" sz="2200" dirty="0"/>
              <a:t> delle risorse del PNRR verrà investito nelle </a:t>
            </a:r>
            <a:r>
              <a:rPr lang="it-IT" sz="2200" b="1" dirty="0"/>
              <a:t>otto regioni del Mezzogiorno </a:t>
            </a:r>
            <a:br>
              <a:rPr lang="it-IT" sz="2200" b="1" dirty="0"/>
            </a:br>
            <a:r>
              <a:rPr lang="it-IT" sz="2200" dirty="0"/>
              <a:t>(Abruzzo, Basilicata, Calabria, Campania, Molise, Puglia, Sardegna e Sicilia) </a:t>
            </a:r>
            <a:br>
              <a:rPr lang="it-IT" sz="2200" dirty="0"/>
            </a:br>
            <a:r>
              <a:rPr lang="it-IT" sz="2200" dirty="0"/>
              <a:t>a fronte del 34% previsto dalla legge.</a:t>
            </a:r>
          </a:p>
          <a:p>
            <a:endParaRPr lang="it-IT" sz="1000" b="1" dirty="0"/>
          </a:p>
          <a:p>
            <a:r>
              <a:rPr lang="it-IT" sz="2400" b="1" cap="all" dirty="0"/>
              <a:t>DI Genere</a:t>
            </a:r>
          </a:p>
          <a:p>
            <a:pPr marL="712788"/>
            <a:r>
              <a:rPr lang="it-IT" sz="2200" dirty="0"/>
              <a:t>Il PNRR è l’occasione per allargare il numero di donne coinvolte nella ricerca italiana ad ogni livello di responsabilità. I progetti dovranno avere un </a:t>
            </a:r>
            <a:r>
              <a:rPr lang="it-IT" sz="2200" b="1" dirty="0"/>
              <a:t>piano operativo </a:t>
            </a:r>
            <a:r>
              <a:rPr lang="it-IT" sz="2200" dirty="0"/>
              <a:t>per la promozione delle pari opportunità di genere. L’accesso ai finanziamenti è consentito solo alle università che adottano il </a:t>
            </a:r>
            <a:r>
              <a:rPr lang="it-IT" sz="2200" b="1" dirty="0"/>
              <a:t>Bilancio di Genere</a:t>
            </a:r>
            <a:r>
              <a:rPr lang="it-IT" sz="2200" dirty="0"/>
              <a:t>.</a:t>
            </a:r>
          </a:p>
          <a:p>
            <a:endParaRPr lang="it-IT" sz="1000" b="1" dirty="0"/>
          </a:p>
          <a:p>
            <a:r>
              <a:rPr lang="it-IT" sz="2400" b="1" cap="all" dirty="0"/>
              <a:t>Generazionale</a:t>
            </a:r>
          </a:p>
          <a:p>
            <a:pPr marL="712788"/>
            <a:r>
              <a:rPr lang="it-IT" sz="2200" dirty="0"/>
              <a:t>Verranno valutati positivamente il coinvolgimento di ricercatori/ricercatrici con </a:t>
            </a:r>
            <a:r>
              <a:rPr lang="it-IT" sz="2200" b="1" dirty="0"/>
              <a:t>dottorato di ricerca da meno di 10 anni </a:t>
            </a:r>
            <a:r>
              <a:rPr lang="it-IT" sz="2200" dirty="0"/>
              <a:t>e</a:t>
            </a:r>
            <a:r>
              <a:rPr lang="it-IT" sz="2200" b="1" dirty="0"/>
              <a:t> </a:t>
            </a:r>
            <a:r>
              <a:rPr lang="it-IT" sz="2200" dirty="0"/>
              <a:t>l’assegnazione di </a:t>
            </a:r>
            <a:r>
              <a:rPr lang="it-IT" sz="2200" b="1" dirty="0"/>
              <a:t>posizioni</a:t>
            </a:r>
            <a:r>
              <a:rPr lang="it-IT" sz="2200" dirty="0"/>
              <a:t> a giovani ricercatori e giovani ricercatrici in base a talento, maturazione e leadership.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9AED7073-4F69-4CF3-9730-BF23F3A0FED5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A500AD5-1866-459E-B51B-9EDDB731F5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81865E-1BA2-47FA-9562-6F21E0ABCAFE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9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03E9EE-25E0-4A4C-B028-1190B10FCC4C}"/>
              </a:ext>
            </a:extLst>
          </p:cNvPr>
          <p:cNvSpPr txBox="1"/>
          <p:nvPr/>
        </p:nvSpPr>
        <p:spPr>
          <a:xfrm>
            <a:off x="368482" y="326472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10 Partenariati estesi (Misura 1.3) - €1.610 mln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82820D-CC62-434A-84A0-8EC91815E44E}"/>
              </a:ext>
            </a:extLst>
          </p:cNvPr>
          <p:cNvSpPr txBox="1"/>
          <p:nvPr/>
        </p:nvSpPr>
        <p:spPr>
          <a:xfrm>
            <a:off x="326343" y="1246184"/>
            <a:ext cx="1153931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200" b="1" u="sng" cap="all" dirty="0"/>
              <a:t>Ricerca fondamentale </a:t>
            </a:r>
            <a:r>
              <a:rPr lang="it-IT" sz="2200" u="sng" dirty="0"/>
              <a:t>e/o applicata trasversale, con approccio interdisciplinare, olistico, </a:t>
            </a:r>
            <a:r>
              <a:rPr lang="it-IT" sz="2200" u="sng" dirty="0" err="1"/>
              <a:t>problem</a:t>
            </a:r>
            <a:r>
              <a:rPr lang="it-IT" sz="2200" u="sng" dirty="0"/>
              <a:t> solving</a:t>
            </a:r>
          </a:p>
          <a:p>
            <a:pPr>
              <a:spcAft>
                <a:spcPts val="600"/>
              </a:spcAft>
            </a:pPr>
            <a:endParaRPr lang="it-IT" sz="1000" dirty="0"/>
          </a:p>
          <a:p>
            <a:pPr>
              <a:spcAft>
                <a:spcPts val="300"/>
              </a:spcAft>
            </a:pPr>
            <a:r>
              <a:rPr lang="it-IT" sz="2000" b="1" cap="all" dirty="0" err="1">
                <a:solidFill>
                  <a:srgbClr val="85A1B3"/>
                </a:solidFill>
              </a:rPr>
              <a:t>Governance</a:t>
            </a:r>
            <a:r>
              <a:rPr lang="it-IT" sz="2000" b="1" cap="all" dirty="0">
                <a:solidFill>
                  <a:srgbClr val="85A1B3"/>
                </a:solidFill>
              </a:rPr>
              <a:t> - </a:t>
            </a:r>
            <a:r>
              <a:rPr lang="it-IT" sz="2000" dirty="0"/>
              <a:t> </a:t>
            </a:r>
            <a:r>
              <a:rPr lang="it-IT" sz="2000" dirty="0" err="1"/>
              <a:t>Hub</a:t>
            </a:r>
            <a:r>
              <a:rPr lang="it-IT" sz="2000" dirty="0"/>
              <a:t> and </a:t>
            </a:r>
            <a:r>
              <a:rPr lang="it-IT" sz="2000" dirty="0" err="1"/>
              <a:t>Spoke</a:t>
            </a:r>
            <a:r>
              <a:rPr lang="it-IT" sz="2000" dirty="0"/>
              <a:t> </a:t>
            </a:r>
          </a:p>
          <a:p>
            <a:pPr>
              <a:spcAft>
                <a:spcPts val="300"/>
              </a:spcAft>
            </a:pPr>
            <a:r>
              <a:rPr lang="it-IT" sz="2000" b="1" cap="all" dirty="0">
                <a:solidFill>
                  <a:srgbClr val="85A1B3"/>
                </a:solidFill>
              </a:rPr>
              <a:t>Forma giuridica - </a:t>
            </a:r>
            <a:r>
              <a:rPr lang="it-IT" sz="2000" dirty="0"/>
              <a:t> Consorzio pubblico-privato</a:t>
            </a:r>
          </a:p>
          <a:p>
            <a:pPr>
              <a:spcAft>
                <a:spcPts val="300"/>
              </a:spcAft>
            </a:pPr>
            <a:r>
              <a:rPr lang="it-IT" sz="2000" b="1" cap="all" dirty="0">
                <a:solidFill>
                  <a:srgbClr val="85A1B3"/>
                </a:solidFill>
              </a:rPr>
              <a:t>Soggetto realizzatore </a:t>
            </a:r>
            <a:r>
              <a:rPr lang="it-IT" sz="2000" dirty="0"/>
              <a:t>(</a:t>
            </a:r>
            <a:r>
              <a:rPr lang="it-IT" sz="2000" dirty="0" err="1"/>
              <a:t>hub</a:t>
            </a:r>
            <a:r>
              <a:rPr lang="it-IT" sz="2000" dirty="0"/>
              <a:t>)</a:t>
            </a:r>
            <a:r>
              <a:rPr lang="it-IT" sz="2000" b="1" cap="all" dirty="0">
                <a:solidFill>
                  <a:srgbClr val="85A1B3"/>
                </a:solidFill>
              </a:rPr>
              <a:t> -</a:t>
            </a:r>
            <a:r>
              <a:rPr lang="it-IT" sz="2000" dirty="0"/>
              <a:t> Università, centri di ricerca, altri soggetti pubblici o privati che fanno ricerca, riconosciuti come altamente qualificati</a:t>
            </a:r>
          </a:p>
          <a:p>
            <a:pPr>
              <a:spcAft>
                <a:spcPts val="300"/>
              </a:spcAft>
            </a:pPr>
            <a:r>
              <a:rPr lang="it-IT" sz="2000" b="1" cap="all" dirty="0">
                <a:solidFill>
                  <a:srgbClr val="85A1B3"/>
                </a:solidFill>
              </a:rPr>
              <a:t>Privati - </a:t>
            </a:r>
            <a:r>
              <a:rPr lang="it-IT" sz="2000" dirty="0"/>
              <a:t> devono entrare nel PE a partire dalla sua costituzione. </a:t>
            </a:r>
            <a:br>
              <a:rPr lang="it-IT" sz="2000" dirty="0"/>
            </a:br>
            <a:r>
              <a:rPr lang="it-IT" sz="2000" dirty="0"/>
              <a:t>È auspicabile che contribuiscano alle spese di funzionamento</a:t>
            </a:r>
          </a:p>
          <a:p>
            <a:pPr>
              <a:spcAft>
                <a:spcPts val="300"/>
              </a:spcAft>
            </a:pPr>
            <a:r>
              <a:rPr lang="it-IT" sz="2000" b="1" cap="all" dirty="0">
                <a:solidFill>
                  <a:srgbClr val="85A1B3"/>
                </a:solidFill>
              </a:rPr>
              <a:t>TRL -</a:t>
            </a:r>
            <a:r>
              <a:rPr lang="it-IT" sz="2000" dirty="0"/>
              <a:t> 1-4</a:t>
            </a:r>
          </a:p>
          <a:p>
            <a:pPr>
              <a:spcAft>
                <a:spcPts val="300"/>
              </a:spcAft>
            </a:pPr>
            <a:r>
              <a:rPr lang="it-IT" sz="2000" b="1" cap="all" dirty="0">
                <a:solidFill>
                  <a:srgbClr val="85A1B3"/>
                </a:solidFill>
              </a:rPr>
              <a:t>Massa critica -</a:t>
            </a:r>
            <a:r>
              <a:rPr lang="it-IT" sz="2000" dirty="0"/>
              <a:t> 250 ricercatori per PE + 30 per ogni </a:t>
            </a:r>
            <a:r>
              <a:rPr lang="it-IT" sz="2000" dirty="0" err="1"/>
              <a:t>Spoke</a:t>
            </a:r>
            <a:r>
              <a:rPr lang="it-IT" sz="2000" dirty="0"/>
              <a:t> + almeno 5 </a:t>
            </a:r>
            <a:r>
              <a:rPr lang="it-IT" sz="2000" dirty="0" err="1"/>
              <a:t>Spoke</a:t>
            </a:r>
            <a:r>
              <a:rPr lang="it-IT" sz="2000" dirty="0"/>
              <a:t> </a:t>
            </a:r>
            <a:br>
              <a:rPr lang="it-IT" sz="2000" dirty="0"/>
            </a:br>
            <a:r>
              <a:rPr lang="it-IT" sz="2000" dirty="0"/>
              <a:t>(numero massimo coerente con le finalità)</a:t>
            </a:r>
          </a:p>
          <a:p>
            <a:pPr>
              <a:spcAft>
                <a:spcPts val="300"/>
              </a:spcAft>
            </a:pPr>
            <a:r>
              <a:rPr lang="it-IT" sz="2000" b="1" cap="all" dirty="0">
                <a:solidFill>
                  <a:srgbClr val="85A1B3"/>
                </a:solidFill>
              </a:rPr>
              <a:t>Finanziamento - </a:t>
            </a:r>
            <a:r>
              <a:rPr lang="it-IT" sz="2000" dirty="0"/>
              <a:t>80-160 mln € per 3 anni +1 (eventuale completamento dell’attività)</a:t>
            </a:r>
          </a:p>
          <a:p>
            <a:pPr>
              <a:spcAft>
                <a:spcPts val="300"/>
              </a:spcAft>
            </a:pPr>
            <a:r>
              <a:rPr lang="it-IT" sz="2000" b="1" cap="all" dirty="0">
                <a:solidFill>
                  <a:srgbClr val="85A1B3"/>
                </a:solidFill>
              </a:rPr>
              <a:t>Disparità territoriale -</a:t>
            </a:r>
            <a:r>
              <a:rPr lang="it-IT" sz="2000" dirty="0"/>
              <a:t> 40% complessivo nel Mezzogiorno</a:t>
            </a:r>
          </a:p>
          <a:p>
            <a:pPr>
              <a:spcAft>
                <a:spcPts val="300"/>
              </a:spcAft>
            </a:pPr>
            <a:r>
              <a:rPr lang="it-IT" sz="2000" b="1" cap="all" dirty="0">
                <a:solidFill>
                  <a:srgbClr val="85A1B3"/>
                </a:solidFill>
              </a:rPr>
              <a:t>Disparità di genere -</a:t>
            </a:r>
            <a:r>
              <a:rPr lang="it-IT" sz="2000" dirty="0"/>
              <a:t> almeno il 40% di donne assunte e il 40 % borse di dottorato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951B9836-72D5-45D4-88D3-885188B8AC79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9006688-4F1A-4123-B2EC-8F8DFAE1A4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6F73728-F33C-463C-884B-A47529FB4DE1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6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CFB120-DF59-2048-836C-9169253E661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baseline="30000" dirty="0">
                <a:solidFill>
                  <a:srgbClr val="FFFFFF"/>
                </a:solidFill>
                <a:latin typeface="TrebuchetMS-Bold" panose="020B0603020202020204" pitchFamily="34" charset="0"/>
              </a:rPr>
              <a:t> </a:t>
            </a:r>
            <a:endParaRPr lang="it-IT" dirty="0"/>
          </a:p>
        </p:txBody>
      </p:sp>
      <p:pic>
        <p:nvPicPr>
          <p:cNvPr id="16385" name="Picture 1" descr="page8image17974704">
            <a:extLst>
              <a:ext uri="{FF2B5EF4-FFF2-40B4-BE49-F238E27FC236}">
                <a16:creationId xmlns:a16="http://schemas.microsoft.com/office/drawing/2014/main" id="{11075E14-198A-D94D-8A07-0C754D25A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53" y="1491386"/>
            <a:ext cx="10253528" cy="47077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D7B5D0-3508-6D48-AC32-4634707ED7DC}"/>
              </a:ext>
            </a:extLst>
          </p:cNvPr>
          <p:cNvSpPr txBox="1"/>
          <p:nvPr/>
        </p:nvSpPr>
        <p:spPr>
          <a:xfrm>
            <a:off x="391386" y="340196"/>
            <a:ext cx="1051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cs typeface="Times New Roman" panose="02020603050405020304" pitchFamily="18" charset="0"/>
              </a:rPr>
              <a:t>10 Partenariati estesi (Misura 1.3) - €1.610 mln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9E75948-029E-48A3-8384-F4D842E0215F}"/>
              </a:ext>
            </a:extLst>
          </p:cNvPr>
          <p:cNvSpPr/>
          <p:nvPr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charset="0"/>
              <a:ea typeface="ＭＳ Ｐゴシック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B4C2028-A38D-4B85-BC66-8389FAF4DC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F7EF45A-B2E0-45EB-8BB4-698C06DA036C}"/>
              </a:ext>
            </a:extLst>
          </p:cNvPr>
          <p:cNvSpPr txBox="1"/>
          <p:nvPr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B9ED-2AB1-48FD-B60D-80CE187D0DFC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24483"/>
      </p:ext>
    </p:extLst>
  </p:cSld>
  <p:clrMapOvr>
    <a:masterClrMapping/>
  </p:clrMapOvr>
</p:sld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</Template>
  <TotalTime>12662</TotalTime>
  <Words>1898</Words>
  <Application>Microsoft Office PowerPoint</Application>
  <PresentationFormat>Widescreen</PresentationFormat>
  <Paragraphs>246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5" baseType="lpstr">
      <vt:lpstr>ＭＳ Ｐゴシック</vt:lpstr>
      <vt:lpstr>Arial</vt:lpstr>
      <vt:lpstr>Brandon Grotesque Regular</vt:lpstr>
      <vt:lpstr>Calibri</vt:lpstr>
      <vt:lpstr>Minion Black</vt:lpstr>
      <vt:lpstr>Minion Black</vt:lpstr>
      <vt:lpstr>PT Sans</vt:lpstr>
      <vt:lpstr>Times New Roman</vt:lpstr>
      <vt:lpstr>TrebuchetMS-Bold</vt:lpstr>
      <vt:lpstr>Wingdings</vt:lpstr>
      <vt:lpstr>POLI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Area Servizi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Colleoni</dc:creator>
  <cp:lastModifiedBy>Monica Lancini</cp:lastModifiedBy>
  <cp:revision>927</cp:revision>
  <cp:lastPrinted>2019-11-11T10:17:06Z</cp:lastPrinted>
  <dcterms:created xsi:type="dcterms:W3CDTF">2015-05-26T12:27:57Z</dcterms:created>
  <dcterms:modified xsi:type="dcterms:W3CDTF">2021-10-21T10:29:04Z</dcterms:modified>
</cp:coreProperties>
</file>