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6" r:id="rId2"/>
    <p:sldId id="289" r:id="rId3"/>
    <p:sldId id="351" r:id="rId4"/>
    <p:sldId id="349" r:id="rId5"/>
    <p:sldId id="350" r:id="rId6"/>
    <p:sldId id="353" r:id="rId7"/>
    <p:sldId id="354" r:id="rId8"/>
    <p:sldId id="355" r:id="rId9"/>
    <p:sldId id="356" r:id="rId10"/>
    <p:sldId id="369" r:id="rId11"/>
    <p:sldId id="357" r:id="rId12"/>
    <p:sldId id="358" r:id="rId13"/>
    <p:sldId id="365" r:id="rId14"/>
    <p:sldId id="370" r:id="rId15"/>
    <p:sldId id="359" r:id="rId16"/>
    <p:sldId id="360" r:id="rId17"/>
    <p:sldId id="371" r:id="rId18"/>
    <p:sldId id="361" r:id="rId19"/>
    <p:sldId id="372" r:id="rId20"/>
    <p:sldId id="362" r:id="rId21"/>
    <p:sldId id="324" r:id="rId22"/>
    <p:sldId id="373" r:id="rId23"/>
    <p:sldId id="376" r:id="rId24"/>
    <p:sldId id="374" r:id="rId25"/>
    <p:sldId id="364" r:id="rId26"/>
    <p:sldId id="377" r:id="rId27"/>
    <p:sldId id="366" r:id="rId28"/>
    <p:sldId id="367" r:id="rId29"/>
    <p:sldId id="378" r:id="rId30"/>
    <p:sldId id="379" r:id="rId31"/>
    <p:sldId id="345" r:id="rId32"/>
    <p:sldId id="352" r:id="rId33"/>
    <p:sldId id="380" r:id="rId34"/>
    <p:sldId id="382" r:id="rId35"/>
    <p:sldId id="383" r:id="rId36"/>
    <p:sldId id="388" r:id="rId37"/>
    <p:sldId id="384" r:id="rId38"/>
    <p:sldId id="385" r:id="rId39"/>
    <p:sldId id="386" r:id="rId40"/>
    <p:sldId id="387" r:id="rId41"/>
    <p:sldId id="381" r:id="rId42"/>
    <p:sldId id="368" r:id="rId43"/>
    <p:sldId id="282" r:id="rId44"/>
    <p:sldId id="296" r:id="rId45"/>
    <p:sldId id="297" r:id="rId46"/>
    <p:sldId id="298" r:id="rId47"/>
    <p:sldId id="299" r:id="rId48"/>
    <p:sldId id="321" r:id="rId49"/>
    <p:sldId id="325" r:id="rId50"/>
    <p:sldId id="326" r:id="rId51"/>
    <p:sldId id="348" r:id="rId52"/>
    <p:sldId id="339" r:id="rId53"/>
    <p:sldId id="340" r:id="rId54"/>
    <p:sldId id="341" r:id="rId55"/>
    <p:sldId id="343" r:id="rId56"/>
    <p:sldId id="344" r:id="rId57"/>
  </p:sldIdLst>
  <p:sldSz cx="9144000" cy="6858000" type="screen4x3"/>
  <p:notesSz cx="6797675" cy="9926638"/>
  <p:defaultTextStyle>
    <a:defPPr>
      <a:defRPr lang="it-IT"/>
    </a:defPPr>
    <a:lvl1pPr algn="l" rtl="0" eaLnBrk="0" fontAlgn="base" hangingPunct="0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2C5986"/>
    <a:srgbClr val="004F84"/>
    <a:srgbClr val="004C80"/>
    <a:srgbClr val="000099"/>
    <a:srgbClr val="00CC00"/>
    <a:srgbClr val="FF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4660"/>
  </p:normalViewPr>
  <p:slideViewPr>
    <p:cSldViewPr>
      <p:cViewPr>
        <p:scale>
          <a:sx n="78" d="100"/>
          <a:sy n="78" d="100"/>
        </p:scale>
        <p:origin x="-2574" y="-7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C6F91A-D9C0-4665-B004-5A9C596C8677}" type="doc">
      <dgm:prSet loTypeId="urn:microsoft.com/office/officeart/2005/8/layout/process1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it-IT"/>
        </a:p>
      </dgm:t>
    </dgm:pt>
    <dgm:pt modelId="{10F37D89-D697-4847-977D-5F789FC01897}">
      <dgm:prSet phldrT="[Testo]" custT="1"/>
      <dgm:spPr>
        <a:solidFill>
          <a:srgbClr val="FFFF99"/>
        </a:solidFill>
        <a:ln>
          <a:solidFill>
            <a:schemeClr val="bg2">
              <a:lumMod val="40000"/>
              <a:lumOff val="60000"/>
            </a:schemeClr>
          </a:solidFill>
        </a:ln>
      </dgm:spPr>
      <dgm:t>
        <a:bodyPr/>
        <a:lstStyle/>
        <a:p>
          <a:r>
            <a:rPr lang="it-IT" sz="1600" dirty="0" smtClean="0">
              <a:solidFill>
                <a:schemeClr val="tx1">
                  <a:lumMod val="95000"/>
                  <a:lumOff val="5000"/>
                </a:schemeClr>
              </a:solidFill>
            </a:rPr>
            <a:t>Selezione prodotti</a:t>
          </a:r>
        </a:p>
      </dgm:t>
    </dgm:pt>
    <dgm:pt modelId="{2D90FB6E-0AE1-4DE9-84C2-DE45E06779B3}" type="parTrans" cxnId="{D9C1C518-C536-488B-96A8-2D52DFD578BC}">
      <dgm:prSet/>
      <dgm:spPr/>
      <dgm:t>
        <a:bodyPr/>
        <a:lstStyle/>
        <a:p>
          <a:endParaRPr lang="it-IT" sz="1000"/>
        </a:p>
      </dgm:t>
    </dgm:pt>
    <dgm:pt modelId="{AD9759C1-BCC6-4A08-9F86-69B8F76019D5}" type="sibTrans" cxnId="{D9C1C518-C536-488B-96A8-2D52DFD578BC}">
      <dgm:prSet custT="1"/>
      <dgm:spPr/>
      <dgm:t>
        <a:bodyPr/>
        <a:lstStyle/>
        <a:p>
          <a:endParaRPr lang="it-IT" sz="1100"/>
        </a:p>
      </dgm:t>
    </dgm:pt>
    <dgm:pt modelId="{F3117B84-B7B7-4DD8-A4CA-AF4DDA10D69D}">
      <dgm:prSet phldrT="[Testo]" custT="1"/>
      <dgm:spPr>
        <a:solidFill>
          <a:srgbClr val="FFFF99"/>
        </a:solidFill>
        <a:ln>
          <a:solidFill>
            <a:schemeClr val="bg2">
              <a:lumMod val="40000"/>
              <a:lumOff val="60000"/>
            </a:schemeClr>
          </a:solidFill>
        </a:ln>
      </dgm:spPr>
      <dgm:t>
        <a:bodyPr/>
        <a:lstStyle/>
        <a:p>
          <a:r>
            <a:rPr lang="it-IT" sz="1600" dirty="0" smtClean="0">
              <a:solidFill>
                <a:schemeClr val="tx1">
                  <a:lumMod val="95000"/>
                  <a:lumOff val="5000"/>
                </a:schemeClr>
              </a:solidFill>
            </a:rPr>
            <a:t>Gestione  conflitti e </a:t>
          </a:r>
          <a:r>
            <a:rPr lang="it-IT" sz="16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check</a:t>
          </a:r>
          <a:r>
            <a:rPr lang="it-IT" sz="1600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endParaRPr lang="it-IT" sz="16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C7D935B-97D0-4F58-A128-1F19305BA24E}" type="parTrans" cxnId="{60F6F6BE-D159-4773-A1AF-02613C0DE0D5}">
      <dgm:prSet/>
      <dgm:spPr/>
      <dgm:t>
        <a:bodyPr/>
        <a:lstStyle/>
        <a:p>
          <a:endParaRPr lang="it-IT" sz="1000"/>
        </a:p>
      </dgm:t>
    </dgm:pt>
    <dgm:pt modelId="{E384FBAD-EFA1-475B-80A0-E174598FCC42}" type="sibTrans" cxnId="{60F6F6BE-D159-4773-A1AF-02613C0DE0D5}">
      <dgm:prSet custT="1"/>
      <dgm:spPr/>
      <dgm:t>
        <a:bodyPr/>
        <a:lstStyle/>
        <a:p>
          <a:endParaRPr lang="it-IT" sz="1100"/>
        </a:p>
      </dgm:t>
    </dgm:pt>
    <dgm:pt modelId="{DE2AFB16-8B8A-4A96-A0D7-DA2313E5EBDC}">
      <dgm:prSet phldrT="[Testo]" custT="1"/>
      <dgm:spPr>
        <a:solidFill>
          <a:srgbClr val="FFFF99"/>
        </a:solidFill>
        <a:ln>
          <a:solidFill>
            <a:schemeClr val="bg2">
              <a:lumMod val="40000"/>
              <a:lumOff val="60000"/>
            </a:schemeClr>
          </a:solidFill>
        </a:ln>
      </dgm:spPr>
      <dgm:t>
        <a:bodyPr/>
        <a:lstStyle/>
        <a:p>
          <a:r>
            <a:rPr lang="it-IT" sz="1600" dirty="0" smtClean="0">
              <a:solidFill>
                <a:schemeClr val="tx1">
                  <a:lumMod val="95000"/>
                  <a:lumOff val="5000"/>
                </a:schemeClr>
              </a:solidFill>
            </a:rPr>
            <a:t>Validazione</a:t>
          </a:r>
          <a:endParaRPr lang="it-IT" sz="16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DDDD6DC-FD30-47F2-AEFC-D2D8E62A1B90}" type="parTrans" cxnId="{B16B536F-F590-4AED-A49C-C9F9EA9F0324}">
      <dgm:prSet/>
      <dgm:spPr/>
      <dgm:t>
        <a:bodyPr/>
        <a:lstStyle/>
        <a:p>
          <a:endParaRPr lang="it-IT"/>
        </a:p>
      </dgm:t>
    </dgm:pt>
    <dgm:pt modelId="{5EA3143B-5C0A-4448-9FD5-58E7AFC09F09}" type="sibTrans" cxnId="{B16B536F-F590-4AED-A49C-C9F9EA9F0324}">
      <dgm:prSet/>
      <dgm:spPr/>
      <dgm:t>
        <a:bodyPr/>
        <a:lstStyle/>
        <a:p>
          <a:endParaRPr lang="it-IT"/>
        </a:p>
      </dgm:t>
    </dgm:pt>
    <dgm:pt modelId="{549CC87E-7782-42D3-93DE-9A8795330D16}">
      <dgm:prSet phldrT="[Testo]" custT="1"/>
      <dgm:spPr>
        <a:solidFill>
          <a:srgbClr val="FFFF99"/>
        </a:solidFill>
        <a:ln>
          <a:solidFill>
            <a:schemeClr val="bg2">
              <a:lumMod val="40000"/>
              <a:lumOff val="60000"/>
            </a:schemeClr>
          </a:solidFill>
        </a:ln>
      </dgm:spPr>
      <dgm:t>
        <a:bodyPr/>
        <a:lstStyle/>
        <a:p>
          <a:r>
            <a:rPr lang="it-IT" sz="1600" dirty="0" smtClean="0">
              <a:solidFill>
                <a:schemeClr val="tx1">
                  <a:lumMod val="95000"/>
                  <a:lumOff val="5000"/>
                </a:schemeClr>
              </a:solidFill>
            </a:rPr>
            <a:t>Chiusura</a:t>
          </a:r>
          <a:endParaRPr lang="it-IT" sz="16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A4C754A-9EA4-46D0-8BD0-C9111727B748}" type="parTrans" cxnId="{7463111D-15AC-421F-95FF-59973819A97E}">
      <dgm:prSet/>
      <dgm:spPr/>
      <dgm:t>
        <a:bodyPr/>
        <a:lstStyle/>
        <a:p>
          <a:endParaRPr lang="it-IT"/>
        </a:p>
      </dgm:t>
    </dgm:pt>
    <dgm:pt modelId="{93D9B3FB-E978-461E-9615-3B87542D1742}" type="sibTrans" cxnId="{7463111D-15AC-421F-95FF-59973819A97E}">
      <dgm:prSet/>
      <dgm:spPr/>
      <dgm:t>
        <a:bodyPr/>
        <a:lstStyle/>
        <a:p>
          <a:endParaRPr lang="it-IT"/>
        </a:p>
      </dgm:t>
    </dgm:pt>
    <dgm:pt modelId="{69856DE2-6EB6-451D-9B3D-932A56C80C4D}">
      <dgm:prSet phldrT="[Testo]" custT="1"/>
      <dgm:spPr>
        <a:solidFill>
          <a:srgbClr val="FFFF99"/>
        </a:solidFill>
        <a:ln>
          <a:solidFill>
            <a:schemeClr val="bg2">
              <a:lumMod val="40000"/>
              <a:lumOff val="60000"/>
            </a:schemeClr>
          </a:solidFill>
        </a:ln>
      </dgm:spPr>
      <dgm:t>
        <a:bodyPr/>
        <a:lstStyle/>
        <a:p>
          <a:r>
            <a:rPr lang="it-IT" sz="1600" dirty="0" smtClean="0">
              <a:solidFill>
                <a:schemeClr val="tx1">
                  <a:lumMod val="95000"/>
                  <a:lumOff val="5000"/>
                </a:schemeClr>
              </a:solidFill>
            </a:rPr>
            <a:t>Gestione  conflitti </a:t>
          </a:r>
          <a:endParaRPr lang="it-IT" sz="16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F94642D-FD7B-4645-8947-C2985A6CF166}" type="parTrans" cxnId="{6CEF0E93-F7E9-4F9D-941D-DAF790811B44}">
      <dgm:prSet/>
      <dgm:spPr/>
      <dgm:t>
        <a:bodyPr/>
        <a:lstStyle/>
        <a:p>
          <a:endParaRPr lang="it-IT"/>
        </a:p>
      </dgm:t>
    </dgm:pt>
    <dgm:pt modelId="{3551F568-0581-4BA0-901F-0CCB8B40B190}" type="sibTrans" cxnId="{6CEF0E93-F7E9-4F9D-941D-DAF790811B44}">
      <dgm:prSet/>
      <dgm:spPr/>
      <dgm:t>
        <a:bodyPr/>
        <a:lstStyle/>
        <a:p>
          <a:endParaRPr lang="it-IT"/>
        </a:p>
      </dgm:t>
    </dgm:pt>
    <dgm:pt modelId="{D2CE8739-B272-46FF-8077-FE8CE670F1A1}">
      <dgm:prSet phldrT="[Testo]" custT="1"/>
      <dgm:spPr>
        <a:solidFill>
          <a:srgbClr val="FFFF99"/>
        </a:solidFill>
        <a:ln>
          <a:solidFill>
            <a:schemeClr val="bg2">
              <a:lumMod val="40000"/>
              <a:lumOff val="60000"/>
            </a:schemeClr>
          </a:solidFill>
        </a:ln>
      </dgm:spPr>
      <dgm:t>
        <a:bodyPr/>
        <a:lstStyle/>
        <a:p>
          <a:r>
            <a:rPr lang="it-IT" sz="1600" dirty="0" smtClean="0">
              <a:solidFill>
                <a:schemeClr val="tx1">
                  <a:lumMod val="95000"/>
                  <a:lumOff val="5000"/>
                </a:schemeClr>
              </a:solidFill>
            </a:rPr>
            <a:t>PDF e metadati VQR </a:t>
          </a:r>
        </a:p>
      </dgm:t>
    </dgm:pt>
    <dgm:pt modelId="{8612AF7B-F240-4F8F-BC88-28C98F200C81}" type="parTrans" cxnId="{C6402DF6-EF3E-4A0E-8BEF-774FCBEB0D0D}">
      <dgm:prSet/>
      <dgm:spPr/>
      <dgm:t>
        <a:bodyPr/>
        <a:lstStyle/>
        <a:p>
          <a:endParaRPr lang="it-IT"/>
        </a:p>
      </dgm:t>
    </dgm:pt>
    <dgm:pt modelId="{48CE0C9B-BF6B-484A-9639-DA641B3FB445}" type="sibTrans" cxnId="{C6402DF6-EF3E-4A0E-8BEF-774FCBEB0D0D}">
      <dgm:prSet/>
      <dgm:spPr/>
      <dgm:t>
        <a:bodyPr/>
        <a:lstStyle/>
        <a:p>
          <a:endParaRPr lang="it-IT"/>
        </a:p>
      </dgm:t>
    </dgm:pt>
    <dgm:pt modelId="{5F4B18A3-FD17-4E89-8403-996BD2570B53}" type="pres">
      <dgm:prSet presAssocID="{74C6F91A-D9C0-4665-B004-5A9C596C867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C56605B-6AA2-401E-8297-7381F9763123}" type="pres">
      <dgm:prSet presAssocID="{10F37D89-D697-4847-977D-5F789FC01897}" presName="node" presStyleLbl="node1" presStyleIdx="0" presStyleCnt="6" custLinFactNeighborX="2575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8A8FBD-DD74-479C-A4F7-9C57B8DB3FF3}" type="pres">
      <dgm:prSet presAssocID="{AD9759C1-BCC6-4A08-9F86-69B8F76019D5}" presName="sibTrans" presStyleLbl="sibTrans2D1" presStyleIdx="0" presStyleCnt="5" custLinFactNeighborX="6309"/>
      <dgm:spPr/>
      <dgm:t>
        <a:bodyPr/>
        <a:lstStyle/>
        <a:p>
          <a:endParaRPr lang="it-IT"/>
        </a:p>
      </dgm:t>
    </dgm:pt>
    <dgm:pt modelId="{1AA272F8-8ACD-4FBD-A5AA-5BEF19EC9DC5}" type="pres">
      <dgm:prSet presAssocID="{AD9759C1-BCC6-4A08-9F86-69B8F76019D5}" presName="connectorText" presStyleLbl="sibTrans2D1" presStyleIdx="0" presStyleCnt="5"/>
      <dgm:spPr/>
      <dgm:t>
        <a:bodyPr/>
        <a:lstStyle/>
        <a:p>
          <a:endParaRPr lang="it-IT"/>
        </a:p>
      </dgm:t>
    </dgm:pt>
    <dgm:pt modelId="{5FD57A3B-4551-4559-B63B-2D0B9D6DBAD6}" type="pres">
      <dgm:prSet presAssocID="{D2CE8739-B272-46FF-8077-FE8CE670F1A1}" presName="node" presStyleLbl="node1" presStyleIdx="1" presStyleCnt="6" custScaleX="112286" custLinFactNeighborX="19780" custLinFactNeighborY="81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672228-70AD-4E59-BF56-412B79F689FF}" type="pres">
      <dgm:prSet presAssocID="{48CE0C9B-BF6B-484A-9639-DA641B3FB445}" presName="sibTrans" presStyleLbl="sibTrans2D1" presStyleIdx="1" presStyleCnt="5"/>
      <dgm:spPr/>
      <dgm:t>
        <a:bodyPr/>
        <a:lstStyle/>
        <a:p>
          <a:endParaRPr lang="it-IT"/>
        </a:p>
      </dgm:t>
    </dgm:pt>
    <dgm:pt modelId="{F2B02604-9701-41DD-8195-69F78A0E4CDF}" type="pres">
      <dgm:prSet presAssocID="{48CE0C9B-BF6B-484A-9639-DA641B3FB445}" presName="connectorText" presStyleLbl="sibTrans2D1" presStyleIdx="1" presStyleCnt="5"/>
      <dgm:spPr/>
      <dgm:t>
        <a:bodyPr/>
        <a:lstStyle/>
        <a:p>
          <a:endParaRPr lang="it-IT"/>
        </a:p>
      </dgm:t>
    </dgm:pt>
    <dgm:pt modelId="{CAFA52A0-BEE0-4FB6-A170-C2E045590A50}" type="pres">
      <dgm:prSet presAssocID="{F3117B84-B7B7-4DD8-A4CA-AF4DDA10D69D}" presName="node" presStyleLbl="node1" presStyleIdx="2" presStyleCnt="6" custLinFactNeighborX="12783" custLinFactNeighborY="-80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EEAB607-8DFA-465F-8743-C544CFFFD32E}" type="pres">
      <dgm:prSet presAssocID="{E384FBAD-EFA1-475B-80A0-E174598FCC42}" presName="sibTrans" presStyleLbl="sibTrans2D1" presStyleIdx="2" presStyleCnt="5" custLinFactNeighborX="18328"/>
      <dgm:spPr/>
      <dgm:t>
        <a:bodyPr/>
        <a:lstStyle/>
        <a:p>
          <a:endParaRPr lang="it-IT"/>
        </a:p>
      </dgm:t>
    </dgm:pt>
    <dgm:pt modelId="{7A185CFC-1B02-4779-95C9-DB4886AEB08E}" type="pres">
      <dgm:prSet presAssocID="{E384FBAD-EFA1-475B-80A0-E174598FCC42}" presName="connectorText" presStyleLbl="sibTrans2D1" presStyleIdx="2" presStyleCnt="5"/>
      <dgm:spPr/>
      <dgm:t>
        <a:bodyPr/>
        <a:lstStyle/>
        <a:p>
          <a:endParaRPr lang="it-IT"/>
        </a:p>
      </dgm:t>
    </dgm:pt>
    <dgm:pt modelId="{0038A2FE-B6F3-435F-8ED0-5DA71E0ADD62}" type="pres">
      <dgm:prSet presAssocID="{69856DE2-6EB6-451D-9B3D-932A56C80C4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9496464-6DB2-45D5-A165-0C38725CE55A}" type="pres">
      <dgm:prSet presAssocID="{3551F568-0581-4BA0-901F-0CCB8B40B190}" presName="sibTrans" presStyleLbl="sibTrans2D1" presStyleIdx="3" presStyleCnt="5"/>
      <dgm:spPr/>
      <dgm:t>
        <a:bodyPr/>
        <a:lstStyle/>
        <a:p>
          <a:endParaRPr lang="it-IT"/>
        </a:p>
      </dgm:t>
    </dgm:pt>
    <dgm:pt modelId="{9D5F88EA-753F-43D2-90D6-983ED637CB35}" type="pres">
      <dgm:prSet presAssocID="{3551F568-0581-4BA0-901F-0CCB8B40B190}" presName="connectorText" presStyleLbl="sibTrans2D1" presStyleIdx="3" presStyleCnt="5"/>
      <dgm:spPr/>
      <dgm:t>
        <a:bodyPr/>
        <a:lstStyle/>
        <a:p>
          <a:endParaRPr lang="it-IT"/>
        </a:p>
      </dgm:t>
    </dgm:pt>
    <dgm:pt modelId="{A19C1918-4D1F-439D-9F3E-4B15A45C267B}" type="pres">
      <dgm:prSet presAssocID="{DE2AFB16-8B8A-4A96-A0D7-DA2313E5EBDC}" presName="node" presStyleLbl="node1" presStyleIdx="4" presStyleCnt="6" custScaleX="126838" custScaleY="106921" custLinFactNeighborX="-40707" custLinFactNeighborY="264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3A87A99-6391-4EA7-B37F-F407AA4910B9}" type="pres">
      <dgm:prSet presAssocID="{5EA3143B-5C0A-4448-9FD5-58E7AFC09F09}" presName="sibTrans" presStyleLbl="sibTrans2D1" presStyleIdx="4" presStyleCnt="5"/>
      <dgm:spPr/>
      <dgm:t>
        <a:bodyPr/>
        <a:lstStyle/>
        <a:p>
          <a:endParaRPr lang="it-IT"/>
        </a:p>
      </dgm:t>
    </dgm:pt>
    <dgm:pt modelId="{3F47A8AF-78F9-4CB5-B4CD-F9C498693BA8}" type="pres">
      <dgm:prSet presAssocID="{5EA3143B-5C0A-4448-9FD5-58E7AFC09F09}" presName="connectorText" presStyleLbl="sibTrans2D1" presStyleIdx="4" presStyleCnt="5"/>
      <dgm:spPr/>
      <dgm:t>
        <a:bodyPr/>
        <a:lstStyle/>
        <a:p>
          <a:endParaRPr lang="it-IT"/>
        </a:p>
      </dgm:t>
    </dgm:pt>
    <dgm:pt modelId="{215F1032-07BA-4CF5-AFA4-D6B651A53371}" type="pres">
      <dgm:prSet presAssocID="{549CC87E-7782-42D3-93DE-9A8795330D16}" presName="node" presStyleLbl="node1" presStyleIdx="5" presStyleCnt="6" custLinFactNeighborX="-7467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0F6F6BE-D159-4773-A1AF-02613C0DE0D5}" srcId="{74C6F91A-D9C0-4665-B004-5A9C596C8677}" destId="{F3117B84-B7B7-4DD8-A4CA-AF4DDA10D69D}" srcOrd="2" destOrd="0" parTransId="{1C7D935B-97D0-4F58-A128-1F19305BA24E}" sibTransId="{E384FBAD-EFA1-475B-80A0-E174598FCC42}"/>
    <dgm:cxn modelId="{97DB4CB8-3420-4B32-9321-340D4800D03C}" type="presOf" srcId="{AD9759C1-BCC6-4A08-9F86-69B8F76019D5}" destId="{EE8A8FBD-DD74-479C-A4F7-9C57B8DB3FF3}" srcOrd="0" destOrd="0" presId="urn:microsoft.com/office/officeart/2005/8/layout/process1"/>
    <dgm:cxn modelId="{03B58176-706A-466E-B59A-E558A9B483C2}" type="presOf" srcId="{74C6F91A-D9C0-4665-B004-5A9C596C8677}" destId="{5F4B18A3-FD17-4E89-8403-996BD2570B53}" srcOrd="0" destOrd="0" presId="urn:microsoft.com/office/officeart/2005/8/layout/process1"/>
    <dgm:cxn modelId="{20BBC852-9551-43D5-9A3F-94644AF35139}" type="presOf" srcId="{549CC87E-7782-42D3-93DE-9A8795330D16}" destId="{215F1032-07BA-4CF5-AFA4-D6B651A53371}" srcOrd="0" destOrd="0" presId="urn:microsoft.com/office/officeart/2005/8/layout/process1"/>
    <dgm:cxn modelId="{E5CB5800-C4A1-4DB0-A26A-7737E3B3A336}" type="presOf" srcId="{E384FBAD-EFA1-475B-80A0-E174598FCC42}" destId="{7A185CFC-1B02-4779-95C9-DB4886AEB08E}" srcOrd="1" destOrd="0" presId="urn:microsoft.com/office/officeart/2005/8/layout/process1"/>
    <dgm:cxn modelId="{1B43FCA0-51D6-41D8-9376-D70D00114825}" type="presOf" srcId="{48CE0C9B-BF6B-484A-9639-DA641B3FB445}" destId="{4D672228-70AD-4E59-BF56-412B79F689FF}" srcOrd="0" destOrd="0" presId="urn:microsoft.com/office/officeart/2005/8/layout/process1"/>
    <dgm:cxn modelId="{954628E8-CA70-4041-99F0-74E8A1A87F8D}" type="presOf" srcId="{D2CE8739-B272-46FF-8077-FE8CE670F1A1}" destId="{5FD57A3B-4551-4559-B63B-2D0B9D6DBAD6}" srcOrd="0" destOrd="0" presId="urn:microsoft.com/office/officeart/2005/8/layout/process1"/>
    <dgm:cxn modelId="{D3DDDD3A-EF5F-4E0F-AEFC-D0ACB291EB42}" type="presOf" srcId="{3551F568-0581-4BA0-901F-0CCB8B40B190}" destId="{89496464-6DB2-45D5-A165-0C38725CE55A}" srcOrd="0" destOrd="0" presId="urn:microsoft.com/office/officeart/2005/8/layout/process1"/>
    <dgm:cxn modelId="{81A363A5-0CCB-4967-81DB-D0ABBABCDA0A}" type="presOf" srcId="{48CE0C9B-BF6B-484A-9639-DA641B3FB445}" destId="{F2B02604-9701-41DD-8195-69F78A0E4CDF}" srcOrd="1" destOrd="0" presId="urn:microsoft.com/office/officeart/2005/8/layout/process1"/>
    <dgm:cxn modelId="{CDCCE83D-BE6C-43BB-A2B3-32B068C0BFF6}" type="presOf" srcId="{DE2AFB16-8B8A-4A96-A0D7-DA2313E5EBDC}" destId="{A19C1918-4D1F-439D-9F3E-4B15A45C267B}" srcOrd="0" destOrd="0" presId="urn:microsoft.com/office/officeart/2005/8/layout/process1"/>
    <dgm:cxn modelId="{9541B671-FB3A-4D96-AF60-0DA093AE532A}" type="presOf" srcId="{5EA3143B-5C0A-4448-9FD5-58E7AFC09F09}" destId="{3F47A8AF-78F9-4CB5-B4CD-F9C498693BA8}" srcOrd="1" destOrd="0" presId="urn:microsoft.com/office/officeart/2005/8/layout/process1"/>
    <dgm:cxn modelId="{DA6790DF-8299-4175-A7F8-9773A3B4B274}" type="presOf" srcId="{AD9759C1-BCC6-4A08-9F86-69B8F76019D5}" destId="{1AA272F8-8ACD-4FBD-A5AA-5BEF19EC9DC5}" srcOrd="1" destOrd="0" presId="urn:microsoft.com/office/officeart/2005/8/layout/process1"/>
    <dgm:cxn modelId="{7463111D-15AC-421F-95FF-59973819A97E}" srcId="{74C6F91A-D9C0-4665-B004-5A9C596C8677}" destId="{549CC87E-7782-42D3-93DE-9A8795330D16}" srcOrd="5" destOrd="0" parTransId="{1A4C754A-9EA4-46D0-8BD0-C9111727B748}" sibTransId="{93D9B3FB-E978-461E-9615-3B87542D1742}"/>
    <dgm:cxn modelId="{D96B56AF-B6FE-4FC3-898C-4FA6CF78FEC0}" type="presOf" srcId="{69856DE2-6EB6-451D-9B3D-932A56C80C4D}" destId="{0038A2FE-B6F3-435F-8ED0-5DA71E0ADD62}" srcOrd="0" destOrd="0" presId="urn:microsoft.com/office/officeart/2005/8/layout/process1"/>
    <dgm:cxn modelId="{C6402DF6-EF3E-4A0E-8BEF-774FCBEB0D0D}" srcId="{74C6F91A-D9C0-4665-B004-5A9C596C8677}" destId="{D2CE8739-B272-46FF-8077-FE8CE670F1A1}" srcOrd="1" destOrd="0" parTransId="{8612AF7B-F240-4F8F-BC88-28C98F200C81}" sibTransId="{48CE0C9B-BF6B-484A-9639-DA641B3FB445}"/>
    <dgm:cxn modelId="{B16B536F-F590-4AED-A49C-C9F9EA9F0324}" srcId="{74C6F91A-D9C0-4665-B004-5A9C596C8677}" destId="{DE2AFB16-8B8A-4A96-A0D7-DA2313E5EBDC}" srcOrd="4" destOrd="0" parTransId="{FDDDD6DC-FD30-47F2-AEFC-D2D8E62A1B90}" sibTransId="{5EA3143B-5C0A-4448-9FD5-58E7AFC09F09}"/>
    <dgm:cxn modelId="{0AE0FC96-B988-4672-88C0-E9ACEFC48C76}" type="presOf" srcId="{E384FBAD-EFA1-475B-80A0-E174598FCC42}" destId="{AEEAB607-8DFA-465F-8743-C544CFFFD32E}" srcOrd="0" destOrd="0" presId="urn:microsoft.com/office/officeart/2005/8/layout/process1"/>
    <dgm:cxn modelId="{30D136CE-D36C-44C7-B5B3-755D32BCCDAA}" type="presOf" srcId="{10F37D89-D697-4847-977D-5F789FC01897}" destId="{7C56605B-6AA2-401E-8297-7381F9763123}" srcOrd="0" destOrd="0" presId="urn:microsoft.com/office/officeart/2005/8/layout/process1"/>
    <dgm:cxn modelId="{C47799E8-6B96-4113-902C-8FDEC4065A81}" type="presOf" srcId="{3551F568-0581-4BA0-901F-0CCB8B40B190}" destId="{9D5F88EA-753F-43D2-90D6-983ED637CB35}" srcOrd="1" destOrd="0" presId="urn:microsoft.com/office/officeart/2005/8/layout/process1"/>
    <dgm:cxn modelId="{6CEF0E93-F7E9-4F9D-941D-DAF790811B44}" srcId="{74C6F91A-D9C0-4665-B004-5A9C596C8677}" destId="{69856DE2-6EB6-451D-9B3D-932A56C80C4D}" srcOrd="3" destOrd="0" parTransId="{0F94642D-FD7B-4645-8947-C2985A6CF166}" sibTransId="{3551F568-0581-4BA0-901F-0CCB8B40B190}"/>
    <dgm:cxn modelId="{D9C1C518-C536-488B-96A8-2D52DFD578BC}" srcId="{74C6F91A-D9C0-4665-B004-5A9C596C8677}" destId="{10F37D89-D697-4847-977D-5F789FC01897}" srcOrd="0" destOrd="0" parTransId="{2D90FB6E-0AE1-4DE9-84C2-DE45E06779B3}" sibTransId="{AD9759C1-BCC6-4A08-9F86-69B8F76019D5}"/>
    <dgm:cxn modelId="{D24822A9-FA98-4E79-8F92-C7EB65C5C900}" type="presOf" srcId="{5EA3143B-5C0A-4448-9FD5-58E7AFC09F09}" destId="{63A87A99-6391-4EA7-B37F-F407AA4910B9}" srcOrd="0" destOrd="0" presId="urn:microsoft.com/office/officeart/2005/8/layout/process1"/>
    <dgm:cxn modelId="{3829AE73-547F-4BBA-96FA-B6F3709BD044}" type="presOf" srcId="{F3117B84-B7B7-4DD8-A4CA-AF4DDA10D69D}" destId="{CAFA52A0-BEE0-4FB6-A170-C2E045590A50}" srcOrd="0" destOrd="0" presId="urn:microsoft.com/office/officeart/2005/8/layout/process1"/>
    <dgm:cxn modelId="{5D4AF202-FD80-4A36-ABBF-B729080A66FF}" type="presParOf" srcId="{5F4B18A3-FD17-4E89-8403-996BD2570B53}" destId="{7C56605B-6AA2-401E-8297-7381F9763123}" srcOrd="0" destOrd="0" presId="urn:microsoft.com/office/officeart/2005/8/layout/process1"/>
    <dgm:cxn modelId="{517BBF9C-013A-4945-BCFB-9DE29DEB443A}" type="presParOf" srcId="{5F4B18A3-FD17-4E89-8403-996BD2570B53}" destId="{EE8A8FBD-DD74-479C-A4F7-9C57B8DB3FF3}" srcOrd="1" destOrd="0" presId="urn:microsoft.com/office/officeart/2005/8/layout/process1"/>
    <dgm:cxn modelId="{4FB6C640-7D02-4DC0-8910-08118AAC806C}" type="presParOf" srcId="{EE8A8FBD-DD74-479C-A4F7-9C57B8DB3FF3}" destId="{1AA272F8-8ACD-4FBD-A5AA-5BEF19EC9DC5}" srcOrd="0" destOrd="0" presId="urn:microsoft.com/office/officeart/2005/8/layout/process1"/>
    <dgm:cxn modelId="{9F492A54-05BF-4F42-89C0-1A22A52251BE}" type="presParOf" srcId="{5F4B18A3-FD17-4E89-8403-996BD2570B53}" destId="{5FD57A3B-4551-4559-B63B-2D0B9D6DBAD6}" srcOrd="2" destOrd="0" presId="urn:microsoft.com/office/officeart/2005/8/layout/process1"/>
    <dgm:cxn modelId="{A16E7D1A-5FDD-4782-8AE3-0EB3CA1EDB9E}" type="presParOf" srcId="{5F4B18A3-FD17-4E89-8403-996BD2570B53}" destId="{4D672228-70AD-4E59-BF56-412B79F689FF}" srcOrd="3" destOrd="0" presId="urn:microsoft.com/office/officeart/2005/8/layout/process1"/>
    <dgm:cxn modelId="{0F529722-CADE-49D4-B2E3-73E10F3F47D5}" type="presParOf" srcId="{4D672228-70AD-4E59-BF56-412B79F689FF}" destId="{F2B02604-9701-41DD-8195-69F78A0E4CDF}" srcOrd="0" destOrd="0" presId="urn:microsoft.com/office/officeart/2005/8/layout/process1"/>
    <dgm:cxn modelId="{B268C62F-ED47-4CBB-A277-A66D4616D20E}" type="presParOf" srcId="{5F4B18A3-FD17-4E89-8403-996BD2570B53}" destId="{CAFA52A0-BEE0-4FB6-A170-C2E045590A50}" srcOrd="4" destOrd="0" presId="urn:microsoft.com/office/officeart/2005/8/layout/process1"/>
    <dgm:cxn modelId="{1AC0EBF9-E1E6-40AC-AAD2-94636C3A1F6E}" type="presParOf" srcId="{5F4B18A3-FD17-4E89-8403-996BD2570B53}" destId="{AEEAB607-8DFA-465F-8743-C544CFFFD32E}" srcOrd="5" destOrd="0" presId="urn:microsoft.com/office/officeart/2005/8/layout/process1"/>
    <dgm:cxn modelId="{6F7DBD04-582B-4D34-B6B7-4E8D50081880}" type="presParOf" srcId="{AEEAB607-8DFA-465F-8743-C544CFFFD32E}" destId="{7A185CFC-1B02-4779-95C9-DB4886AEB08E}" srcOrd="0" destOrd="0" presId="urn:microsoft.com/office/officeart/2005/8/layout/process1"/>
    <dgm:cxn modelId="{04702B3E-7417-4EDF-A910-BC0FE7029431}" type="presParOf" srcId="{5F4B18A3-FD17-4E89-8403-996BD2570B53}" destId="{0038A2FE-B6F3-435F-8ED0-5DA71E0ADD62}" srcOrd="6" destOrd="0" presId="urn:microsoft.com/office/officeart/2005/8/layout/process1"/>
    <dgm:cxn modelId="{3E93361A-1107-4CB8-8AB6-84CEE3CE16A3}" type="presParOf" srcId="{5F4B18A3-FD17-4E89-8403-996BD2570B53}" destId="{89496464-6DB2-45D5-A165-0C38725CE55A}" srcOrd="7" destOrd="0" presId="urn:microsoft.com/office/officeart/2005/8/layout/process1"/>
    <dgm:cxn modelId="{0A846EF9-8DED-4E1A-946D-48BC0E6C6450}" type="presParOf" srcId="{89496464-6DB2-45D5-A165-0C38725CE55A}" destId="{9D5F88EA-753F-43D2-90D6-983ED637CB35}" srcOrd="0" destOrd="0" presId="urn:microsoft.com/office/officeart/2005/8/layout/process1"/>
    <dgm:cxn modelId="{8B12D5FF-88CB-4681-BE85-D537B0FD4FEE}" type="presParOf" srcId="{5F4B18A3-FD17-4E89-8403-996BD2570B53}" destId="{A19C1918-4D1F-439D-9F3E-4B15A45C267B}" srcOrd="8" destOrd="0" presId="urn:microsoft.com/office/officeart/2005/8/layout/process1"/>
    <dgm:cxn modelId="{2C38E0A2-5A7C-45B1-B62F-946BEFDD4F8B}" type="presParOf" srcId="{5F4B18A3-FD17-4E89-8403-996BD2570B53}" destId="{63A87A99-6391-4EA7-B37F-F407AA4910B9}" srcOrd="9" destOrd="0" presId="urn:microsoft.com/office/officeart/2005/8/layout/process1"/>
    <dgm:cxn modelId="{6CD34C1C-9BAD-480C-BF04-424DCBB1EC1D}" type="presParOf" srcId="{63A87A99-6391-4EA7-B37F-F407AA4910B9}" destId="{3F47A8AF-78F9-4CB5-B4CD-F9C498693BA8}" srcOrd="0" destOrd="0" presId="urn:microsoft.com/office/officeart/2005/8/layout/process1"/>
    <dgm:cxn modelId="{A8C3EACE-66ED-4766-B82B-5CC25EA31C06}" type="presParOf" srcId="{5F4B18A3-FD17-4E89-8403-996BD2570B53}" destId="{215F1032-07BA-4CF5-AFA4-D6B651A53371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6605B-6AA2-401E-8297-7381F9763123}">
      <dsp:nvSpPr>
        <dsp:cNvPr id="0" name=""/>
        <dsp:cNvSpPr/>
      </dsp:nvSpPr>
      <dsp:spPr>
        <a:xfrm>
          <a:off x="116013" y="1258435"/>
          <a:ext cx="1072137" cy="824205"/>
        </a:xfrm>
        <a:prstGeom prst="roundRect">
          <a:avLst>
            <a:gd name="adj" fmla="val 10000"/>
          </a:avLst>
        </a:prstGeom>
        <a:solidFill>
          <a:srgbClr val="FFFF99"/>
        </a:solidFill>
        <a:ln w="25400" cap="flat" cmpd="sng" algn="ctr">
          <a:solidFill>
            <a:schemeClr val="bg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Selezione prodotti</a:t>
          </a:r>
        </a:p>
      </dsp:txBody>
      <dsp:txXfrm>
        <a:off x="140153" y="1282575"/>
        <a:ext cx="1023857" cy="775925"/>
      </dsp:txXfrm>
    </dsp:sp>
    <dsp:sp modelId="{EE8A8FBD-DD74-479C-A4F7-9C57B8DB3FF3}">
      <dsp:nvSpPr>
        <dsp:cNvPr id="0" name=""/>
        <dsp:cNvSpPr/>
      </dsp:nvSpPr>
      <dsp:spPr>
        <a:xfrm rot="14891">
          <a:off x="1302445" y="1540815"/>
          <a:ext cx="213723" cy="2658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100" kern="1200"/>
        </a:p>
      </dsp:txBody>
      <dsp:txXfrm>
        <a:off x="1302445" y="1593854"/>
        <a:ext cx="149606" cy="159534"/>
      </dsp:txXfrm>
    </dsp:sp>
    <dsp:sp modelId="{5FD57A3B-4551-4559-B63B-2D0B9D6DBAD6}">
      <dsp:nvSpPr>
        <dsp:cNvPr id="0" name=""/>
        <dsp:cNvSpPr/>
      </dsp:nvSpPr>
      <dsp:spPr>
        <a:xfrm>
          <a:off x="1591398" y="1265111"/>
          <a:ext cx="1203860" cy="824205"/>
        </a:xfrm>
        <a:prstGeom prst="roundRect">
          <a:avLst>
            <a:gd name="adj" fmla="val 10000"/>
          </a:avLst>
        </a:prstGeom>
        <a:solidFill>
          <a:srgbClr val="FFFF99"/>
        </a:solidFill>
        <a:ln w="25400" cap="flat" cmpd="sng" algn="ctr">
          <a:solidFill>
            <a:schemeClr val="bg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PDF e metadati VQR </a:t>
          </a:r>
        </a:p>
      </dsp:txBody>
      <dsp:txXfrm>
        <a:off x="1615538" y="1289251"/>
        <a:ext cx="1155580" cy="775925"/>
      </dsp:txXfrm>
    </dsp:sp>
    <dsp:sp modelId="{4D672228-70AD-4E59-BF56-412B79F689FF}">
      <dsp:nvSpPr>
        <dsp:cNvPr id="0" name=""/>
        <dsp:cNvSpPr/>
      </dsp:nvSpPr>
      <dsp:spPr>
        <a:xfrm rot="21570152">
          <a:off x="2894966" y="1537259"/>
          <a:ext cx="211397" cy="2658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>
        <a:off x="2894967" y="1590712"/>
        <a:ext cx="147978" cy="159534"/>
      </dsp:txXfrm>
    </dsp:sp>
    <dsp:sp modelId="{CAFA52A0-BEE0-4FB6-A170-C2E045590A50}">
      <dsp:nvSpPr>
        <dsp:cNvPr id="0" name=""/>
        <dsp:cNvSpPr/>
      </dsp:nvSpPr>
      <dsp:spPr>
        <a:xfrm>
          <a:off x="3194106" y="1251767"/>
          <a:ext cx="1072137" cy="824205"/>
        </a:xfrm>
        <a:prstGeom prst="roundRect">
          <a:avLst>
            <a:gd name="adj" fmla="val 10000"/>
          </a:avLst>
        </a:prstGeom>
        <a:solidFill>
          <a:srgbClr val="FFFF99"/>
        </a:solidFill>
        <a:ln w="25400" cap="flat" cmpd="sng" algn="ctr">
          <a:solidFill>
            <a:schemeClr val="bg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Gestione  conflitti e </a:t>
          </a:r>
          <a:r>
            <a:rPr lang="it-IT" sz="1600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check</a:t>
          </a:r>
          <a:r>
            <a:rPr lang="it-IT" sz="1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endParaRPr lang="it-IT" sz="1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218246" y="1275907"/>
        <a:ext cx="1023857" cy="775925"/>
      </dsp:txXfrm>
    </dsp:sp>
    <dsp:sp modelId="{AEEAB607-8DFA-465F-8743-C544CFFFD32E}">
      <dsp:nvSpPr>
        <dsp:cNvPr id="0" name=""/>
        <dsp:cNvSpPr/>
      </dsp:nvSpPr>
      <dsp:spPr>
        <a:xfrm rot="15850">
          <a:off x="4396084" y="1534285"/>
          <a:ext cx="198240" cy="2658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100" kern="1200"/>
        </a:p>
      </dsp:txBody>
      <dsp:txXfrm>
        <a:off x="4396084" y="1587326"/>
        <a:ext cx="138768" cy="159534"/>
      </dsp:txXfrm>
    </dsp:sp>
    <dsp:sp modelId="{0038A2FE-B6F3-435F-8ED0-5DA71E0ADD62}">
      <dsp:nvSpPr>
        <dsp:cNvPr id="0" name=""/>
        <dsp:cNvSpPr/>
      </dsp:nvSpPr>
      <dsp:spPr>
        <a:xfrm>
          <a:off x="4640278" y="1258435"/>
          <a:ext cx="1072137" cy="824205"/>
        </a:xfrm>
        <a:prstGeom prst="roundRect">
          <a:avLst>
            <a:gd name="adj" fmla="val 10000"/>
          </a:avLst>
        </a:prstGeom>
        <a:solidFill>
          <a:srgbClr val="FFFF99"/>
        </a:solidFill>
        <a:ln w="25400" cap="flat" cmpd="sng" algn="ctr">
          <a:solidFill>
            <a:schemeClr val="bg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Gestione  conflitti </a:t>
          </a:r>
          <a:endParaRPr lang="it-IT" sz="1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664418" y="1282575"/>
        <a:ext cx="1023857" cy="775925"/>
      </dsp:txXfrm>
    </dsp:sp>
    <dsp:sp modelId="{89496464-6DB2-45D5-A165-0C38725CE55A}">
      <dsp:nvSpPr>
        <dsp:cNvPr id="0" name=""/>
        <dsp:cNvSpPr/>
      </dsp:nvSpPr>
      <dsp:spPr>
        <a:xfrm rot="50949">
          <a:off x="5775978" y="1547479"/>
          <a:ext cx="134783" cy="2658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>
        <a:off x="5775980" y="1600357"/>
        <a:ext cx="94348" cy="159534"/>
      </dsp:txXfrm>
    </dsp:sp>
    <dsp:sp modelId="{A19C1918-4D1F-439D-9F3E-4B15A45C267B}">
      <dsp:nvSpPr>
        <dsp:cNvPr id="0" name=""/>
        <dsp:cNvSpPr/>
      </dsp:nvSpPr>
      <dsp:spPr>
        <a:xfrm>
          <a:off x="5966696" y="1251706"/>
          <a:ext cx="1359877" cy="881248"/>
        </a:xfrm>
        <a:prstGeom prst="roundRect">
          <a:avLst>
            <a:gd name="adj" fmla="val 10000"/>
          </a:avLst>
        </a:prstGeom>
        <a:solidFill>
          <a:srgbClr val="FFFF99"/>
        </a:solidFill>
        <a:ln w="25400" cap="flat" cmpd="sng" algn="ctr">
          <a:solidFill>
            <a:schemeClr val="bg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Validazione</a:t>
          </a:r>
          <a:endParaRPr lang="it-IT" sz="1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5992507" y="1277517"/>
        <a:ext cx="1308255" cy="829626"/>
      </dsp:txXfrm>
    </dsp:sp>
    <dsp:sp modelId="{63A87A99-6391-4EA7-B37F-F407AA4910B9}">
      <dsp:nvSpPr>
        <dsp:cNvPr id="0" name=""/>
        <dsp:cNvSpPr/>
      </dsp:nvSpPr>
      <dsp:spPr>
        <a:xfrm rot="21550033">
          <a:off x="7397364" y="1547382"/>
          <a:ext cx="150108" cy="2658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>
        <a:off x="7397366" y="1600887"/>
        <a:ext cx="105076" cy="159534"/>
      </dsp:txXfrm>
    </dsp:sp>
    <dsp:sp modelId="{215F1032-07BA-4CF5-AFA4-D6B651A53371}">
      <dsp:nvSpPr>
        <dsp:cNvPr id="0" name=""/>
        <dsp:cNvSpPr/>
      </dsp:nvSpPr>
      <dsp:spPr>
        <a:xfrm>
          <a:off x="7609768" y="1258435"/>
          <a:ext cx="1072137" cy="824205"/>
        </a:xfrm>
        <a:prstGeom prst="roundRect">
          <a:avLst>
            <a:gd name="adj" fmla="val 10000"/>
          </a:avLst>
        </a:prstGeom>
        <a:solidFill>
          <a:srgbClr val="FFFF99"/>
        </a:solidFill>
        <a:ln w="25400" cap="flat" cmpd="sng" algn="ctr">
          <a:solidFill>
            <a:schemeClr val="bg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Chiusura</a:t>
          </a:r>
          <a:endParaRPr lang="it-IT" sz="1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7633908" y="1282575"/>
        <a:ext cx="1023857" cy="7759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fld id="{0EAAB170-822E-4FD0-93C5-A93E86235BC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39914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/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noProof="0" smtClean="0"/>
              <a:t>Fare clic per modificare gli stili del testo dello schema</a:t>
            </a:r>
          </a:p>
          <a:p>
            <a:pPr lvl="1"/>
            <a:r>
              <a:rPr lang="it-IT" altLang="it-IT" noProof="0" smtClean="0"/>
              <a:t>Secondo livello</a:t>
            </a:r>
          </a:p>
          <a:p>
            <a:pPr lvl="2"/>
            <a:r>
              <a:rPr lang="it-IT" altLang="it-IT" noProof="0" smtClean="0"/>
              <a:t>Terzo livello</a:t>
            </a:r>
          </a:p>
          <a:p>
            <a:pPr lvl="3"/>
            <a:r>
              <a:rPr lang="it-IT" altLang="it-IT" noProof="0" smtClean="0"/>
              <a:t>Quarto livello</a:t>
            </a:r>
          </a:p>
          <a:p>
            <a:pPr lvl="4"/>
            <a:r>
              <a:rPr lang="it-IT" altLang="it-IT" noProof="0" smtClean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fld id="{D89E3C43-BEA0-421B-ABEE-F069EF09EC9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091116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1333D018-90DA-406B-AB51-286EE2F5E118}" type="slidenum">
              <a:rPr lang="it-IT" altLang="it-IT" sz="1200" smtClean="0">
                <a:latin typeface="Times" pitchFamily="18" charset="0"/>
              </a:rPr>
              <a:pPr>
                <a:defRPr/>
              </a:pPr>
              <a:t>1</a:t>
            </a:fld>
            <a:endParaRPr lang="it-IT" altLang="it-IT" sz="1200" smtClean="0">
              <a:latin typeface="Times" pitchFamily="18" charset="0"/>
            </a:endParaRPr>
          </a:p>
        </p:txBody>
      </p:sp>
      <p:sp>
        <p:nvSpPr>
          <p:cNvPr id="2355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8975" y="803275"/>
            <a:ext cx="5362575" cy="4021138"/>
          </a:xfrm>
          <a:ln/>
        </p:spPr>
      </p:sp>
      <p:sp>
        <p:nvSpPr>
          <p:cNvPr id="2355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98525" y="5089525"/>
            <a:ext cx="4940300" cy="4824413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it-IT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3906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23907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BA2E29B8-9DD2-4E54-B476-BDB247088F36}" type="slidenum">
              <a:rPr lang="it-IT" altLang="it-IT"/>
              <a:pPr eaLnBrk="0" hangingPunct="0"/>
              <a:t>13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3906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dirty="0" smtClean="0"/>
          </a:p>
        </p:txBody>
      </p:sp>
      <p:sp>
        <p:nvSpPr>
          <p:cNvPr id="123907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BA2E29B8-9DD2-4E54-B476-BDB247088F36}" type="slidenum">
              <a:rPr lang="it-IT" altLang="it-IT"/>
              <a:pPr eaLnBrk="0" hangingPunct="0"/>
              <a:t>14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5954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25955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5FD6B348-2C34-4031-A6E0-9FD3A2BEF54F}" type="slidenum">
              <a:rPr lang="it-IT" altLang="it-IT"/>
              <a:pPr eaLnBrk="0" hangingPunct="0"/>
              <a:t>16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5954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25955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5FD6B348-2C34-4031-A6E0-9FD3A2BEF54F}" type="slidenum">
              <a:rPr lang="it-IT" altLang="it-IT"/>
              <a:pPr eaLnBrk="0" hangingPunct="0"/>
              <a:t>17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8002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dirty="0" smtClean="0"/>
              <a:t> </a:t>
            </a:r>
          </a:p>
          <a:p>
            <a:r>
              <a:rPr lang="it-IT" dirty="0" smtClean="0"/>
              <a:t> </a:t>
            </a:r>
            <a:r>
              <a:rPr lang="it-IT" b="1" dirty="0" smtClean="0"/>
              <a:t> </a:t>
            </a:r>
            <a:endParaRPr lang="it-IT" dirty="0" smtClean="0"/>
          </a:p>
        </p:txBody>
      </p:sp>
      <p:sp>
        <p:nvSpPr>
          <p:cNvPr id="128003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B2996188-694B-48F5-830F-29F827FDF962}" type="slidenum">
              <a:rPr lang="it-IT" altLang="it-IT"/>
              <a:pPr eaLnBrk="0" hangingPunct="0"/>
              <a:t>18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8002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dirty="0" smtClean="0"/>
              <a:t> </a:t>
            </a:r>
          </a:p>
          <a:p>
            <a:r>
              <a:rPr lang="it-IT" dirty="0" smtClean="0"/>
              <a:t> </a:t>
            </a:r>
            <a:r>
              <a:rPr lang="it-IT" b="1" dirty="0" smtClean="0"/>
              <a:t> </a:t>
            </a:r>
            <a:endParaRPr lang="it-IT" dirty="0" smtClean="0"/>
          </a:p>
        </p:txBody>
      </p:sp>
      <p:sp>
        <p:nvSpPr>
          <p:cNvPr id="128003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B2996188-694B-48F5-830F-29F827FDF962}" type="slidenum">
              <a:rPr lang="it-IT" altLang="it-IT"/>
              <a:pPr eaLnBrk="0" hangingPunct="0"/>
              <a:t>19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0050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30051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D0C6B400-D9E4-4DB8-8D82-E0884679FA65}" type="slidenum">
              <a:rPr lang="it-IT" altLang="it-IT"/>
              <a:pPr eaLnBrk="0" hangingPunct="0"/>
              <a:t>20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0050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30051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D0C6B400-D9E4-4DB8-8D82-E0884679FA65}" type="slidenum">
              <a:rPr lang="it-IT" altLang="it-IT"/>
              <a:pPr eaLnBrk="0" hangingPunct="0"/>
              <a:t>25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0050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30051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D0C6B400-D9E4-4DB8-8D82-E0884679FA65}" type="slidenum">
              <a:rPr lang="it-IT" altLang="it-IT"/>
              <a:pPr eaLnBrk="0" hangingPunct="0"/>
              <a:t>27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0050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30051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D0C6B400-D9E4-4DB8-8D82-E0884679FA65}" type="slidenum">
              <a:rPr lang="it-IT" altLang="it-IT"/>
              <a:pPr eaLnBrk="0" hangingPunct="0"/>
              <a:t>28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3666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13667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CB2B67F3-5B11-4084-9B0A-92480AE6297A}" type="slidenum">
              <a:rPr lang="it-IT"/>
              <a:pPr eaLnBrk="0" hangingPunct="0"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3426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03427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28681FD8-67AF-42A2-A7FA-E0B713A2429F}" type="slidenum">
              <a:rPr lang="it-IT" altLang="it-IT"/>
              <a:pPr eaLnBrk="0" hangingPunct="0"/>
              <a:t>4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5474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05475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F5CA5595-81C3-476E-BE90-B9FCA1F07E2D}" type="slidenum">
              <a:rPr lang="it-IT" altLang="it-IT"/>
              <a:pPr eaLnBrk="0" hangingPunct="0"/>
              <a:t>5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5714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115715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70AD85E6-9C4F-49A0-81A4-B3487328408E}" type="slidenum">
              <a:rPr lang="it-IT"/>
              <a:pPr eaLnBrk="0" hangingPunct="0"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9810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</p:txBody>
      </p:sp>
      <p:sp>
        <p:nvSpPr>
          <p:cNvPr id="119811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BA281202-660B-4548-AC39-2BA311191D2E}" type="slidenum">
              <a:rPr lang="it-IT" altLang="it-IT"/>
              <a:pPr eaLnBrk="0" hangingPunct="0"/>
              <a:t>7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1858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</a:p>
        </p:txBody>
      </p:sp>
      <p:sp>
        <p:nvSpPr>
          <p:cNvPr id="121859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D8EFB7ED-1F6C-4C04-9A57-2DFD2043268A}" type="slidenum">
              <a:rPr lang="it-IT" altLang="it-IT"/>
              <a:pPr eaLnBrk="0" hangingPunct="0"/>
              <a:t>8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1858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</a:p>
        </p:txBody>
      </p:sp>
      <p:sp>
        <p:nvSpPr>
          <p:cNvPr id="121859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D8EFB7ED-1F6C-4C04-9A57-2DFD2043268A}" type="slidenum">
              <a:rPr lang="it-IT" altLang="it-IT"/>
              <a:pPr eaLnBrk="0" hangingPunct="0"/>
              <a:t>11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3906" name="Segnaposto note 2"/>
          <p:cNvSpPr txBox="1"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smtClean="0"/>
              <a:t> </a:t>
            </a:r>
          </a:p>
          <a:p>
            <a:r>
              <a:rPr lang="it-IT" smtClean="0"/>
              <a:t> </a:t>
            </a:r>
            <a:r>
              <a:rPr lang="it-IT" b="1" smtClean="0"/>
              <a:t> </a:t>
            </a:r>
            <a:endParaRPr lang="it-IT" smtClean="0"/>
          </a:p>
        </p:txBody>
      </p:sp>
      <p:sp>
        <p:nvSpPr>
          <p:cNvPr id="123907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BA2E29B8-9DD2-4E54-B476-BDB247088F36}" type="slidenum">
              <a:rPr lang="it-IT" altLang="it-IT"/>
              <a:pPr eaLnBrk="0" hangingPunct="0"/>
              <a:t>12</a:t>
            </a:fld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6" descr="b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0" y="0"/>
            <a:ext cx="9169400" cy="687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3F6E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it-IT" altLang="it-IT" smtClean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6319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0E005-5D3B-4A63-BFED-37F99267894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00212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91338" y="34925"/>
            <a:ext cx="2057400" cy="598487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719138" y="34925"/>
            <a:ext cx="6019800" cy="598487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04203-7E40-44AA-8CD4-68799832987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31598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9138" y="34925"/>
            <a:ext cx="5943600" cy="8382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719138" y="1066800"/>
            <a:ext cx="4038600" cy="49530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10138" y="1066800"/>
            <a:ext cx="4038600" cy="49530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965FB-C67E-4799-948C-28505716972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3880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D7D60-54A5-4760-A68D-44571429AD5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  <p:sp>
        <p:nvSpPr>
          <p:cNvPr id="5" name="CasellaDiTesto 4"/>
          <p:cNvSpPr txBox="1"/>
          <p:nvPr userDrawn="1"/>
        </p:nvSpPr>
        <p:spPr>
          <a:xfrm>
            <a:off x="3707904" y="6597352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/>
              <a:t>Servizio Studi</a:t>
            </a:r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2421307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DFA46-9EA1-4145-82ED-FDF501BD9E1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60915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19138" y="1066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10138" y="1066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ACA26-AC93-4ADF-94F0-8C85618274E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501847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CEDAB-076B-4020-B163-6219F348BF66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08726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4D8DE-BA54-4019-8FCE-ED54AF4E996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99071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6EACA-437A-448E-9E7A-DDA25439B77E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08379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DDA6D-FB94-4F56-A8F1-3746F66B3EB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51595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12205-B6BE-40B3-AD34-5F48876B1223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1844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8" descr="up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9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719138" y="34925"/>
            <a:ext cx="59436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Titolo diapositiva</a:t>
            </a:r>
          </a:p>
        </p:txBody>
      </p:sp>
      <p:sp>
        <p:nvSpPr>
          <p:cNvPr id="1028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0668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il testo</a:t>
            </a:r>
          </a:p>
          <a:p>
            <a:pPr lvl="1"/>
            <a:r>
              <a:rPr lang="it-IT"/>
              <a:t>Testo</a:t>
            </a:r>
          </a:p>
          <a:p>
            <a:pPr lvl="2"/>
            <a:r>
              <a:rPr lang="it-IT"/>
              <a:t>Testo</a:t>
            </a:r>
          </a:p>
          <a:p>
            <a:pPr lvl="3"/>
            <a:r>
              <a:rPr lang="it-IT"/>
              <a:t>testo</a:t>
            </a:r>
          </a:p>
        </p:txBody>
      </p:sp>
      <p:sp>
        <p:nvSpPr>
          <p:cNvPr id="1092" name="Rectangle 6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37475" y="152400"/>
            <a:ext cx="13620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108000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600" b="1">
                <a:solidFill>
                  <a:srgbClr val="FF99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4CF0C70-E40A-480C-B809-0D9F3841889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  <p:pic>
        <p:nvPicPr>
          <p:cNvPr id="1030" name="Picture 74" descr="powerpoint1_sec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914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  <a:ea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3F6E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4C80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4D82"/>
        </a:buClr>
        <a:buChar char="•"/>
        <a:defRPr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4C80"/>
        </a:buClr>
        <a:buChar char="–"/>
        <a:defRPr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Minion Web" pitchFamily="18" charset="0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Minion Web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Minion Web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Minion Web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Minion Web" pitchFamily="18" charset="0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catalogoricerca@polimi.i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wiki.u-gov.it/confluence/pages/releaseview.action?pageId=67638853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research/participants/data/ref/h2020/other/guides_for_applicants/h2020-guide16-erc-stg-cog_en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"/>
          <p:cNvSpPr txBox="1">
            <a:spLocks noChangeArrowheads="1"/>
          </p:cNvSpPr>
          <p:nvPr/>
        </p:nvSpPr>
        <p:spPr bwMode="auto">
          <a:xfrm>
            <a:off x="1457325" y="4572000"/>
            <a:ext cx="6248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7D7E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it-IT" altLang="it-IT" b="1" dirty="0" smtClean="0">
                <a:solidFill>
                  <a:srgbClr val="003F6E"/>
                </a:solidFill>
              </a:rPr>
              <a:t>IRIS per la VQR   2011 – 2014</a:t>
            </a:r>
          </a:p>
          <a:p>
            <a:pPr>
              <a:spcBef>
                <a:spcPct val="50000"/>
              </a:spcBef>
              <a:defRPr/>
            </a:pPr>
            <a:r>
              <a:rPr lang="it-IT" altLang="it-IT" b="1" dirty="0" smtClean="0">
                <a:solidFill>
                  <a:srgbClr val="003F6E"/>
                </a:solidFill>
              </a:rPr>
              <a:t>Istruzioni operative</a:t>
            </a:r>
          </a:p>
          <a:p>
            <a:pPr>
              <a:spcBef>
                <a:spcPct val="50000"/>
              </a:spcBef>
              <a:defRPr/>
            </a:pPr>
            <a:endParaRPr lang="it-IT" altLang="it-IT" sz="1400" dirty="0" smtClean="0">
              <a:solidFill>
                <a:srgbClr val="003F6E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it-IT" altLang="it-IT" sz="1400" dirty="0" smtClean="0">
              <a:solidFill>
                <a:srgbClr val="003F6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10</a:t>
            </a:fld>
            <a:endParaRPr lang="it-IT" altLang="it-IT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9" t="40736" r="3404" b="36651"/>
          <a:stretch/>
        </p:blipFill>
        <p:spPr bwMode="auto">
          <a:xfrm>
            <a:off x="323528" y="1628800"/>
            <a:ext cx="8589523" cy="150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76" y="4337521"/>
            <a:ext cx="855980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3568" y="0"/>
            <a:ext cx="8074025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cap="small" dirty="0" smtClean="0"/>
          </a:p>
          <a:p>
            <a:pPr>
              <a:defRPr/>
            </a:pP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 </a:t>
            </a:r>
            <a:r>
              <a:rPr lang="en-US" cap="small" dirty="0" smtClean="0"/>
              <a:t>- </a:t>
            </a:r>
            <a:r>
              <a:rPr lang="en-US" cap="small" dirty="0" err="1" smtClean="0"/>
              <a:t>dati</a:t>
            </a:r>
            <a:r>
              <a:rPr lang="en-US" cap="small" dirty="0" smtClean="0"/>
              <a:t> </a:t>
            </a:r>
            <a:r>
              <a:rPr lang="en-US" cap="small" dirty="0" err="1" smtClean="0"/>
              <a:t>generali</a:t>
            </a:r>
            <a:r>
              <a:rPr lang="en-US" cap="small" dirty="0" smtClean="0"/>
              <a:t>   (3/4)</a:t>
            </a:r>
            <a:endParaRPr lang="en-US" kern="0" cap="small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23528" y="980728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Autocomplete</a:t>
            </a:r>
            <a:r>
              <a:rPr lang="it-IT" dirty="0" smtClean="0"/>
              <a:t> su ERC 2°livello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23528" y="3543399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Autocomplete</a:t>
            </a:r>
            <a:r>
              <a:rPr lang="it-IT" dirty="0"/>
              <a:t> su ERC </a:t>
            </a:r>
            <a:r>
              <a:rPr lang="it-IT" dirty="0" smtClean="0"/>
              <a:t>3°livello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0709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571500" y="1000125"/>
            <a:ext cx="817696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sz="2000" b="1" dirty="0">
                <a:solidFill>
                  <a:srgbClr val="C00000"/>
                </a:solidFill>
                <a:latin typeface="+mj-lt"/>
              </a:rPr>
              <a:t>Dati generali</a:t>
            </a:r>
          </a:p>
          <a:p>
            <a:pPr algn="just" eaLnBrk="0" hangingPunct="0">
              <a:defRPr/>
            </a:pPr>
            <a:endParaRPr lang="it-IT" sz="1000" dirty="0">
              <a:solidFill>
                <a:srgbClr val="000000"/>
              </a:solidFill>
              <a:latin typeface="+mj-lt"/>
            </a:endParaRPr>
          </a:p>
          <a:p>
            <a:pPr algn="just">
              <a:defRPr/>
            </a:pPr>
            <a:r>
              <a:rPr lang="it-IT" sz="2000" dirty="0">
                <a:solidFill>
                  <a:srgbClr val="000000"/>
                </a:solidFill>
              </a:rPr>
              <a:t>Per proseguire è necessario </a:t>
            </a:r>
            <a:r>
              <a:rPr lang="it-IT" sz="2000" b="1" dirty="0">
                <a:solidFill>
                  <a:srgbClr val="C00000"/>
                </a:solidFill>
              </a:rPr>
              <a:t>accettare il Regolamento VQR </a:t>
            </a:r>
            <a:r>
              <a:rPr lang="it-IT" sz="2000" dirty="0">
                <a:solidFill>
                  <a:srgbClr val="000000"/>
                </a:solidFill>
              </a:rPr>
              <a:t>per l'utilizzo dei testi.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 smtClean="0"/>
              <a:t>docente</a:t>
            </a:r>
            <a:r>
              <a:rPr lang="en-US" cap="small" dirty="0" smtClean="0"/>
              <a:t> – </a:t>
            </a:r>
            <a:r>
              <a:rPr lang="en-US" cap="small" dirty="0" err="1" smtClean="0"/>
              <a:t>dati</a:t>
            </a:r>
            <a:r>
              <a:rPr lang="en-US" cap="small" dirty="0" smtClean="0"/>
              <a:t> </a:t>
            </a:r>
            <a:r>
              <a:rPr lang="en-US" cap="small" dirty="0" err="1" smtClean="0"/>
              <a:t>generali</a:t>
            </a:r>
            <a:r>
              <a:rPr lang="en-US" cap="small" dirty="0" smtClean="0"/>
              <a:t>    (4/4)</a:t>
            </a:r>
            <a:endParaRPr lang="en-US" cap="smal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4" t="26149" r="58355" b="65472"/>
          <a:stretch/>
        </p:blipFill>
        <p:spPr bwMode="auto">
          <a:xfrm>
            <a:off x="1475656" y="2708920"/>
            <a:ext cx="5636488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3" t="83017" r="35088" b="13350"/>
          <a:stretch/>
        </p:blipFill>
        <p:spPr bwMode="auto">
          <a:xfrm>
            <a:off x="6374883" y="4359225"/>
            <a:ext cx="2367855" cy="50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>
          <a:xfrm>
            <a:off x="723434" y="4413255"/>
            <a:ext cx="81769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sz="2000" dirty="0" smtClean="0">
                <a:latin typeface="+mn-lt"/>
              </a:rPr>
              <a:t>Procedere cliccando il pulsante a fondo pagina</a:t>
            </a:r>
          </a:p>
          <a:p>
            <a:pPr algn="just" eaLnBrk="0" hangingPunct="0">
              <a:defRPr/>
            </a:pPr>
            <a:endParaRPr lang="it-IT" sz="2000" dirty="0">
              <a:latin typeface="+mn-lt"/>
            </a:endParaRPr>
          </a:p>
          <a:p>
            <a:pPr algn="just" eaLnBrk="0" hangingPunct="0">
              <a:defRPr/>
            </a:pPr>
            <a:r>
              <a:rPr lang="it-IT" sz="2000" dirty="0" smtClean="0">
                <a:latin typeface="+mn-lt"/>
              </a:rPr>
              <a:t>L’altro pulsante ha la stessa funzione (al momento)</a:t>
            </a:r>
            <a:endParaRPr lang="it-IT" dirty="0"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05" t="75043" r="1802" b="20634"/>
          <a:stretch/>
        </p:blipFill>
        <p:spPr bwMode="auto">
          <a:xfrm>
            <a:off x="5436096" y="5552028"/>
            <a:ext cx="3540517" cy="50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11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50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323850" y="809625"/>
            <a:ext cx="8391525" cy="5706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it-IT" dirty="0" smtClean="0">
                <a:solidFill>
                  <a:srgbClr val="000000"/>
                </a:solidFill>
                <a:latin typeface="+mj-lt"/>
              </a:rPr>
              <a:t>La 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pagina presenta una tabella con l’elenco delle pubblicazioni degli </a:t>
            </a:r>
            <a:r>
              <a:rPr lang="it-IT" b="1" dirty="0">
                <a:solidFill>
                  <a:srgbClr val="C00000"/>
                </a:solidFill>
                <a:latin typeface="+mj-lt"/>
              </a:rPr>
              <a:t>anni 2011-2014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 presenti nel catalogo IRIS</a:t>
            </a:r>
          </a:p>
          <a:p>
            <a:pPr marL="800100" lvl="1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rgbClr val="C00000"/>
                </a:solidFill>
                <a:latin typeface="+mj-lt"/>
              </a:rPr>
              <a:t>On line first </a:t>
            </a:r>
            <a:r>
              <a:rPr lang="it-IT" dirty="0" smtClean="0">
                <a:solidFill>
                  <a:srgbClr val="C00000"/>
                </a:solidFill>
                <a:latin typeface="+mj-lt"/>
              </a:rPr>
              <a:t>2011-14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: se il prodotto non è visibile perché registrato su Iris come 2015 chiedere la modifica dell’anno </a:t>
            </a:r>
            <a:r>
              <a:rPr lang="it-IT" dirty="0" smtClean="0">
                <a:solidFill>
                  <a:srgbClr val="000000"/>
                </a:solidFill>
                <a:latin typeface="+mj-lt"/>
              </a:rPr>
              <a:t>a </a:t>
            </a:r>
            <a:r>
              <a:rPr lang="it-IT" u="sng" dirty="0" smtClean="0">
                <a:solidFill>
                  <a:srgbClr val="C00000"/>
                </a:solidFill>
                <a:latin typeface="+mj-lt"/>
                <a:hlinkClick r:id="rId3"/>
              </a:rPr>
              <a:t>catalogoricerca@polimi.it</a:t>
            </a:r>
            <a:endParaRPr lang="it-IT" u="sng" dirty="0" smtClean="0">
              <a:solidFill>
                <a:srgbClr val="C00000"/>
              </a:solidFill>
              <a:latin typeface="+mj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rgbClr val="C00000"/>
                </a:solidFill>
                <a:latin typeface="+mj-lt"/>
              </a:rPr>
              <a:t>Vale </a:t>
            </a:r>
            <a:r>
              <a:rPr lang="it-IT" dirty="0" smtClean="0">
                <a:solidFill>
                  <a:srgbClr val="C00000"/>
                </a:solidFill>
                <a:latin typeface="+mj-lt"/>
              </a:rPr>
              <a:t>doppio</a:t>
            </a:r>
            <a:r>
              <a:rPr lang="it-IT" dirty="0" smtClean="0">
                <a:latin typeface="+mj-lt"/>
              </a:rPr>
              <a:t>: solo per LA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rgbClr val="C00000"/>
                </a:solidFill>
                <a:latin typeface="+mj-lt"/>
              </a:rPr>
              <a:t>Richiesta pdf </a:t>
            </a:r>
            <a:r>
              <a:rPr lang="it-IT" dirty="0" smtClean="0">
                <a:solidFill>
                  <a:srgbClr val="C00000"/>
                </a:solidFill>
                <a:latin typeface="+mj-lt"/>
              </a:rPr>
              <a:t>all’editore</a:t>
            </a:r>
            <a:r>
              <a:rPr lang="it-IT" dirty="0" smtClean="0">
                <a:latin typeface="+mj-lt"/>
              </a:rPr>
              <a:t>: solo per LA e CL</a:t>
            </a:r>
            <a:endParaRPr lang="it-IT" dirty="0">
              <a:latin typeface="+mj-lt"/>
            </a:endParaRPr>
          </a:p>
          <a:p>
            <a:pPr algn="just" eaLnBrk="0" hangingPunct="0">
              <a:defRPr/>
            </a:pPr>
            <a:endParaRPr lang="it-IT" b="1" dirty="0" smtClean="0">
              <a:solidFill>
                <a:srgbClr val="C00000"/>
              </a:solidFill>
              <a:latin typeface="+mj-lt"/>
            </a:endParaRPr>
          </a:p>
          <a:p>
            <a:pPr algn="just" eaLnBrk="0" hangingPunct="0">
              <a:defRPr/>
            </a:pPr>
            <a:r>
              <a:rPr lang="it-IT" b="1" dirty="0" smtClean="0">
                <a:solidFill>
                  <a:srgbClr val="C00000"/>
                </a:solidFill>
                <a:latin typeface="+mj-lt"/>
              </a:rPr>
              <a:t>Tipologie </a:t>
            </a:r>
            <a:r>
              <a:rPr lang="it-IT" b="1" dirty="0">
                <a:solidFill>
                  <a:srgbClr val="C00000"/>
                </a:solidFill>
                <a:latin typeface="+mj-lt"/>
              </a:rPr>
              <a:t>non ammesse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: vengono visualizzate ma </a:t>
            </a:r>
            <a:r>
              <a:rPr lang="it-IT" dirty="0" smtClean="0">
                <a:solidFill>
                  <a:srgbClr val="000000"/>
                </a:solidFill>
                <a:latin typeface="+mj-lt"/>
              </a:rPr>
              <a:t>non 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sono selezionabili</a:t>
            </a:r>
            <a:r>
              <a:rPr lang="it-IT" dirty="0" smtClean="0">
                <a:solidFill>
                  <a:srgbClr val="000000"/>
                </a:solidFill>
                <a:latin typeface="+mj-lt"/>
              </a:rPr>
              <a:t>.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 </a:t>
            </a:r>
            <a:endParaRPr lang="it-IT" sz="800" dirty="0">
              <a:solidFill>
                <a:srgbClr val="000000"/>
              </a:solidFill>
              <a:latin typeface="+mn-lt"/>
            </a:endParaRPr>
          </a:p>
          <a:p>
            <a:pPr algn="just" eaLnBrk="0" hangingPunct="0">
              <a:defRPr/>
            </a:pPr>
            <a:r>
              <a:rPr lang="it-IT" dirty="0">
                <a:solidFill>
                  <a:srgbClr val="000000"/>
                </a:solidFill>
                <a:latin typeface="+mj-lt"/>
              </a:rPr>
              <a:t>L’</a:t>
            </a:r>
            <a:r>
              <a:rPr lang="it-IT" b="1" dirty="0">
                <a:solidFill>
                  <a:srgbClr val="C00000"/>
                </a:solidFill>
                <a:latin typeface="+mj-lt"/>
              </a:rPr>
              <a:t>elenco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 delle pubblicazioni è </a:t>
            </a:r>
            <a:r>
              <a:rPr lang="it-IT" b="1" dirty="0">
                <a:solidFill>
                  <a:srgbClr val="C00000"/>
                </a:solidFill>
                <a:latin typeface="+mj-lt"/>
              </a:rPr>
              <a:t>dinamico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: l’aggiornamento (modifiche e nuovi inserimenti da IRIS IR) avviene una volta al giorno in orario notturno</a:t>
            </a:r>
            <a:r>
              <a:rPr lang="it-IT" dirty="0" smtClean="0">
                <a:solidFill>
                  <a:srgbClr val="000000"/>
                </a:solidFill>
                <a:latin typeface="+mj-lt"/>
              </a:rPr>
              <a:t>.</a:t>
            </a:r>
            <a:endParaRPr lang="it-IT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 - </a:t>
            </a:r>
            <a:r>
              <a:rPr lang="en-US" cap="small" dirty="0" err="1" smtClean="0"/>
              <a:t>pubblicazioni</a:t>
            </a:r>
            <a:r>
              <a:rPr lang="en-US" cap="small" dirty="0" smtClean="0"/>
              <a:t>  (1/4)</a:t>
            </a:r>
            <a:endParaRPr lang="en-US" cap="smal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12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73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323850" y="809625"/>
            <a:ext cx="8391525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it-IT" dirty="0">
              <a:solidFill>
                <a:srgbClr val="000000"/>
              </a:solidFill>
              <a:latin typeface="+mj-lt"/>
            </a:endParaRPr>
          </a:p>
          <a:p>
            <a:pPr algn="just" eaLnBrk="0" hangingPunct="0">
              <a:defRPr/>
            </a:pPr>
            <a:r>
              <a:rPr lang="it-IT" dirty="0">
                <a:solidFill>
                  <a:srgbClr val="000000"/>
                </a:solidFill>
                <a:latin typeface="+mj-lt"/>
              </a:rPr>
              <a:t> </a:t>
            </a:r>
          </a:p>
          <a:p>
            <a:pPr algn="just" eaLnBrk="0" hangingPunct="0">
              <a:defRPr/>
            </a:pPr>
            <a:r>
              <a:rPr lang="it-IT" dirty="0">
                <a:solidFill>
                  <a:srgbClr val="000000"/>
                </a:solidFill>
                <a:latin typeface="+mj-lt"/>
              </a:rPr>
              <a:t>È possibile effettuare </a:t>
            </a:r>
            <a:r>
              <a:rPr lang="it-IT" b="1" dirty="0">
                <a:solidFill>
                  <a:srgbClr val="C00000"/>
                </a:solidFill>
                <a:latin typeface="+mj-lt"/>
              </a:rPr>
              <a:t>ricerche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 utilizzando i filtri per “titolo”, “</a:t>
            </a:r>
            <a:r>
              <a:rPr lang="it-IT" dirty="0" err="1">
                <a:solidFill>
                  <a:srgbClr val="000000"/>
                </a:solidFill>
                <a:latin typeface="+mj-lt"/>
              </a:rPr>
              <a:t>handle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” (codice identificativo), “anno” e “tipologia”.</a:t>
            </a:r>
          </a:p>
          <a:p>
            <a:pPr algn="just" eaLnBrk="0" hangingPunct="0">
              <a:defRPr/>
            </a:pPr>
            <a:r>
              <a:rPr lang="it-IT" dirty="0">
                <a:solidFill>
                  <a:srgbClr val="000000"/>
                </a:solidFill>
                <a:latin typeface="+mj-lt"/>
              </a:rPr>
              <a:t> </a:t>
            </a:r>
          </a:p>
          <a:p>
            <a:pPr algn="just" eaLnBrk="0" hangingPunct="0">
              <a:defRPr/>
            </a:pPr>
            <a:r>
              <a:rPr lang="it-IT" dirty="0">
                <a:solidFill>
                  <a:srgbClr val="000000"/>
                </a:solidFill>
                <a:latin typeface="+mj-lt"/>
              </a:rPr>
              <a:t>Selezionando la pubblicazione occorre anche definire un </a:t>
            </a:r>
            <a:r>
              <a:rPr lang="it-IT" b="1" dirty="0">
                <a:solidFill>
                  <a:srgbClr val="C00000"/>
                </a:solidFill>
                <a:latin typeface="+mj-lt"/>
              </a:rPr>
              <a:t>ordine di priorità 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tramite l’apposita tendina della colonna </a:t>
            </a:r>
            <a:r>
              <a:rPr lang="it-IT" dirty="0" smtClean="0">
                <a:solidFill>
                  <a:srgbClr val="000000"/>
                </a:solidFill>
                <a:latin typeface="+mj-lt"/>
              </a:rPr>
              <a:t>“</a:t>
            </a:r>
            <a:r>
              <a:rPr lang="it-IT" b="1" dirty="0" smtClean="0">
                <a:solidFill>
                  <a:srgbClr val="000000"/>
                </a:solidFill>
                <a:latin typeface="+mj-lt"/>
              </a:rPr>
              <a:t>Seleziona</a:t>
            </a:r>
            <a:r>
              <a:rPr lang="it-IT" dirty="0" smtClean="0">
                <a:solidFill>
                  <a:srgbClr val="000000"/>
                </a:solidFill>
                <a:latin typeface="+mj-lt"/>
              </a:rPr>
              <a:t>”.</a:t>
            </a:r>
            <a:endParaRPr lang="it-IT" dirty="0">
              <a:solidFill>
                <a:srgbClr val="000000"/>
              </a:solidFill>
              <a:latin typeface="+mj-lt"/>
            </a:endParaRPr>
          </a:p>
          <a:p>
            <a:pPr algn="just" eaLnBrk="0" hangingPunct="0">
              <a:defRPr/>
            </a:pPr>
            <a:endParaRPr lang="it-IT" dirty="0">
              <a:solidFill>
                <a:srgbClr val="000000"/>
              </a:solidFill>
              <a:latin typeface="+mj-lt"/>
            </a:endParaRPr>
          </a:p>
          <a:p>
            <a:pPr algn="just" eaLnBrk="0" hangingPunct="0">
              <a:defRPr/>
            </a:pPr>
            <a:r>
              <a:rPr lang="it-IT" dirty="0">
                <a:solidFill>
                  <a:srgbClr val="000000"/>
                </a:solidFill>
                <a:latin typeface="+mj-lt"/>
              </a:rPr>
              <a:t>Ad ogni pubblicazione selezionata occorre  attribuire un </a:t>
            </a:r>
            <a:r>
              <a:rPr lang="it-IT" b="1" dirty="0">
                <a:solidFill>
                  <a:srgbClr val="C00000"/>
                </a:solidFill>
                <a:latin typeface="+mj-lt"/>
              </a:rPr>
              <a:t>codice SSD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, scelto da un elenco a tendina</a:t>
            </a:r>
            <a:r>
              <a:rPr lang="it-IT" dirty="0" smtClean="0">
                <a:solidFill>
                  <a:srgbClr val="000000"/>
                </a:solidFill>
                <a:latin typeface="+mj-lt"/>
              </a:rPr>
              <a:t>.</a:t>
            </a:r>
          </a:p>
          <a:p>
            <a:pPr algn="just" eaLnBrk="0" hangingPunct="0">
              <a:defRPr/>
            </a:pPr>
            <a:r>
              <a:rPr lang="it-IT" dirty="0" smtClean="0">
                <a:solidFill>
                  <a:srgbClr val="000000"/>
                </a:solidFill>
                <a:latin typeface="+mj-lt"/>
              </a:rPr>
              <a:t>La scelta dell’SSD determina il GEV di riferimento e quindi le informazioni aggiuntive richieste per la pubblicazione</a:t>
            </a:r>
            <a:endParaRPr lang="it-IT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 - </a:t>
            </a:r>
            <a:r>
              <a:rPr lang="en-US" cap="small" dirty="0" err="1" smtClean="0"/>
              <a:t>pubblicazioni</a:t>
            </a:r>
            <a:r>
              <a:rPr lang="en-US" cap="small" dirty="0" smtClean="0"/>
              <a:t>  (2/4)</a:t>
            </a:r>
            <a:endParaRPr lang="en-US" cap="small" dirty="0"/>
          </a:p>
        </p:txBody>
      </p:sp>
      <p:sp>
        <p:nvSpPr>
          <p:cNvPr id="8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13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79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5" t="37329" r="46688" b="55516"/>
          <a:stretch/>
        </p:blipFill>
        <p:spPr bwMode="auto">
          <a:xfrm>
            <a:off x="3707903" y="925537"/>
            <a:ext cx="4884693" cy="57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/>
          <p:cNvSpPr/>
          <p:nvPr/>
        </p:nvSpPr>
        <p:spPr>
          <a:xfrm>
            <a:off x="6508724" y="2131179"/>
            <a:ext cx="245576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sz="1600" b="1" dirty="0">
                <a:solidFill>
                  <a:srgbClr val="C00000"/>
                </a:solidFill>
                <a:latin typeface="+mj-lt"/>
              </a:rPr>
              <a:t>Colonna </a:t>
            </a: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 SSD</a:t>
            </a:r>
            <a:endParaRPr lang="it-IT" sz="1600" dirty="0">
              <a:solidFill>
                <a:schemeClr val="tx1"/>
              </a:solidFill>
              <a:latin typeface="+mj-lt"/>
            </a:endParaRPr>
          </a:p>
          <a:p>
            <a:pPr algn="just" eaLnBrk="0" hangingPunct="0">
              <a:defRPr/>
            </a:pP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>A ogni </a:t>
            </a:r>
            <a:r>
              <a:rPr lang="it-IT" sz="1600" dirty="0">
                <a:solidFill>
                  <a:srgbClr val="000000"/>
                </a:solidFill>
                <a:latin typeface="+mj-lt"/>
              </a:rPr>
              <a:t>pubblicazione selezionata </a:t>
            </a: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>si attribuisce </a:t>
            </a:r>
            <a:r>
              <a:rPr lang="it-IT" sz="1600" dirty="0">
                <a:solidFill>
                  <a:srgbClr val="000000"/>
                </a:solidFill>
                <a:latin typeface="+mj-lt"/>
              </a:rPr>
              <a:t>un </a:t>
            </a:r>
            <a:r>
              <a:rPr lang="it-IT" sz="1600" b="1" dirty="0">
                <a:solidFill>
                  <a:srgbClr val="C00000"/>
                </a:solidFill>
                <a:latin typeface="+mj-lt"/>
              </a:rPr>
              <a:t>codice </a:t>
            </a: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SSD, che determina alcuni metadati</a:t>
            </a:r>
            <a:r>
              <a:rPr lang="it-IT" sz="16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aggiuntivi</a:t>
            </a:r>
            <a:endParaRPr lang="it-IT" sz="1600" dirty="0" smtClean="0">
              <a:solidFill>
                <a:srgbClr val="C00000"/>
              </a:solidFill>
              <a:latin typeface="+mj-lt"/>
            </a:endParaRPr>
          </a:p>
          <a:p>
            <a:pPr algn="just" eaLnBrk="0" hangingPunct="0">
              <a:defRPr/>
            </a:pP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SSD dell’</a:t>
            </a:r>
            <a:r>
              <a:rPr lang="it-IT" sz="1600" dirty="0" err="1" smtClean="0">
                <a:solidFill>
                  <a:schemeClr val="tx1"/>
                </a:solidFill>
                <a:latin typeface="+mj-lt"/>
              </a:rPr>
              <a:t>addetto=</a:t>
            </a: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 valore di default   (modificabile)</a:t>
            </a:r>
            <a:endParaRPr lang="it-IT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179513" y="2204864"/>
            <a:ext cx="2779490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spcBef>
                <a:spcPts val="600"/>
              </a:spcBef>
              <a:defRPr/>
            </a:pP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Colonna Seleziona</a:t>
            </a:r>
          </a:p>
          <a:p>
            <a:pPr algn="just" eaLnBrk="0" hangingPunct="0">
              <a:spcBef>
                <a:spcPts val="600"/>
              </a:spcBef>
              <a:defRPr/>
            </a:pP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 (Priorità)</a:t>
            </a:r>
            <a:endParaRPr lang="it-IT" sz="1600" dirty="0">
              <a:solidFill>
                <a:schemeClr val="tx1"/>
              </a:solidFill>
              <a:latin typeface="+mj-lt"/>
            </a:endParaRPr>
          </a:p>
          <a:p>
            <a:pPr algn="just" eaLnBrk="0" hangingPunct="0">
              <a:spcBef>
                <a:spcPts val="0"/>
              </a:spcBef>
              <a:defRPr/>
            </a:pP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Ordine di preferenza delle pubblicazioni presentate.</a:t>
            </a:r>
          </a:p>
          <a:p>
            <a:pPr algn="just" eaLnBrk="0" hangingPunct="0">
              <a:spcBef>
                <a:spcPts val="0"/>
              </a:spcBef>
              <a:defRPr/>
            </a:pP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Ordinamento errato (ad es. solo l'1 e il 3): notifica sequenza non corretta </a:t>
            </a:r>
            <a:r>
              <a:rPr lang="it-IT" sz="1600" dirty="0" smtClean="0">
                <a:solidFill>
                  <a:srgbClr val="C00000"/>
                </a:solidFill>
                <a:latin typeface="+mj-lt"/>
              </a:rPr>
              <a:t>in fase di chiusura</a:t>
            </a: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.</a:t>
            </a:r>
          </a:p>
          <a:p>
            <a:pPr algn="just" eaLnBrk="0" hangingPunct="0">
              <a:spcBef>
                <a:spcPts val="0"/>
              </a:spcBef>
              <a:defRPr/>
            </a:pP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Fino a 5 (massimo di pubblicazioni presentabili per l’Ateneo)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15355" y="839614"/>
            <a:ext cx="33192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spcBef>
                <a:spcPts val="600"/>
              </a:spcBef>
              <a:defRPr/>
            </a:pP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Colonne 1-5</a:t>
            </a:r>
          </a:p>
          <a:p>
            <a:pPr algn="just" eaLnBrk="0" hangingPunct="0">
              <a:spcBef>
                <a:spcPts val="0"/>
              </a:spcBef>
              <a:defRPr/>
            </a:pPr>
            <a:r>
              <a:rPr lang="it-IT" sz="1600" dirty="0">
                <a:solidFill>
                  <a:schemeClr val="tx1"/>
                </a:solidFill>
                <a:latin typeface="+mj-lt"/>
              </a:rPr>
              <a:t>D</a:t>
            </a: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ati della pubblicazione in IRIS IR.</a:t>
            </a:r>
          </a:p>
          <a:p>
            <a:pPr algn="just" eaLnBrk="0" hangingPunct="0">
              <a:spcBef>
                <a:spcPts val="0"/>
              </a:spcBef>
              <a:defRPr/>
            </a:pPr>
            <a:r>
              <a:rPr lang="it-IT" sz="1600" dirty="0" smtClean="0">
                <a:solidFill>
                  <a:schemeClr val="tx1"/>
                </a:solidFill>
                <a:latin typeface="+mj-lt"/>
              </a:rPr>
              <a:t>è un possibile ordinamento per campo</a:t>
            </a:r>
          </a:p>
        </p:txBody>
      </p:sp>
      <p:cxnSp>
        <p:nvCxnSpPr>
          <p:cNvPr id="15" name="Connettore 2 14"/>
          <p:cNvCxnSpPr/>
          <p:nvPr/>
        </p:nvCxnSpPr>
        <p:spPr bwMode="auto">
          <a:xfrm flipH="1" flipV="1">
            <a:off x="395536" y="5013176"/>
            <a:ext cx="280961" cy="1110553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Rettangolo 32"/>
          <p:cNvSpPr/>
          <p:nvPr/>
        </p:nvSpPr>
        <p:spPr>
          <a:xfrm>
            <a:off x="6234646" y="4892967"/>
            <a:ext cx="24418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it-IT" sz="1600" b="1" dirty="0" err="1" smtClean="0">
                <a:solidFill>
                  <a:srgbClr val="C00000"/>
                </a:solidFill>
                <a:latin typeface="+mj-lt"/>
              </a:rPr>
              <a:t>Flag</a:t>
            </a: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 «Vale doppio»</a:t>
            </a:r>
          </a:p>
          <a:p>
            <a:pPr lvl="0">
              <a:spcBef>
                <a:spcPts val="0"/>
              </a:spcBef>
            </a:pPr>
            <a:r>
              <a:rPr lang="it-IT" sz="1400" dirty="0" smtClean="0">
                <a:solidFill>
                  <a:srgbClr val="000000"/>
                </a:solidFill>
                <a:latin typeface="Arial"/>
              </a:rPr>
              <a:t>(per </a:t>
            </a:r>
            <a:r>
              <a:rPr lang="it-IT" sz="1400" dirty="0">
                <a:solidFill>
                  <a:srgbClr val="000000"/>
                </a:solidFill>
                <a:latin typeface="Arial"/>
              </a:rPr>
              <a:t> </a:t>
            </a:r>
            <a:r>
              <a:rPr lang="it-IT" sz="1400" dirty="0" smtClean="0">
                <a:solidFill>
                  <a:srgbClr val="000000"/>
                </a:solidFill>
                <a:latin typeface="Arial"/>
              </a:rPr>
              <a:t>Monografia </a:t>
            </a:r>
            <a:r>
              <a:rPr lang="it-IT" sz="1400" dirty="0">
                <a:solidFill>
                  <a:srgbClr val="000000"/>
                </a:solidFill>
                <a:latin typeface="Arial"/>
              </a:rPr>
              <a:t>scientifica e prodotti assimilati”)</a:t>
            </a:r>
          </a:p>
          <a:p>
            <a:pPr marL="0" lvl="1"/>
            <a:r>
              <a:rPr lang="it-IT" sz="1400" dirty="0" smtClean="0">
                <a:solidFill>
                  <a:srgbClr val="000000"/>
                </a:solidFill>
                <a:latin typeface="Arial"/>
              </a:rPr>
              <a:t>Il </a:t>
            </a:r>
            <a:r>
              <a:rPr lang="it-IT" sz="1400" dirty="0">
                <a:solidFill>
                  <a:srgbClr val="000000"/>
                </a:solidFill>
                <a:latin typeface="Arial"/>
              </a:rPr>
              <a:t>prodotto </a:t>
            </a:r>
            <a:r>
              <a:rPr lang="it-IT" sz="1400" dirty="0" smtClean="0">
                <a:solidFill>
                  <a:srgbClr val="000000"/>
                </a:solidFill>
                <a:latin typeface="Arial"/>
              </a:rPr>
              <a:t>conta come </a:t>
            </a:r>
            <a:r>
              <a:rPr lang="it-IT" sz="1400" dirty="0">
                <a:solidFill>
                  <a:srgbClr val="000000"/>
                </a:solidFill>
                <a:latin typeface="Arial"/>
              </a:rPr>
              <a:t>due prodotti </a:t>
            </a:r>
            <a:r>
              <a:rPr lang="it-IT" sz="1400" dirty="0" smtClean="0">
                <a:solidFill>
                  <a:srgbClr val="000000"/>
                </a:solidFill>
                <a:latin typeface="Arial"/>
              </a:rPr>
              <a:t>distinti</a:t>
            </a:r>
            <a:endParaRPr lang="it-IT" sz="1400" dirty="0">
              <a:solidFill>
                <a:srgbClr val="000000"/>
              </a:solidFill>
            </a:endParaRPr>
          </a:p>
        </p:txBody>
      </p:sp>
      <p:cxnSp>
        <p:nvCxnSpPr>
          <p:cNvPr id="43" name="Connettore 2 42"/>
          <p:cNvCxnSpPr/>
          <p:nvPr/>
        </p:nvCxnSpPr>
        <p:spPr bwMode="auto">
          <a:xfrm flipV="1">
            <a:off x="5774282" y="3068960"/>
            <a:ext cx="518419" cy="134178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Rettangolo 49"/>
          <p:cNvSpPr/>
          <p:nvPr/>
        </p:nvSpPr>
        <p:spPr>
          <a:xfrm>
            <a:off x="3203848" y="4967307"/>
            <a:ext cx="244181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it-IT" sz="1600" b="1" dirty="0" smtClean="0">
                <a:solidFill>
                  <a:srgbClr val="C00000"/>
                </a:solidFill>
                <a:latin typeface="+mj-lt"/>
              </a:rPr>
              <a:t>Editori con accordo</a:t>
            </a:r>
          </a:p>
          <a:p>
            <a:pPr lvl="0">
              <a:spcBef>
                <a:spcPts val="0"/>
              </a:spcBef>
            </a:pPr>
            <a:r>
              <a:rPr lang="it-IT" sz="1400" dirty="0" smtClean="0">
                <a:solidFill>
                  <a:srgbClr val="000000"/>
                </a:solidFill>
                <a:latin typeface="Arial"/>
              </a:rPr>
              <a:t>Elenco pubblicato da ANVUR il 17 dicembre</a:t>
            </a:r>
          </a:p>
          <a:p>
            <a:pPr lvl="0">
              <a:spcBef>
                <a:spcPts val="0"/>
              </a:spcBef>
            </a:pPr>
            <a:r>
              <a:rPr lang="it-IT" sz="1400" dirty="0" smtClean="0">
                <a:solidFill>
                  <a:srgbClr val="000000"/>
                </a:solidFill>
                <a:latin typeface="Arial"/>
              </a:rPr>
              <a:t>Solo CL e LA </a:t>
            </a:r>
            <a:endParaRPr lang="it-IT" sz="1400" dirty="0">
              <a:solidFill>
                <a:srgbClr val="000000"/>
              </a:solidFill>
            </a:endParaRPr>
          </a:p>
        </p:txBody>
      </p:sp>
      <p:grpSp>
        <p:nvGrpSpPr>
          <p:cNvPr id="5" name="Gruppo 4"/>
          <p:cNvGrpSpPr/>
          <p:nvPr/>
        </p:nvGrpSpPr>
        <p:grpSpPr>
          <a:xfrm>
            <a:off x="590575" y="5319861"/>
            <a:ext cx="2181225" cy="1133475"/>
            <a:chOff x="957686" y="4586307"/>
            <a:chExt cx="2181225" cy="1133475"/>
          </a:xfrm>
        </p:grpSpPr>
        <p:pic>
          <p:nvPicPr>
            <p:cNvPr id="56325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7686" y="4586307"/>
              <a:ext cx="2181225" cy="113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ttangolo 2"/>
            <p:cNvSpPr/>
            <p:nvPr/>
          </p:nvSpPr>
          <p:spPr bwMode="auto">
            <a:xfrm>
              <a:off x="1043608" y="5488048"/>
              <a:ext cx="360040" cy="173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0" t="37329" r="30901" b="55516"/>
          <a:stretch/>
        </p:blipFill>
        <p:spPr bwMode="auto">
          <a:xfrm>
            <a:off x="3587841" y="1700808"/>
            <a:ext cx="2281097" cy="57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1" t="41652" r="15870" b="31366"/>
          <a:stretch/>
        </p:blipFill>
        <p:spPr bwMode="auto">
          <a:xfrm>
            <a:off x="2959002" y="2204864"/>
            <a:ext cx="3333699" cy="210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Connettore 2 38"/>
          <p:cNvCxnSpPr/>
          <p:nvPr/>
        </p:nvCxnSpPr>
        <p:spPr bwMode="auto">
          <a:xfrm flipH="1">
            <a:off x="2051720" y="2448601"/>
            <a:ext cx="1018095" cy="2549035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" name="Connettore 2 48"/>
          <p:cNvCxnSpPr/>
          <p:nvPr/>
        </p:nvCxnSpPr>
        <p:spPr bwMode="auto">
          <a:xfrm>
            <a:off x="3275856" y="4193282"/>
            <a:ext cx="0" cy="804354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Connettore 2 13"/>
          <p:cNvCxnSpPr/>
          <p:nvPr/>
        </p:nvCxnSpPr>
        <p:spPr bwMode="auto">
          <a:xfrm>
            <a:off x="4283968" y="3645024"/>
            <a:ext cx="2232248" cy="1103054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 - </a:t>
            </a:r>
            <a:r>
              <a:rPr lang="en-US" cap="small" dirty="0" err="1" smtClean="0"/>
              <a:t>pubblicazioni</a:t>
            </a:r>
            <a:r>
              <a:rPr lang="en-US" cap="small" dirty="0" smtClean="0"/>
              <a:t>  (3/4)</a:t>
            </a:r>
            <a:endParaRPr lang="en-US" cap="small" dirty="0"/>
          </a:p>
        </p:txBody>
      </p:sp>
      <p:sp>
        <p:nvSpPr>
          <p:cNvPr id="28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14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2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1" t="21769" r="3070" b="8785"/>
          <a:stretch/>
        </p:blipFill>
        <p:spPr bwMode="auto">
          <a:xfrm>
            <a:off x="179512" y="836712"/>
            <a:ext cx="8608980" cy="463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251520" y="5589240"/>
            <a:ext cx="853697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sz="2000" u="sng" dirty="0" smtClean="0">
                <a:solidFill>
                  <a:srgbClr val="FF0000"/>
                </a:solidFill>
                <a:latin typeface="+mn-lt"/>
              </a:rPr>
              <a:t>Seleziona </a:t>
            </a:r>
            <a:r>
              <a:rPr lang="it-IT" sz="2000" dirty="0" smtClean="0">
                <a:latin typeface="+mn-lt"/>
                <a:sym typeface="Wingdings" panose="05000000000000000000" pitchFamily="2" charset="2"/>
              </a:rPr>
              <a:t> la pubblicazione è ammissibile per la VQR</a:t>
            </a:r>
            <a:r>
              <a:rPr lang="it-IT" sz="1400" dirty="0" smtClean="0">
                <a:latin typeface="+mn-lt"/>
                <a:sym typeface="Wingdings" panose="05000000000000000000" pitchFamily="2" charset="2"/>
              </a:rPr>
              <a:t> (riassunto nel box azzurro)</a:t>
            </a:r>
          </a:p>
        </p:txBody>
      </p:sp>
      <p:sp>
        <p:nvSpPr>
          <p:cNvPr id="2" name="Ovale 1"/>
          <p:cNvSpPr/>
          <p:nvPr/>
        </p:nvSpPr>
        <p:spPr bwMode="auto">
          <a:xfrm>
            <a:off x="7452320" y="1772816"/>
            <a:ext cx="1152128" cy="504056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7740352" y="1556792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solidFill>
                  <a:srgbClr val="FF0000"/>
                </a:solidFill>
              </a:rPr>
              <a:t>comandi</a:t>
            </a:r>
            <a:endParaRPr lang="it-IT" sz="1200" dirty="0">
              <a:solidFill>
                <a:srgbClr val="FF0000"/>
              </a:solidFill>
            </a:endParaRPr>
          </a:p>
        </p:txBody>
      </p:sp>
      <p:cxnSp>
        <p:nvCxnSpPr>
          <p:cNvPr id="8" name="Connettore 2 7"/>
          <p:cNvCxnSpPr/>
          <p:nvPr/>
        </p:nvCxnSpPr>
        <p:spPr bwMode="auto">
          <a:xfrm flipV="1">
            <a:off x="1907704" y="3429000"/>
            <a:ext cx="2304256" cy="216024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itle 1"/>
          <p:cNvSpPr txBox="1">
            <a:spLocks/>
          </p:cNvSpPr>
          <p:nvPr/>
        </p:nvSpPr>
        <p:spPr>
          <a:xfrm>
            <a:off x="683568" y="0"/>
            <a:ext cx="8074025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 - </a:t>
            </a:r>
            <a:r>
              <a:rPr lang="en-US" kern="0" cap="small" dirty="0" err="1" smtClean="0"/>
              <a:t>pubblicazioni</a:t>
            </a:r>
            <a:r>
              <a:rPr lang="en-US" kern="0" cap="small" dirty="0" smtClean="0"/>
              <a:t>  (4/4)</a:t>
            </a:r>
            <a:endParaRPr lang="en-US" kern="0" cap="small" dirty="0"/>
          </a:p>
        </p:txBody>
      </p:sp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15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32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</a:t>
            </a:r>
            <a:r>
              <a:rPr lang="en-US" cap="small" dirty="0" smtClean="0"/>
              <a:t>- </a:t>
            </a:r>
            <a:r>
              <a:rPr lang="en-US" cap="small" dirty="0" err="1" smtClean="0"/>
              <a:t>dettaglio</a:t>
            </a:r>
            <a:r>
              <a:rPr lang="en-US" cap="small" dirty="0" smtClean="0"/>
              <a:t> </a:t>
            </a:r>
            <a:r>
              <a:rPr lang="en-US" cap="small" dirty="0" err="1" smtClean="0"/>
              <a:t>comandi</a:t>
            </a:r>
            <a:endParaRPr lang="en-US" cap="small" dirty="0"/>
          </a:p>
        </p:txBody>
      </p:sp>
      <p:sp>
        <p:nvSpPr>
          <p:cNvPr id="124930" name="Rettangolo 1"/>
          <p:cNvSpPr>
            <a:spLocks noChangeArrowheads="1"/>
          </p:cNvSpPr>
          <p:nvPr/>
        </p:nvSpPr>
        <p:spPr bwMode="auto">
          <a:xfrm>
            <a:off x="1439863" y="981069"/>
            <a:ext cx="7164585" cy="547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it-IT" sz="2000" dirty="0">
                <a:solidFill>
                  <a:schemeClr val="tx1"/>
                </a:solidFill>
              </a:rPr>
              <a:t>Consente di visualizzare la pubblicazione nel catalogo IRIS</a:t>
            </a:r>
            <a:br>
              <a:rPr lang="it-IT" sz="2000" dirty="0">
                <a:solidFill>
                  <a:schemeClr val="tx1"/>
                </a:solidFill>
              </a:rPr>
            </a:br>
            <a:endParaRPr lang="it-IT" sz="800" dirty="0" smtClean="0">
              <a:solidFill>
                <a:schemeClr val="tx1"/>
              </a:solidFill>
            </a:endParaRPr>
          </a:p>
          <a:p>
            <a:pPr eaLnBrk="0" hangingPunct="0"/>
            <a:r>
              <a:rPr lang="it-IT" sz="2000" dirty="0">
                <a:solidFill>
                  <a:schemeClr val="tx1"/>
                </a:solidFill>
              </a:rPr>
              <a:t/>
            </a:r>
            <a:br>
              <a:rPr lang="it-IT" sz="2000" dirty="0">
                <a:solidFill>
                  <a:schemeClr val="tx1"/>
                </a:solidFill>
              </a:rPr>
            </a:br>
            <a:r>
              <a:rPr lang="it-IT" sz="2000" dirty="0">
                <a:solidFill>
                  <a:schemeClr val="tx1"/>
                </a:solidFill>
              </a:rPr>
              <a:t>Consente di inserire i metadati aggiuntivi a fini VQR</a:t>
            </a:r>
            <a:br>
              <a:rPr lang="it-IT" sz="2000" dirty="0">
                <a:solidFill>
                  <a:schemeClr val="tx1"/>
                </a:solidFill>
              </a:rPr>
            </a:br>
            <a:endParaRPr lang="it-IT" sz="800" dirty="0" smtClean="0">
              <a:solidFill>
                <a:schemeClr val="tx1"/>
              </a:solidFill>
            </a:endParaRPr>
          </a:p>
          <a:p>
            <a:pPr eaLnBrk="0" hangingPunct="0"/>
            <a:endParaRPr lang="it-IT" sz="2000" dirty="0">
              <a:solidFill>
                <a:schemeClr val="tx1"/>
              </a:solidFill>
            </a:endParaRPr>
          </a:p>
          <a:p>
            <a:pPr eaLnBrk="0" hangingPunct="0"/>
            <a:r>
              <a:rPr lang="it-IT" sz="2000" dirty="0" smtClean="0">
                <a:solidFill>
                  <a:schemeClr val="tx1"/>
                </a:solidFill>
              </a:rPr>
              <a:t>Consente </a:t>
            </a:r>
            <a:r>
              <a:rPr lang="it-IT" sz="2000" dirty="0">
                <a:solidFill>
                  <a:schemeClr val="tx1"/>
                </a:solidFill>
              </a:rPr>
              <a:t>di selezionare un allegato da inviare</a:t>
            </a:r>
            <a:br>
              <a:rPr lang="it-IT" sz="2000" dirty="0">
                <a:solidFill>
                  <a:schemeClr val="tx1"/>
                </a:solidFill>
              </a:rPr>
            </a:br>
            <a:endParaRPr lang="it-IT" sz="800" dirty="0" smtClean="0">
              <a:solidFill>
                <a:schemeClr val="tx1"/>
              </a:solidFill>
            </a:endParaRPr>
          </a:p>
          <a:p>
            <a:pPr eaLnBrk="0" hangingPunct="0"/>
            <a:r>
              <a:rPr lang="it-IT" sz="2000" dirty="0">
                <a:solidFill>
                  <a:schemeClr val="tx1"/>
                </a:solidFill>
              </a:rPr>
              <a:t/>
            </a:r>
            <a:br>
              <a:rPr lang="it-IT" sz="2000" dirty="0">
                <a:solidFill>
                  <a:schemeClr val="tx1"/>
                </a:solidFill>
              </a:rPr>
            </a:br>
            <a:r>
              <a:rPr lang="it-IT" sz="2000" dirty="0">
                <a:solidFill>
                  <a:schemeClr val="tx1"/>
                </a:solidFill>
              </a:rPr>
              <a:t>Consente di aggiungere/rimuovere al pannello degli indicatori </a:t>
            </a:r>
            <a:r>
              <a:rPr lang="it-IT" sz="2000" dirty="0" err="1">
                <a:solidFill>
                  <a:schemeClr val="tx1"/>
                </a:solidFill>
              </a:rPr>
              <a:t>bibliometrici</a:t>
            </a:r>
            <a:r>
              <a:rPr lang="it-IT" sz="2000" dirty="0">
                <a:solidFill>
                  <a:schemeClr val="tx1"/>
                </a:solidFill>
              </a:rPr>
              <a:t> la pubblicazione corrispondente</a:t>
            </a:r>
            <a:br>
              <a:rPr lang="it-IT" sz="2000" dirty="0">
                <a:solidFill>
                  <a:schemeClr val="tx1"/>
                </a:solidFill>
              </a:rPr>
            </a:br>
            <a:endParaRPr lang="it-IT" sz="800" dirty="0" smtClean="0">
              <a:solidFill>
                <a:schemeClr val="tx1"/>
              </a:solidFill>
            </a:endParaRPr>
          </a:p>
          <a:p>
            <a:pPr eaLnBrk="0" hangingPunct="0"/>
            <a:r>
              <a:rPr lang="it-IT" sz="2000" dirty="0">
                <a:solidFill>
                  <a:schemeClr val="tx1"/>
                </a:solidFill>
              </a:rPr>
              <a:t/>
            </a:r>
            <a:br>
              <a:rPr lang="it-IT" sz="2000" dirty="0">
                <a:solidFill>
                  <a:schemeClr val="tx1"/>
                </a:solidFill>
              </a:rPr>
            </a:br>
            <a:r>
              <a:rPr lang="it-IT" sz="2000" dirty="0">
                <a:solidFill>
                  <a:schemeClr val="tx1"/>
                </a:solidFill>
              </a:rPr>
              <a:t>Visualizza la pubblicazione su SCOPUS o su WOS </a:t>
            </a:r>
            <a:r>
              <a:rPr lang="it-IT" sz="2000" dirty="0" smtClean="0">
                <a:solidFill>
                  <a:schemeClr val="tx1"/>
                </a:solidFill>
              </a:rPr>
              <a:t>quando nella scheda prodotto è presente il codice </a:t>
            </a:r>
            <a:r>
              <a:rPr lang="it-IT" sz="2000" dirty="0" err="1" smtClean="0">
                <a:solidFill>
                  <a:schemeClr val="tx1"/>
                </a:solidFill>
              </a:rPr>
              <a:t>Scopus</a:t>
            </a:r>
            <a:r>
              <a:rPr lang="it-IT" sz="2000" dirty="0" smtClean="0">
                <a:solidFill>
                  <a:schemeClr val="tx1"/>
                </a:solidFill>
              </a:rPr>
              <a:t>/WOS. </a:t>
            </a:r>
            <a:endParaRPr lang="it-IT" sz="2000" dirty="0">
              <a:solidFill>
                <a:schemeClr val="tx1"/>
              </a:solidFill>
            </a:endParaRPr>
          </a:p>
          <a:p>
            <a:pPr eaLnBrk="0" hangingPunct="0"/>
            <a:endParaRPr lang="it-IT" sz="800" dirty="0" smtClean="0">
              <a:solidFill>
                <a:schemeClr val="tx1"/>
              </a:solidFill>
            </a:endParaRPr>
          </a:p>
          <a:p>
            <a:pPr eaLnBrk="0" hangingPunct="0"/>
            <a:endParaRPr lang="it-IT" sz="2000" dirty="0">
              <a:solidFill>
                <a:schemeClr val="tx1"/>
              </a:solidFill>
            </a:endParaRPr>
          </a:p>
          <a:p>
            <a:pPr eaLnBrk="0" hangingPunct="0"/>
            <a:r>
              <a:rPr lang="it-IT" sz="2000" dirty="0">
                <a:solidFill>
                  <a:schemeClr val="tx1"/>
                </a:solidFill>
              </a:rPr>
              <a:t>Versione ridotta di «Database bibliografici» (associare un </a:t>
            </a:r>
            <a:r>
              <a:rPr lang="it-IT" sz="2000" dirty="0" smtClean="0">
                <a:solidFill>
                  <a:schemeClr val="tx1"/>
                </a:solidFill>
              </a:rPr>
              <a:t>prodotto a SCOPUS </a:t>
            </a:r>
            <a:r>
              <a:rPr lang="it-IT" sz="2000" dirty="0">
                <a:solidFill>
                  <a:schemeClr val="tx1"/>
                </a:solidFill>
              </a:rPr>
              <a:t>e/o </a:t>
            </a:r>
            <a:r>
              <a:rPr lang="it-IT" sz="2000" dirty="0" smtClean="0">
                <a:solidFill>
                  <a:schemeClr val="tx1"/>
                </a:solidFill>
              </a:rPr>
              <a:t>WOS </a:t>
            </a:r>
            <a:r>
              <a:rPr lang="it-IT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it-IT" sz="2000" dirty="0" smtClean="0">
                <a:solidFill>
                  <a:schemeClr val="tx1"/>
                </a:solidFill>
              </a:rPr>
              <a:t> </a:t>
            </a:r>
            <a:r>
              <a:rPr lang="it-IT" sz="2000" dirty="0">
                <a:solidFill>
                  <a:srgbClr val="FF0000"/>
                </a:solidFill>
              </a:rPr>
              <a:t>NON in IRIS</a:t>
            </a:r>
          </a:p>
        </p:txBody>
      </p:sp>
      <p:pic>
        <p:nvPicPr>
          <p:cNvPr id="1249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509120"/>
            <a:ext cx="706745" cy="68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2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908720"/>
            <a:ext cx="608516" cy="56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3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7064" y="5733256"/>
            <a:ext cx="507734" cy="50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4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75336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5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750" y="2617456"/>
            <a:ext cx="618722" cy="50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6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288" y="3491280"/>
            <a:ext cx="718226" cy="59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8" t="36213" r="4894" b="56554"/>
          <a:stretch/>
        </p:blipFill>
        <p:spPr bwMode="auto">
          <a:xfrm>
            <a:off x="7308304" y="116632"/>
            <a:ext cx="1800200" cy="71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16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69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en-US" cap="small" dirty="0" err="1"/>
              <a:t>dettaglio</a:t>
            </a:r>
            <a:r>
              <a:rPr lang="en-US" cap="small" dirty="0"/>
              <a:t> </a:t>
            </a:r>
            <a:r>
              <a:rPr lang="en-US" cap="small" dirty="0" err="1"/>
              <a:t>comandi</a:t>
            </a:r>
            <a:endParaRPr lang="en-US" cap="small" dirty="0"/>
          </a:p>
        </p:txBody>
      </p:sp>
      <p:sp>
        <p:nvSpPr>
          <p:cNvPr id="124930" name="Rettangolo 1"/>
          <p:cNvSpPr>
            <a:spLocks noChangeArrowheads="1"/>
          </p:cNvSpPr>
          <p:nvPr/>
        </p:nvSpPr>
        <p:spPr bwMode="auto">
          <a:xfrm>
            <a:off x="1439863" y="981069"/>
            <a:ext cx="7164585" cy="350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it-IT" sz="2000" dirty="0" smtClean="0">
                <a:solidFill>
                  <a:schemeClr val="tx1"/>
                </a:solidFill>
              </a:rPr>
              <a:t>Consente </a:t>
            </a:r>
            <a:r>
              <a:rPr lang="it-IT" sz="2000" dirty="0">
                <a:solidFill>
                  <a:schemeClr val="tx1"/>
                </a:solidFill>
              </a:rPr>
              <a:t>di aggiungere/rimuovere al pannello degli indicatori </a:t>
            </a:r>
            <a:r>
              <a:rPr lang="it-IT" sz="2000" dirty="0" err="1">
                <a:solidFill>
                  <a:schemeClr val="tx1"/>
                </a:solidFill>
              </a:rPr>
              <a:t>bibliometrici</a:t>
            </a:r>
            <a:r>
              <a:rPr lang="it-IT" sz="2000" dirty="0">
                <a:solidFill>
                  <a:schemeClr val="tx1"/>
                </a:solidFill>
              </a:rPr>
              <a:t> la pubblicazione corrispondente</a:t>
            </a:r>
            <a:br>
              <a:rPr lang="it-IT" sz="2000" dirty="0">
                <a:solidFill>
                  <a:schemeClr val="tx1"/>
                </a:solidFill>
              </a:rPr>
            </a:br>
            <a:endParaRPr lang="it-IT" sz="800" dirty="0" smtClean="0">
              <a:solidFill>
                <a:schemeClr val="tx1"/>
              </a:solidFill>
            </a:endParaRPr>
          </a:p>
          <a:p>
            <a:pPr eaLnBrk="0" hangingPunct="0"/>
            <a:r>
              <a:rPr lang="it-IT" sz="2000" dirty="0" smtClean="0">
                <a:solidFill>
                  <a:schemeClr val="tx1"/>
                </a:solidFill>
              </a:rPr>
              <a:t>                   </a:t>
            </a:r>
          </a:p>
          <a:p>
            <a:pPr eaLnBrk="0" hangingPunct="0"/>
            <a:r>
              <a:rPr lang="it-IT" sz="2000" dirty="0"/>
              <a:t> </a:t>
            </a:r>
            <a:r>
              <a:rPr lang="it-IT" sz="2000" dirty="0" smtClean="0"/>
              <a:t>                  </a:t>
            </a:r>
            <a:r>
              <a:rPr lang="it-IT" sz="2000" dirty="0" smtClean="0">
                <a:solidFill>
                  <a:schemeClr val="tx1"/>
                </a:solidFill>
              </a:rPr>
              <a:t>si può aggiungere/rimuovere un prodotto</a:t>
            </a:r>
          </a:p>
          <a:p>
            <a:pPr eaLnBrk="0" hangingPunct="0"/>
            <a:r>
              <a:rPr lang="it-IT" sz="2000" dirty="0"/>
              <a:t> </a:t>
            </a:r>
            <a:r>
              <a:rPr lang="it-IT" sz="2000" dirty="0" smtClean="0"/>
              <a:t>                  dal pannello indicatori.</a:t>
            </a:r>
            <a:endParaRPr lang="it-IT" sz="2000" dirty="0" smtClean="0">
              <a:solidFill>
                <a:schemeClr val="tx1"/>
              </a:solidFill>
            </a:endParaRPr>
          </a:p>
          <a:p>
            <a:pPr eaLnBrk="0" hangingPunct="0"/>
            <a:r>
              <a:rPr lang="it-IT" sz="2000" dirty="0" smtClean="0"/>
              <a:t>									</a:t>
            </a:r>
            <a:endParaRPr lang="it-IT" sz="2000" dirty="0"/>
          </a:p>
          <a:p>
            <a:pPr eaLnBrk="0" hangingPunct="0"/>
            <a:endParaRPr lang="it-IT" sz="2000" dirty="0" smtClean="0">
              <a:solidFill>
                <a:schemeClr val="tx1"/>
              </a:solidFill>
            </a:endParaRPr>
          </a:p>
          <a:p>
            <a:pPr eaLnBrk="0" hangingPunct="0"/>
            <a:endParaRPr lang="it-IT" sz="2000" dirty="0" smtClean="0">
              <a:solidFill>
                <a:schemeClr val="tx1"/>
              </a:solidFill>
            </a:endParaRPr>
          </a:p>
          <a:p>
            <a:pPr eaLnBrk="0" hangingPunct="0"/>
            <a:endParaRPr lang="it-IT" sz="800" dirty="0" smtClean="0">
              <a:solidFill>
                <a:schemeClr val="tx1"/>
              </a:solidFill>
            </a:endParaRPr>
          </a:p>
        </p:txBody>
      </p:sp>
      <p:pic>
        <p:nvPicPr>
          <p:cNvPr id="124936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052736"/>
            <a:ext cx="718226" cy="59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8" t="36213" r="4894" b="56554"/>
          <a:stretch/>
        </p:blipFill>
        <p:spPr bwMode="auto">
          <a:xfrm>
            <a:off x="7308304" y="116632"/>
            <a:ext cx="1800200" cy="71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95" t="47168" b="35391"/>
          <a:stretch/>
        </p:blipFill>
        <p:spPr bwMode="auto">
          <a:xfrm>
            <a:off x="899592" y="2172045"/>
            <a:ext cx="1835426" cy="1162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18" t="16961" b="65354"/>
          <a:stretch/>
        </p:blipFill>
        <p:spPr bwMode="auto">
          <a:xfrm>
            <a:off x="7884368" y="4483566"/>
            <a:ext cx="851452" cy="117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4208" y="4077072"/>
            <a:ext cx="706745" cy="68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1"/>
          <p:cNvSpPr/>
          <p:nvPr/>
        </p:nvSpPr>
        <p:spPr>
          <a:xfrm>
            <a:off x="1331640" y="4154177"/>
            <a:ext cx="4572000" cy="19205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000" dirty="0"/>
              <a:t>Cliccando su </a:t>
            </a:r>
          </a:p>
          <a:p>
            <a:r>
              <a:rPr lang="it-IT" sz="2000" dirty="0"/>
              <a:t>Si visualizza la pubblicazione su SCOPUS o su WOS quando nella scheda prodotto è presente il codice </a:t>
            </a:r>
            <a:r>
              <a:rPr lang="it-IT" sz="2000" dirty="0" err="1"/>
              <a:t>Scopus</a:t>
            </a:r>
            <a:r>
              <a:rPr lang="it-IT" sz="2000" dirty="0"/>
              <a:t>/WOS</a:t>
            </a:r>
            <a:r>
              <a:rPr lang="it-IT" dirty="0"/>
              <a:t>. </a:t>
            </a:r>
          </a:p>
          <a:p>
            <a:endParaRPr lang="it-IT" sz="900" dirty="0"/>
          </a:p>
        </p:txBody>
      </p:sp>
      <p:cxnSp>
        <p:nvCxnSpPr>
          <p:cNvPr id="4" name="Connettore 2 3"/>
          <p:cNvCxnSpPr/>
          <p:nvPr/>
        </p:nvCxnSpPr>
        <p:spPr bwMode="auto">
          <a:xfrm>
            <a:off x="3275856" y="4365104"/>
            <a:ext cx="2880320" cy="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Connettore 2 6"/>
          <p:cNvCxnSpPr/>
          <p:nvPr/>
        </p:nvCxnSpPr>
        <p:spPr bwMode="auto">
          <a:xfrm>
            <a:off x="7164288" y="4869160"/>
            <a:ext cx="648072" cy="36004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17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87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en-US" cap="small" dirty="0" err="1" smtClean="0"/>
              <a:t>pannello</a:t>
            </a:r>
            <a:r>
              <a:rPr lang="en-US" cap="small" dirty="0" smtClean="0"/>
              <a:t> </a:t>
            </a:r>
            <a:r>
              <a:rPr lang="en-US" cap="small" dirty="0" err="1" smtClean="0"/>
              <a:t>indicatori</a:t>
            </a:r>
            <a:endParaRPr lang="en-US" cap="small" dirty="0"/>
          </a:p>
        </p:txBody>
      </p: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90278" y="188640"/>
            <a:ext cx="718226" cy="59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18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6" t="7034" r="11733" b="12055"/>
          <a:stretch/>
        </p:blipFill>
        <p:spPr bwMode="auto">
          <a:xfrm>
            <a:off x="1115616" y="898992"/>
            <a:ext cx="6768752" cy="5696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58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en-US" cap="small" dirty="0" err="1"/>
              <a:t>pannello</a:t>
            </a:r>
            <a:r>
              <a:rPr lang="en-US" cap="small" dirty="0"/>
              <a:t> </a:t>
            </a:r>
            <a:r>
              <a:rPr lang="en-US" cap="small" dirty="0" err="1"/>
              <a:t>indicatori</a:t>
            </a:r>
            <a:endParaRPr lang="en-US" cap="small" dirty="0"/>
          </a:p>
        </p:txBody>
      </p: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6416" y="188640"/>
            <a:ext cx="718226" cy="59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9" t="5859" r="10000" b="6158"/>
          <a:stretch/>
        </p:blipFill>
        <p:spPr bwMode="auto">
          <a:xfrm>
            <a:off x="611560" y="807674"/>
            <a:ext cx="7636214" cy="586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19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96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numero diapositiva 3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2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  <p:sp>
        <p:nvSpPr>
          <p:cNvPr id="4099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755650" y="188913"/>
            <a:ext cx="5943600" cy="838200"/>
          </a:xfrm>
        </p:spPr>
        <p:txBody>
          <a:bodyPr/>
          <a:lstStyle/>
          <a:p>
            <a:pPr>
              <a:defRPr/>
            </a:pPr>
            <a:r>
              <a:rPr lang="it-IT" dirty="0"/>
              <a:t>Indice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340768"/>
            <a:ext cx="8229600" cy="2881313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Configurazione VQR in IRIS e fasi attività</a:t>
            </a:r>
          </a:p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VQR-IRIS per il docente</a:t>
            </a:r>
          </a:p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VQR-IRIS per il Dipartimento</a:t>
            </a:r>
          </a:p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VQR-IRIS per l’Ateneo</a:t>
            </a:r>
          </a:p>
          <a:p>
            <a:pPr marL="0" indent="0">
              <a:lnSpc>
                <a:spcPct val="150000"/>
              </a:lnSpc>
              <a:defRPr/>
            </a:pPr>
            <a:endParaRPr lang="it-IT" altLang="it-IT" b="1" dirty="0" smtClean="0">
              <a:solidFill>
                <a:srgbClr val="004C80"/>
              </a:solidFill>
              <a:ea typeface="ＭＳ Ｐゴシック" pitchFamily="34" charset="-128"/>
            </a:endParaRPr>
          </a:p>
          <a:p>
            <a:pPr marL="0" indent="0">
              <a:lnSpc>
                <a:spcPct val="150000"/>
              </a:lnSpc>
              <a:defRPr/>
            </a:pP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Allegati</a:t>
            </a:r>
          </a:p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Tipologie di prodotti ammessi</a:t>
            </a:r>
          </a:p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Associazione prodotto, </a:t>
            </a:r>
            <a:r>
              <a:rPr lang="it-IT" altLang="it-IT" b="1" dirty="0" err="1" smtClean="0">
                <a:solidFill>
                  <a:srgbClr val="004C80"/>
                </a:solidFill>
                <a:ea typeface="ＭＳ Ｐゴシック" pitchFamily="34" charset="-128"/>
              </a:rPr>
              <a:t>Scopus</a:t>
            </a:r>
            <a:r>
              <a:rPr lang="it-IT" altLang="it-IT" b="1" dirty="0" smtClean="0">
                <a:solidFill>
                  <a:srgbClr val="004C80"/>
                </a:solidFill>
                <a:ea typeface="ＭＳ Ｐゴシック" pitchFamily="34" charset="-128"/>
              </a:rPr>
              <a:t> e WOS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en-US" cap="small" dirty="0" err="1"/>
              <a:t>pannello</a:t>
            </a:r>
            <a:r>
              <a:rPr lang="en-US" cap="small" dirty="0"/>
              <a:t> </a:t>
            </a:r>
            <a:r>
              <a:rPr lang="en-US" cap="small" dirty="0" err="1" smtClean="0"/>
              <a:t>indicatori</a:t>
            </a:r>
            <a:endParaRPr lang="en-US" cap="small" dirty="0"/>
          </a:p>
        </p:txBody>
      </p:sp>
      <p:pic>
        <p:nvPicPr>
          <p:cNvPr id="12902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163" y="2492375"/>
            <a:ext cx="860901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401638" y="1524000"/>
            <a:ext cx="849153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it-IT" dirty="0">
                <a:solidFill>
                  <a:srgbClr val="000000"/>
                </a:solidFill>
                <a:latin typeface="+mj-lt"/>
              </a:rPr>
              <a:t>Nel pannello indicatori nel </a:t>
            </a:r>
            <a:r>
              <a:rPr lang="it-IT" dirty="0" err="1">
                <a:solidFill>
                  <a:srgbClr val="000000"/>
                </a:solidFill>
                <a:latin typeface="+mj-lt"/>
              </a:rPr>
              <a:t>tab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 ‘</a:t>
            </a:r>
            <a:r>
              <a:rPr lang="it-IT" b="1" dirty="0">
                <a:solidFill>
                  <a:srgbClr val="000000"/>
                </a:solidFill>
                <a:latin typeface="+mj-lt"/>
              </a:rPr>
              <a:t>Altro’ </a:t>
            </a:r>
            <a:r>
              <a:rPr lang="it-IT" dirty="0">
                <a:solidFill>
                  <a:srgbClr val="000000"/>
                </a:solidFill>
                <a:latin typeface="+mj-lt"/>
              </a:rPr>
              <a:t>(un esempio di confronto tra pubblicazioni diverse)</a:t>
            </a:r>
            <a:endParaRPr lang="it-IT" dirty="0">
              <a:latin typeface="+mj-lt"/>
            </a:endParaRPr>
          </a:p>
        </p:txBody>
      </p:sp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90278" y="188640"/>
            <a:ext cx="718226" cy="59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20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23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numero diapositiva 3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0B9ECC5E-798E-4921-8CC0-A228904353E9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21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9459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83568" y="70520"/>
            <a:ext cx="7704856" cy="83820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it-IT" cap="small" dirty="0" smtClean="0"/>
              <a:t>metadati aggiuntivi (1/12)</a:t>
            </a:r>
            <a:endParaRPr lang="it-IT" cap="small" dirty="0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066800"/>
            <a:ext cx="8229600" cy="5170488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area, SSD e codice ERC di riferimento per la valutazione;</a:t>
            </a:r>
          </a:p>
          <a:p>
            <a:pPr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scelta della banca dati di riferimento</a:t>
            </a:r>
          </a:p>
          <a:p>
            <a:pPr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scelta della </a:t>
            </a:r>
            <a:r>
              <a:rPr lang="it-IT" altLang="it-IT" sz="1800" dirty="0" err="1" smtClean="0">
                <a:ea typeface="ＭＳ Ｐゴシック" pitchFamily="34" charset="-128"/>
              </a:rPr>
              <a:t>Subject</a:t>
            </a:r>
            <a:r>
              <a:rPr lang="it-IT" altLang="it-IT" sz="1800" dirty="0" smtClean="0">
                <a:ea typeface="ＭＳ Ｐゴシック" pitchFamily="34" charset="-128"/>
              </a:rPr>
              <a:t> </a:t>
            </a:r>
            <a:r>
              <a:rPr lang="it-IT" altLang="it-IT" sz="1800" dirty="0" err="1" smtClean="0">
                <a:ea typeface="ＭＳ Ｐゴシック" pitchFamily="34" charset="-128"/>
              </a:rPr>
              <a:t>Category</a:t>
            </a:r>
            <a:r>
              <a:rPr lang="it-IT" altLang="it-IT" sz="1800" dirty="0" smtClean="0">
                <a:ea typeface="ＭＳ Ｐゴシック" pitchFamily="34" charset="-128"/>
              </a:rPr>
              <a:t> di </a:t>
            </a:r>
            <a:r>
              <a:rPr lang="it-IT" altLang="it-IT" sz="1800" dirty="0" err="1" smtClean="0">
                <a:ea typeface="ＭＳ Ｐゴシック" pitchFamily="34" charset="-128"/>
              </a:rPr>
              <a:t>WoS</a:t>
            </a:r>
            <a:r>
              <a:rPr lang="it-IT" altLang="it-IT" sz="1800" dirty="0" smtClean="0">
                <a:ea typeface="ＭＳ Ｐゴシック" pitchFamily="34" charset="-128"/>
              </a:rPr>
              <a:t> e/o </a:t>
            </a:r>
            <a:r>
              <a:rPr lang="it-IT" altLang="it-IT" sz="1800" dirty="0" err="1" smtClean="0">
                <a:ea typeface="ＭＳ Ｐゴシック" pitchFamily="34" charset="-128"/>
              </a:rPr>
              <a:t>All</a:t>
            </a:r>
            <a:r>
              <a:rPr lang="it-IT" altLang="it-IT" sz="1800" dirty="0" smtClean="0">
                <a:ea typeface="ＭＳ Ｐゴシック" pitchFamily="34" charset="-128"/>
              </a:rPr>
              <a:t> Science </a:t>
            </a:r>
            <a:r>
              <a:rPr lang="it-IT" altLang="it-IT" sz="1800" dirty="0" err="1" smtClean="0">
                <a:ea typeface="ＭＳ Ｐゴシック" pitchFamily="34" charset="-128"/>
              </a:rPr>
              <a:t>Journals</a:t>
            </a:r>
            <a:r>
              <a:rPr lang="it-IT" altLang="it-IT" sz="1800" dirty="0" smtClean="0">
                <a:ea typeface="ＭＳ Ｐゴシック" pitchFamily="34" charset="-128"/>
              </a:rPr>
              <a:t> </a:t>
            </a:r>
            <a:r>
              <a:rPr lang="it-IT" altLang="it-IT" sz="1800" dirty="0" err="1" smtClean="0">
                <a:ea typeface="ＭＳ Ｐゴシック" pitchFamily="34" charset="-128"/>
              </a:rPr>
              <a:t>Classification</a:t>
            </a:r>
            <a:r>
              <a:rPr lang="it-IT" altLang="it-IT" sz="1800" dirty="0" smtClean="0">
                <a:ea typeface="ＭＳ Ｐゴシック" pitchFamily="34" charset="-128"/>
              </a:rPr>
              <a:t> (ASJC) di </a:t>
            </a:r>
            <a:r>
              <a:rPr lang="it-IT" altLang="it-IT" sz="1800" dirty="0" err="1" smtClean="0">
                <a:ea typeface="ＭＳ Ｐゴシック" pitchFamily="34" charset="-128"/>
              </a:rPr>
              <a:t>Scopus</a:t>
            </a:r>
            <a:r>
              <a:rPr lang="it-IT" altLang="it-IT" sz="1800" dirty="0" smtClean="0">
                <a:ea typeface="ＭＳ Ｐゴシック" pitchFamily="34" charset="-128"/>
              </a:rPr>
              <a:t>, </a:t>
            </a:r>
          </a:p>
          <a:p>
            <a:pPr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scelta dell’indicatore per JM</a:t>
            </a:r>
          </a:p>
          <a:p>
            <a:pPr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Richiesta di </a:t>
            </a:r>
            <a:r>
              <a:rPr lang="it-IT" altLang="it-IT" sz="1800" dirty="0" err="1" smtClean="0">
                <a:ea typeface="ＭＳ Ｐゴシック" pitchFamily="34" charset="-128"/>
              </a:rPr>
              <a:t>peer</a:t>
            </a:r>
            <a:r>
              <a:rPr lang="it-IT" altLang="it-IT" sz="1800" dirty="0" smtClean="0">
                <a:ea typeface="ＭＳ Ｐゴシック" pitchFamily="34" charset="-128"/>
              </a:rPr>
              <a:t> </a:t>
            </a:r>
            <a:r>
              <a:rPr lang="it-IT" altLang="it-IT" sz="1800" dirty="0" err="1" smtClean="0">
                <a:ea typeface="ＭＳ Ｐゴシック" pitchFamily="34" charset="-128"/>
              </a:rPr>
              <a:t>review</a:t>
            </a:r>
            <a:r>
              <a:rPr lang="it-IT" altLang="it-IT" sz="1800" dirty="0" smtClean="0">
                <a:ea typeface="ＭＳ Ｐゴシック" pitchFamily="34" charset="-128"/>
              </a:rPr>
              <a:t> per prodotto di ricerca in aree emergenti a livello internazionale o in aree di forte specializzazione o a carattere interdisciplinare;</a:t>
            </a:r>
          </a:p>
          <a:p>
            <a:pPr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Una descrizione dell’i</a:t>
            </a:r>
            <a:r>
              <a:rPr lang="it-IT" altLang="ja-JP" sz="1800" dirty="0" smtClean="0">
                <a:ea typeface="ＭＳ Ｐゴシック" pitchFamily="34" charset="-128"/>
              </a:rPr>
              <a:t>mportanza del prodotto nel contesto scientifico  internazionale  e dell'impatto che il prodotto ha avuto in aggiunta a quanto determinabile da una mera analisi </a:t>
            </a:r>
            <a:r>
              <a:rPr lang="it-IT" altLang="ja-JP" sz="1800" dirty="0" err="1" smtClean="0">
                <a:ea typeface="ＭＳ Ｐゴシック" pitchFamily="34" charset="-128"/>
              </a:rPr>
              <a:t>bibliometrica</a:t>
            </a:r>
            <a:r>
              <a:rPr lang="it-IT" altLang="ja-JP" sz="1800" dirty="0" smtClean="0">
                <a:ea typeface="ＭＳ Ｐゴシック" pitchFamily="34" charset="-128"/>
              </a:rPr>
              <a:t>. In tale sezione andrà riportata qualunque informazione si ritenga utile alla valorizzazione del prodotto (quali ad esempio premi ricevuti e recensioni).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it-IT" altLang="it-IT" sz="1800" dirty="0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+ altre informazioni specifiche per ogni GEV.</a:t>
            </a:r>
          </a:p>
          <a:p>
            <a:pPr>
              <a:lnSpc>
                <a:spcPct val="80000"/>
              </a:lnSpc>
              <a:defRPr/>
            </a:pPr>
            <a:endParaRPr lang="it-IT" altLang="it-IT" sz="1800" dirty="0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Sono disponibili specifiche linee guida per la trasmissione dei prodotti, predisposte dal CINECA </a:t>
            </a:r>
          </a:p>
          <a:p>
            <a:pPr>
              <a:lnSpc>
                <a:spcPct val="80000"/>
              </a:lnSpc>
              <a:defRPr/>
            </a:pPr>
            <a:endParaRPr lang="it-IT" altLang="it-IT" sz="18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22</a:t>
            </a:fld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164307" y="980728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Caratteristiche del prodotto  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(facoltativo)</a:t>
            </a:r>
            <a:r>
              <a:rPr lang="it-IT" sz="2000" b="1" dirty="0" smtClean="0">
                <a:solidFill>
                  <a:srgbClr val="000000"/>
                </a:solidFill>
                <a:latin typeface="+mn-lt"/>
              </a:rPr>
              <a:t>:</a:t>
            </a:r>
          </a:p>
          <a:p>
            <a:pPr lvl="1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Descrizione dell’</a:t>
            </a:r>
            <a:r>
              <a:rPr lang="it-IT" sz="2000" b="1" dirty="0" smtClean="0">
                <a:solidFill>
                  <a:srgbClr val="000000"/>
                </a:solidFill>
                <a:latin typeface="+mn-lt"/>
              </a:rPr>
              <a:t>importanza del prodotto nel contesto scientifico internazionale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 e del </a:t>
            </a:r>
            <a:r>
              <a:rPr lang="it-IT" sz="2000" b="1" dirty="0" smtClean="0">
                <a:solidFill>
                  <a:srgbClr val="000000"/>
                </a:solidFill>
                <a:latin typeface="+mn-lt"/>
              </a:rPr>
              <a:t>suo impatto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 in aggiunta a quanto determinabile dall’analisi </a:t>
            </a:r>
            <a:r>
              <a:rPr lang="it-IT" sz="2000" dirty="0" err="1" smtClean="0">
                <a:solidFill>
                  <a:srgbClr val="000000"/>
                </a:solidFill>
                <a:latin typeface="+mn-lt"/>
              </a:rPr>
              <a:t>bibliometrica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. Qualunque informazione si ritenga utile alla valorizzazione del prodotto (ad es. premi, recensioni, traduzioni in altre lingue, discussioni su rivista, collegamenti a brevetti, ecc.).</a:t>
            </a:r>
          </a:p>
          <a:p>
            <a:pPr lvl="1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In questo campo si deve segnalare:</a:t>
            </a:r>
          </a:p>
          <a:p>
            <a:pPr marL="812800" lvl="1" indent="-355600">
              <a:buFont typeface="Arial" pitchFamily="34" charset="0"/>
              <a:buChar char="•"/>
            </a:pP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se il prodotto era stato già pubblicato in formato elettronico in anni precedenti il 2011 e in formato cartaceo nel quadriennio VQR,</a:t>
            </a:r>
          </a:p>
          <a:p>
            <a:pPr marL="812800" lvl="1" indent="-355600">
              <a:buFont typeface="Arial" pitchFamily="34" charset="0"/>
              <a:buChar char="•"/>
            </a:pP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se è stato pubblicato in formato cartaceo in anni successivi al 2014, ma pubblicato per la prima volta in formato elettronico nel quadriennio VQR</a:t>
            </a:r>
          </a:p>
        </p:txBody>
      </p:sp>
      <p:sp>
        <p:nvSpPr>
          <p:cNvPr id="4" name="Rettangolo 3"/>
          <p:cNvSpPr/>
          <p:nvPr/>
        </p:nvSpPr>
        <p:spPr>
          <a:xfrm>
            <a:off x="278810" y="5085184"/>
            <a:ext cx="857256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err="1" smtClean="0">
                <a:solidFill>
                  <a:srgbClr val="C00000"/>
                </a:solidFill>
                <a:latin typeface="+mn-lt"/>
              </a:rPr>
              <a:t>Abstract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 (obbligatorio)</a:t>
            </a:r>
          </a:p>
          <a:p>
            <a:pPr marL="171450"/>
            <a:r>
              <a:rPr lang="it-IT" sz="2000" dirty="0" smtClean="0">
                <a:solidFill>
                  <a:schemeClr val="tx1"/>
                </a:solidFill>
                <a:latin typeface="+mn-lt"/>
              </a:rPr>
              <a:t>Utilizzato in fase di assegnazione del prodotto ai revisori.</a:t>
            </a:r>
          </a:p>
          <a:p>
            <a:pPr marL="171450"/>
            <a:r>
              <a:rPr lang="it-IT" sz="2000" dirty="0" smtClean="0">
                <a:solidFill>
                  <a:schemeClr val="tx1"/>
                </a:solidFill>
                <a:latin typeface="+mn-lt"/>
              </a:rPr>
              <a:t>Campo precompilato se l’</a:t>
            </a:r>
            <a:r>
              <a:rPr lang="it-IT" sz="2000" dirty="0" err="1" smtClean="0">
                <a:solidFill>
                  <a:schemeClr val="tx1"/>
                </a:solidFill>
                <a:latin typeface="+mn-lt"/>
              </a:rPr>
              <a:t>abstract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 è già presente in catalogo.</a:t>
            </a:r>
          </a:p>
          <a:p>
            <a:pPr marL="171450"/>
            <a:r>
              <a:rPr lang="it-IT" sz="2000" dirty="0" smtClean="0">
                <a:solidFill>
                  <a:schemeClr val="tx1"/>
                </a:solidFill>
                <a:latin typeface="+mn-lt"/>
              </a:rPr>
              <a:t>Se non esiste un </a:t>
            </a:r>
            <a:r>
              <a:rPr lang="it-IT" sz="2000" dirty="0" err="1" smtClean="0">
                <a:solidFill>
                  <a:schemeClr val="tx1"/>
                </a:solidFill>
                <a:latin typeface="+mn-lt"/>
              </a:rPr>
              <a:t>abstract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 editoriale dovrà essere predisposto ad hoc.</a:t>
            </a:r>
          </a:p>
        </p:txBody>
      </p:sp>
      <p:sp>
        <p:nvSpPr>
          <p:cNvPr id="5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806489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metadati aggiuntivi (2/12)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2052293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23</a:t>
            </a:fld>
            <a:endParaRPr lang="it-IT" altLang="it-IT"/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096179"/>
              </p:ext>
            </p:extLst>
          </p:nvPr>
        </p:nvGraphicFramePr>
        <p:xfrm>
          <a:off x="611560" y="2170008"/>
          <a:ext cx="8064896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1101"/>
                <a:gridCol w="5873795"/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Tipologia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Sottotipo VQR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err="1" smtClean="0"/>
                        <a:t>Contributo</a:t>
                      </a:r>
                      <a:r>
                        <a:rPr lang="en-US" sz="1800" b="0" dirty="0" smtClean="0"/>
                        <a:t> in </a:t>
                      </a:r>
                      <a:r>
                        <a:rPr lang="en-US" sz="1800" b="0" dirty="0" err="1" smtClean="0"/>
                        <a:t>rivista</a:t>
                      </a:r>
                      <a:endParaRPr lang="it-IT" sz="1800" b="0" dirty="0" smtClean="0"/>
                    </a:p>
                    <a:p>
                      <a:endParaRPr lang="it-IT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/>
                        <a:t>Articolo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en-US" sz="1800" b="0" dirty="0" err="1" smtClean="0"/>
                        <a:t>scientifico</a:t>
                      </a:r>
                      <a:endParaRPr lang="en-US" sz="1800" b="0" dirty="0" smtClean="0"/>
                    </a:p>
                    <a:p>
                      <a:r>
                        <a:rPr lang="en-US" sz="1800" b="0" dirty="0" smtClean="0"/>
                        <a:t>Review essay</a:t>
                      </a:r>
                    </a:p>
                    <a:p>
                      <a:r>
                        <a:rPr lang="en-US" sz="1800" b="0" dirty="0" err="1" smtClean="0"/>
                        <a:t>Lettera</a:t>
                      </a:r>
                      <a:endParaRPr lang="en-US" sz="1800" b="0" dirty="0" smtClean="0"/>
                    </a:p>
                    <a:p>
                      <a:r>
                        <a:rPr lang="it-IT" sz="1800" b="0" dirty="0" smtClean="0"/>
                        <a:t>Contributo a forum/dibattito/introduzione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Contributo in volume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Capitolo o Saggio</a:t>
                      </a:r>
                    </a:p>
                    <a:p>
                      <a:r>
                        <a:rPr lang="it-IT" sz="1800" dirty="0" smtClean="0"/>
                        <a:t>Contributo in Atti di convegno</a:t>
                      </a:r>
                    </a:p>
                    <a:p>
                      <a:r>
                        <a:rPr lang="it-IT" sz="1800" dirty="0" smtClean="0"/>
                        <a:t>Voce (in dizionario o enciclopedia)</a:t>
                      </a:r>
                    </a:p>
                    <a:p>
                      <a:r>
                        <a:rPr lang="it-IT" sz="1800" dirty="0" smtClean="0"/>
                        <a:t>Catalogo con saggio introduttivo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Monografia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scientifica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prodotti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assimilati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Monografia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ricerca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prima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edizione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Monografia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ricerca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riedizione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traduzione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1800" b="0" dirty="0" smtClean="0"/>
                        <a:t>Raccolta di saggi propri di ricerca</a:t>
                      </a:r>
                    </a:p>
                    <a:p>
                      <a:r>
                        <a:rPr lang="it-IT" sz="1800" b="0" dirty="0" smtClean="0"/>
                        <a:t>Manuale</a:t>
                      </a:r>
                      <a:r>
                        <a:rPr lang="it-IT" sz="1800" b="0" baseline="0" dirty="0" smtClean="0"/>
                        <a:t> critico</a:t>
                      </a:r>
                    </a:p>
                    <a:p>
                      <a:r>
                        <a:rPr lang="it-IT" sz="1800" b="0" baseline="0" dirty="0" smtClean="0"/>
                        <a:t>Grammatica o dizionario scientifico</a:t>
                      </a:r>
                      <a:endParaRPr lang="it-IT" sz="1800" b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ttangolo 7"/>
          <p:cNvSpPr/>
          <p:nvPr/>
        </p:nvSpPr>
        <p:spPr>
          <a:xfrm>
            <a:off x="323528" y="908720"/>
            <a:ext cx="83529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rgbClr val="C00000"/>
                </a:solidFill>
                <a:latin typeface="+mn-lt"/>
              </a:rPr>
              <a:t>Specifica Sottotipo 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VQR </a:t>
            </a:r>
            <a:r>
              <a:rPr lang="it-IT" dirty="0">
                <a:solidFill>
                  <a:srgbClr val="000000"/>
                </a:solidFill>
              </a:rPr>
              <a:t>(facoltativo</a:t>
            </a:r>
            <a:r>
              <a:rPr lang="it-IT" dirty="0" smtClean="0">
                <a:solidFill>
                  <a:srgbClr val="000000"/>
                </a:solidFill>
              </a:rPr>
              <a:t>)</a:t>
            </a:r>
            <a:r>
              <a:rPr lang="it-IT" b="1" dirty="0" smtClean="0">
                <a:solidFill>
                  <a:srgbClr val="000000"/>
                </a:solidFill>
              </a:rPr>
              <a:t>:</a:t>
            </a:r>
          </a:p>
          <a:p>
            <a:r>
              <a:rPr lang="it-IT" sz="2000" dirty="0" smtClean="0"/>
              <a:t>Conviene compilarlo. Le voci nel menù a tendina di scelta posso essere diverse nei diversi GEV</a:t>
            </a:r>
            <a:endParaRPr lang="it-IT" sz="2000" dirty="0"/>
          </a:p>
        </p:txBody>
      </p:sp>
      <p:sp>
        <p:nvSpPr>
          <p:cNvPr id="9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992888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metadati aggiuntivi (3/12)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2180357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24</a:t>
            </a:fld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142844" y="768004"/>
            <a:ext cx="878687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Lingua di compilazione </a:t>
            </a:r>
            <a:r>
              <a:rPr lang="it-IT" sz="2000" b="1" u="sng" dirty="0" smtClean="0">
                <a:solidFill>
                  <a:srgbClr val="C00000"/>
                </a:solidFill>
                <a:latin typeface="+mn-lt"/>
              </a:rPr>
              <a:t>della scheda</a:t>
            </a:r>
            <a:r>
              <a:rPr lang="it-IT" sz="2000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(obbligatorio)</a:t>
            </a:r>
          </a:p>
          <a:p>
            <a:pPr marL="266700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Lingua in cui si compila la scheda descrittiva.</a:t>
            </a:r>
          </a:p>
          <a:p>
            <a:pPr marL="266700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Non necessariamente è la lingua del prodotto.</a:t>
            </a:r>
          </a:p>
          <a:p>
            <a:pPr marL="266700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Il bando consente due sole lingue: </a:t>
            </a:r>
            <a:r>
              <a:rPr lang="it-IT" sz="2000" i="1" dirty="0" err="1" smtClean="0">
                <a:solidFill>
                  <a:srgbClr val="000000"/>
                </a:solidFill>
                <a:latin typeface="+mn-lt"/>
              </a:rPr>
              <a:t>Italian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 o </a:t>
            </a:r>
            <a:r>
              <a:rPr lang="it-IT" sz="2000" i="1" dirty="0" smtClean="0">
                <a:solidFill>
                  <a:srgbClr val="000000"/>
                </a:solidFill>
                <a:latin typeface="+mn-lt"/>
              </a:rPr>
              <a:t>English.</a:t>
            </a:r>
          </a:p>
          <a:p>
            <a:pPr marL="266700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E’ obbligatorio </a:t>
            </a:r>
            <a:r>
              <a:rPr lang="it-IT" sz="2000" i="1" dirty="0" smtClean="0">
                <a:solidFill>
                  <a:srgbClr val="000000"/>
                </a:solidFill>
                <a:latin typeface="+mn-lt"/>
              </a:rPr>
              <a:t>«English» 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per i prodotti pubblicati in lingua diversa dall’italiano</a:t>
            </a:r>
          </a:p>
        </p:txBody>
      </p:sp>
      <p:sp>
        <p:nvSpPr>
          <p:cNvPr id="4" name="Rettangolo 3"/>
          <p:cNvSpPr/>
          <p:nvPr/>
        </p:nvSpPr>
        <p:spPr>
          <a:xfrm>
            <a:off x="142844" y="3068960"/>
            <a:ext cx="871543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Lingua </a:t>
            </a:r>
            <a:r>
              <a:rPr lang="it-IT" sz="2000" b="1" u="sng" dirty="0" smtClean="0">
                <a:solidFill>
                  <a:srgbClr val="C00000"/>
                </a:solidFill>
                <a:latin typeface="+mn-lt"/>
              </a:rPr>
              <a:t>del prodotto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(obbligatorio) </a:t>
            </a:r>
          </a:p>
          <a:p>
            <a:pPr marL="266700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Lingua in cui è pubblicato il prodotto di ricerca.</a:t>
            </a:r>
          </a:p>
          <a:p>
            <a:pPr marL="266700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Se il dato è già stato inserito il campo risulta precompilato.</a:t>
            </a:r>
            <a:endParaRPr lang="it-IT" sz="2000" dirty="0">
              <a:latin typeface="+mn-lt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08964" y="4365104"/>
            <a:ext cx="86835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Settore ERC del prodotto  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(obbligatorio)</a:t>
            </a:r>
          </a:p>
          <a:p>
            <a:pPr marL="171450"/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D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efault (modificabile): settore ERC dell’addetto alla ricerca. </a:t>
            </a:r>
            <a:endParaRPr lang="it-IT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24388" y="5284365"/>
            <a:ext cx="87053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rgbClr val="C00000"/>
                </a:solidFill>
                <a:latin typeface="+mn-lt"/>
              </a:rPr>
              <a:t>GEV02: ulteriore dato specifico</a:t>
            </a:r>
          </a:p>
          <a:p>
            <a:pPr marL="173038" indent="-173038">
              <a:buFont typeface="Arial" pitchFamily="34" charset="0"/>
              <a:buChar char="•"/>
            </a:pPr>
            <a:r>
              <a:rPr lang="it-IT" sz="2000" b="1" dirty="0">
                <a:solidFill>
                  <a:srgbClr val="C00000"/>
                </a:solidFill>
                <a:latin typeface="+mn-lt"/>
              </a:rPr>
              <a:t>classificazione PACS </a:t>
            </a:r>
            <a:r>
              <a:rPr lang="it-IT" sz="2000" dirty="0">
                <a:latin typeface="+mn-lt"/>
              </a:rPr>
              <a:t>(</a:t>
            </a:r>
            <a:r>
              <a:rPr lang="it-IT" sz="2000" dirty="0" err="1">
                <a:latin typeface="+mn-lt"/>
              </a:rPr>
              <a:t>Physics</a:t>
            </a:r>
            <a:r>
              <a:rPr lang="it-IT" sz="2000" dirty="0">
                <a:latin typeface="+mn-lt"/>
              </a:rPr>
              <a:t> and </a:t>
            </a:r>
            <a:r>
              <a:rPr lang="it-IT" sz="2000" dirty="0" err="1">
                <a:latin typeface="+mn-lt"/>
              </a:rPr>
              <a:t>Astronomy</a:t>
            </a:r>
            <a:r>
              <a:rPr lang="it-IT" sz="2000" dirty="0">
                <a:latin typeface="+mn-lt"/>
              </a:rPr>
              <a:t> </a:t>
            </a:r>
            <a:r>
              <a:rPr lang="it-IT" sz="2000" dirty="0" err="1">
                <a:latin typeface="+mn-lt"/>
              </a:rPr>
              <a:t>Classification</a:t>
            </a:r>
            <a:r>
              <a:rPr lang="it-IT" sz="2000" dirty="0">
                <a:latin typeface="+mn-lt"/>
              </a:rPr>
              <a:t> </a:t>
            </a:r>
            <a:r>
              <a:rPr lang="it-IT" sz="2000" dirty="0" err="1">
                <a:latin typeface="+mn-lt"/>
              </a:rPr>
              <a:t>Scheme</a:t>
            </a:r>
            <a:r>
              <a:rPr lang="it-IT" sz="2000" dirty="0">
                <a:latin typeface="+mn-lt"/>
              </a:rPr>
              <a:t>) . Almeno un codice PACS e non più di 3, scelti da un menu a tendina con codici a 6 cifre senza la </a:t>
            </a:r>
            <a:r>
              <a:rPr lang="it-IT" sz="2000" dirty="0" smtClean="0">
                <a:latin typeface="+mn-lt"/>
              </a:rPr>
              <a:t>descrizione.</a:t>
            </a:r>
            <a:endParaRPr lang="it-IT" sz="2000" dirty="0">
              <a:latin typeface="+mn-lt"/>
            </a:endParaRPr>
          </a:p>
        </p:txBody>
      </p:sp>
      <p:sp>
        <p:nvSpPr>
          <p:cNvPr id="9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8174712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metadati aggiuntivi (4/12)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865466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804248" y="1524000"/>
            <a:ext cx="2088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dirty="0" smtClean="0">
                <a:solidFill>
                  <a:srgbClr val="000000"/>
                </a:solidFill>
                <a:latin typeface="+mj-lt"/>
              </a:rPr>
              <a:t>Specifici per ogni GEV</a:t>
            </a:r>
            <a:endParaRPr lang="it-IT" dirty="0">
              <a:latin typeface="+mj-lt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6" t="8938" r="20577" b="6304"/>
          <a:stretch/>
        </p:blipFill>
        <p:spPr bwMode="auto">
          <a:xfrm>
            <a:off x="251520" y="908720"/>
            <a:ext cx="6371617" cy="565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83568" y="70520"/>
            <a:ext cx="7704856" cy="83820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it-IT" cap="small" dirty="0" smtClean="0"/>
              <a:t>metadati aggiuntivi (5/12)</a:t>
            </a:r>
            <a:endParaRPr lang="it-IT" cap="small" dirty="0"/>
          </a:p>
        </p:txBody>
      </p:sp>
    </p:spTree>
    <p:extLst>
      <p:ext uri="{BB962C8B-B14F-4D97-AF65-F5344CB8AC3E}">
        <p14:creationId xmlns:p14="http://schemas.microsoft.com/office/powerpoint/2010/main" val="183522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26</a:t>
            </a:fld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71406" y="908720"/>
            <a:ext cx="875020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Indicizzazione 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  <a:sym typeface="Wingdings" pitchFamily="2" charset="2"/>
              </a:rPr>
              <a:t> 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metriche </a:t>
            </a:r>
            <a:r>
              <a:rPr lang="it-IT" sz="2000" b="1" dirty="0" err="1" smtClean="0">
                <a:solidFill>
                  <a:srgbClr val="C00000"/>
                </a:solidFill>
                <a:latin typeface="+mn-lt"/>
              </a:rPr>
              <a:t>WoS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 e/o SCOPUS</a:t>
            </a:r>
          </a:p>
          <a:p>
            <a:pPr marL="355600" indent="-355600">
              <a:spcBef>
                <a:spcPts val="1200"/>
              </a:spcBef>
              <a:buFont typeface="+mj-lt"/>
              <a:buAutoNum type="arabicPeriod"/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Prerequisiti: indicizzazione nei db + presenza dei codici identificativi</a:t>
            </a:r>
          </a:p>
          <a:p>
            <a:pPr marL="355600" indent="-355600">
              <a:spcBef>
                <a:spcPts val="1200"/>
              </a:spcBef>
              <a:buFont typeface="+mj-lt"/>
              <a:buAutoNum type="arabicPeriod"/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Se presente in entrambe le banche dati: scelta obbligatoria di una delle due per la </a:t>
            </a:r>
            <a:r>
              <a:rPr lang="it-IT" sz="2000" dirty="0">
                <a:solidFill>
                  <a:schemeClr val="tx1"/>
                </a:solidFill>
                <a:latin typeface="+mn-lt"/>
              </a:rPr>
              <a:t>valutazione 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(«Indicazione </a:t>
            </a:r>
            <a:r>
              <a:rPr lang="it-IT" sz="2000" dirty="0">
                <a:solidFill>
                  <a:schemeClr val="tx1"/>
                </a:solidFill>
                <a:latin typeface="+mn-lt"/>
              </a:rPr>
              <a:t>del DB da cui derivare le 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misure»).</a:t>
            </a:r>
          </a:p>
          <a:p>
            <a:pPr marL="355600" indent="-355600">
              <a:spcBef>
                <a:spcPts val="1200"/>
              </a:spcBef>
              <a:buFont typeface="+mj-lt"/>
              <a:buAutoNum type="arabicPeriod"/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Scelta  dell’indice d’impatto della rivista da utilizzare fra quelli proposti per la base dati prescelta </a:t>
            </a:r>
            <a:r>
              <a:rPr lang="it-IT" sz="2000" dirty="0" smtClean="0">
                <a:solidFill>
                  <a:schemeClr val="tx1"/>
                </a:solidFill>
                <a:latin typeface="+mn-lt"/>
                <a:sym typeface="Wingdings" pitchFamily="2" charset="2"/>
              </a:rPr>
              <a:t> se la 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scelta non è effettuata: indicatore di default specificato nei criteri.</a:t>
            </a:r>
          </a:p>
          <a:p>
            <a:pPr marL="355600" indent="-355600">
              <a:spcBef>
                <a:spcPts val="1200"/>
              </a:spcBef>
              <a:buFont typeface="+mj-lt"/>
              <a:buAutoNum type="arabicPeriod"/>
            </a:pPr>
            <a:r>
              <a:rPr lang="it-IT" sz="2000" dirty="0">
                <a:latin typeface="+mn-lt"/>
              </a:rPr>
              <a:t>Se la rivista appartiene a più di una categoria: scelta  della </a:t>
            </a:r>
            <a:r>
              <a:rPr lang="it-IT" sz="2000" dirty="0" err="1">
                <a:latin typeface="+mn-lt"/>
              </a:rPr>
              <a:t>Subject</a:t>
            </a:r>
            <a:r>
              <a:rPr lang="it-IT" sz="2000" dirty="0">
                <a:latin typeface="+mn-lt"/>
              </a:rPr>
              <a:t> </a:t>
            </a:r>
            <a:r>
              <a:rPr lang="it-IT" sz="2000" dirty="0" err="1">
                <a:latin typeface="+mn-lt"/>
              </a:rPr>
              <a:t>Category</a:t>
            </a:r>
            <a:r>
              <a:rPr lang="it-IT" sz="2000" dirty="0">
                <a:latin typeface="+mn-lt"/>
              </a:rPr>
              <a:t> (</a:t>
            </a:r>
            <a:r>
              <a:rPr lang="it-IT" sz="2000" dirty="0" err="1">
                <a:latin typeface="+mn-lt"/>
              </a:rPr>
              <a:t>WoS</a:t>
            </a:r>
            <a:r>
              <a:rPr lang="it-IT" sz="2000" dirty="0">
                <a:latin typeface="+mn-lt"/>
              </a:rPr>
              <a:t>) o </a:t>
            </a:r>
            <a:r>
              <a:rPr lang="it-IT" sz="2000" dirty="0" err="1">
                <a:latin typeface="+mn-lt"/>
              </a:rPr>
              <a:t>All</a:t>
            </a:r>
            <a:r>
              <a:rPr lang="it-IT" sz="2000" dirty="0">
                <a:latin typeface="+mn-lt"/>
              </a:rPr>
              <a:t> Science 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Journal </a:t>
            </a:r>
            <a:r>
              <a:rPr lang="it-IT" sz="2000" dirty="0" err="1" smtClean="0">
                <a:solidFill>
                  <a:schemeClr val="tx1"/>
                </a:solidFill>
                <a:latin typeface="+mn-lt"/>
              </a:rPr>
              <a:t>Classification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 - ASJC (</a:t>
            </a:r>
            <a:r>
              <a:rPr lang="it-IT" sz="2000" dirty="0" err="1" smtClean="0">
                <a:solidFill>
                  <a:schemeClr val="tx1"/>
                </a:solidFill>
                <a:latin typeface="+mn-lt"/>
              </a:rPr>
              <a:t>Scopus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) che meglio ne rappresenta i contenuti. La scelta è facoltativa e subordinata all’approvazione del GEV.</a:t>
            </a:r>
          </a:p>
          <a:p>
            <a:pPr marL="355600" indent="-355600">
              <a:spcBef>
                <a:spcPts val="1200"/>
              </a:spcBef>
              <a:buFont typeface="+mj-lt"/>
              <a:buAutoNum type="arabicPeriod"/>
            </a:pPr>
            <a:r>
              <a:rPr lang="it-IT" sz="2000" u="sng" dirty="0" smtClean="0">
                <a:solidFill>
                  <a:schemeClr val="tx1"/>
                </a:solidFill>
                <a:latin typeface="+mn-lt"/>
              </a:rPr>
              <a:t>Se l’identificazione nei db (verifica automatica di </a:t>
            </a:r>
            <a:r>
              <a:rPr lang="it-IT" sz="2000" u="sng" dirty="0" err="1" smtClean="0">
                <a:solidFill>
                  <a:schemeClr val="tx1"/>
                </a:solidFill>
                <a:latin typeface="+mn-lt"/>
              </a:rPr>
              <a:t>Cineca</a:t>
            </a:r>
            <a:r>
              <a:rPr lang="it-IT" sz="2000" u="sng" dirty="0" smtClean="0">
                <a:solidFill>
                  <a:schemeClr val="tx1"/>
                </a:solidFill>
                <a:latin typeface="+mn-lt"/>
              </a:rPr>
              <a:t>) non sarà confermata l’informazione sarà trasmessa ai GEV che, verificata la corrispondenza, potranno sottoporre il prodotto a valutazione </a:t>
            </a:r>
            <a:r>
              <a:rPr lang="it-IT" sz="2000" u="sng" dirty="0" err="1" smtClean="0">
                <a:solidFill>
                  <a:schemeClr val="tx1"/>
                </a:solidFill>
                <a:latin typeface="+mn-lt"/>
              </a:rPr>
              <a:t>bibliometrica</a:t>
            </a: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4" name="Rettangolo 3"/>
          <p:cNvSpPr/>
          <p:nvPr/>
        </p:nvSpPr>
        <p:spPr>
          <a:xfrm>
            <a:off x="5535090" y="6053226"/>
            <a:ext cx="35734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b="1" dirty="0">
                <a:solidFill>
                  <a:srgbClr val="C00000"/>
                </a:solidFill>
              </a:rPr>
              <a:t>Obbligatorio ma non troppo</a:t>
            </a:r>
          </a:p>
        </p:txBody>
      </p:sp>
      <p:sp>
        <p:nvSpPr>
          <p:cNvPr id="5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992888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metadati aggiuntivi (6/12)</a:t>
            </a:r>
            <a:endParaRPr lang="it-IT" kern="0" cap="small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71483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804248" y="1524000"/>
            <a:ext cx="2088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dirty="0" smtClean="0">
                <a:solidFill>
                  <a:srgbClr val="000000"/>
                </a:solidFill>
                <a:latin typeface="+mj-lt"/>
              </a:rPr>
              <a:t>Indicazioni </a:t>
            </a:r>
            <a:r>
              <a:rPr lang="it-IT" dirty="0" err="1" smtClean="0">
                <a:solidFill>
                  <a:srgbClr val="000000"/>
                </a:solidFill>
                <a:latin typeface="+mj-lt"/>
              </a:rPr>
              <a:t>bibliometriche</a:t>
            </a:r>
            <a:endParaRPr lang="it-IT" dirty="0">
              <a:latin typeface="+mj-lt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5" t="50000" r="20986" b="16371"/>
          <a:stretch/>
        </p:blipFill>
        <p:spPr bwMode="auto">
          <a:xfrm>
            <a:off x="251520" y="913817"/>
            <a:ext cx="6337670" cy="224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5" t="38662" r="21027" b="33747"/>
          <a:stretch/>
        </p:blipFill>
        <p:spPr bwMode="auto">
          <a:xfrm>
            <a:off x="251520" y="3140969"/>
            <a:ext cx="6337670" cy="183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83568" y="70520"/>
            <a:ext cx="7704856" cy="83820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it-IT" cap="small" dirty="0" smtClean="0"/>
              <a:t>metadati aggiuntivi (7/12)</a:t>
            </a:r>
            <a:endParaRPr lang="it-IT" cap="small" dirty="0"/>
          </a:p>
        </p:txBody>
      </p:sp>
    </p:spTree>
    <p:extLst>
      <p:ext uri="{BB962C8B-B14F-4D97-AF65-F5344CB8AC3E}">
        <p14:creationId xmlns:p14="http://schemas.microsoft.com/office/powerpoint/2010/main" val="214873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804248" y="1524000"/>
            <a:ext cx="2088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dirty="0" smtClean="0">
                <a:solidFill>
                  <a:srgbClr val="000000"/>
                </a:solidFill>
                <a:latin typeface="+mj-lt"/>
              </a:rPr>
              <a:t>Indicazioni </a:t>
            </a:r>
            <a:r>
              <a:rPr lang="it-IT" dirty="0" err="1" smtClean="0">
                <a:solidFill>
                  <a:srgbClr val="000000"/>
                </a:solidFill>
                <a:latin typeface="+mj-lt"/>
              </a:rPr>
              <a:t>bibliometriche</a:t>
            </a:r>
            <a:endParaRPr lang="it-IT" dirty="0"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8" t="8938" r="32523" b="68748"/>
          <a:stretch/>
        </p:blipFill>
        <p:spPr bwMode="auto">
          <a:xfrm>
            <a:off x="467544" y="1052736"/>
            <a:ext cx="503413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9" t="58243" r="21490" b="32128"/>
          <a:stretch/>
        </p:blipFill>
        <p:spPr bwMode="auto">
          <a:xfrm>
            <a:off x="323528" y="3628416"/>
            <a:ext cx="8686927" cy="88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9" t="66200" r="21490" b="23666"/>
          <a:stretch/>
        </p:blipFill>
        <p:spPr bwMode="auto">
          <a:xfrm>
            <a:off x="323528" y="5013176"/>
            <a:ext cx="8772905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 bwMode="auto">
          <a:xfrm>
            <a:off x="323528" y="5481228"/>
            <a:ext cx="1368152" cy="6120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ttangolo 12"/>
          <p:cNvSpPr/>
          <p:nvPr/>
        </p:nvSpPr>
        <p:spPr bwMode="auto">
          <a:xfrm>
            <a:off x="323528" y="4077072"/>
            <a:ext cx="1368152" cy="6120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83568" y="70520"/>
            <a:ext cx="7704856" cy="83820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it-IT" cap="small" dirty="0" smtClean="0"/>
              <a:t>metadati aggiuntivi (8/12)</a:t>
            </a:r>
            <a:endParaRPr lang="it-IT" cap="small" dirty="0"/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93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29</a:t>
            </a:fld>
            <a:endParaRPr lang="it-IT" altLang="it-IT"/>
          </a:p>
        </p:txBody>
      </p:sp>
      <p:sp>
        <p:nvSpPr>
          <p:cNvPr id="4" name="Rettangolo 3"/>
          <p:cNvSpPr/>
          <p:nvPr/>
        </p:nvSpPr>
        <p:spPr>
          <a:xfrm>
            <a:off x="142844" y="1008018"/>
            <a:ext cx="87849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err="1">
                <a:solidFill>
                  <a:srgbClr val="000000"/>
                </a:solidFill>
                <a:latin typeface="+mn-lt"/>
              </a:rPr>
              <a:t>Vqr</a:t>
            </a:r>
            <a:r>
              <a:rPr lang="it-IT" sz="2000" b="1" dirty="0">
                <a:solidFill>
                  <a:srgbClr val="000000"/>
                </a:solidFill>
                <a:latin typeface="+mn-lt"/>
              </a:rPr>
              <a:t> Peer </a:t>
            </a:r>
            <a:r>
              <a:rPr lang="it-IT" sz="2000" b="1" dirty="0" err="1" smtClean="0">
                <a:solidFill>
                  <a:srgbClr val="000000"/>
                </a:solidFill>
                <a:latin typeface="+mn-lt"/>
              </a:rPr>
              <a:t>Review</a:t>
            </a:r>
            <a:endParaRPr lang="it-IT" sz="2000" b="1" dirty="0" smtClean="0">
              <a:solidFill>
                <a:srgbClr val="000000"/>
              </a:solidFill>
              <a:latin typeface="+mn-lt"/>
            </a:endParaRPr>
          </a:p>
          <a:p>
            <a:r>
              <a:rPr lang="it-IT" sz="2000" b="1" dirty="0" smtClean="0">
                <a:solidFill>
                  <a:srgbClr val="000000"/>
                </a:solidFill>
                <a:latin typeface="+mn-lt"/>
              </a:rPr>
              <a:t>Per </a:t>
            </a:r>
            <a:r>
              <a:rPr lang="it-IT" sz="2000" b="1" dirty="0" err="1" smtClean="0">
                <a:solidFill>
                  <a:srgbClr val="000000"/>
                </a:solidFill>
                <a:latin typeface="+mn-lt"/>
              </a:rPr>
              <a:t>bibliometrici</a:t>
            </a:r>
            <a:r>
              <a:rPr lang="it-IT" sz="20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it-IT" sz="2000" b="1" dirty="0" smtClean="0">
                <a:solidFill>
                  <a:srgbClr val="000000"/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Suggerita </a:t>
            </a:r>
            <a:r>
              <a:rPr lang="it-IT" sz="2000" b="1" dirty="0" err="1" smtClean="0">
                <a:solidFill>
                  <a:srgbClr val="C00000"/>
                </a:solidFill>
                <a:latin typeface="+mn-lt"/>
              </a:rPr>
              <a:t>peer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000" b="1" dirty="0" err="1" smtClean="0">
                <a:solidFill>
                  <a:srgbClr val="C00000"/>
                </a:solidFill>
                <a:latin typeface="+mn-lt"/>
              </a:rPr>
              <a:t>review</a:t>
            </a:r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(facoltativo, non vincolante per il GEV). 3 possibili motivazioni:</a:t>
            </a:r>
          </a:p>
          <a:p>
            <a:pPr marL="812800" lvl="1" indent="-355600">
              <a:buFont typeface="Arial" pitchFamily="34" charset="0"/>
              <a:buChar char="•"/>
            </a:pP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prodotto di aree emergenti a livello internazionale;</a:t>
            </a:r>
          </a:p>
          <a:p>
            <a:pPr marL="812800" lvl="1" indent="-355600">
              <a:buFont typeface="Arial" pitchFamily="34" charset="0"/>
              <a:buChar char="•"/>
            </a:pP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prodotto di aree con forte specializzazione;</a:t>
            </a:r>
          </a:p>
          <a:p>
            <a:pPr marL="812800" lvl="1" indent="-355600">
              <a:buFont typeface="Arial" pitchFamily="34" charset="0"/>
              <a:buChar char="•"/>
            </a:pP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prodotto a carattere interdisciplinare (possibile proporre GEV  da coinvolgere)</a:t>
            </a:r>
          </a:p>
          <a:p>
            <a:pPr lvl="1"/>
            <a:r>
              <a:rPr lang="it-IT" sz="2000" u="sng" dirty="0" smtClean="0">
                <a:solidFill>
                  <a:srgbClr val="000000"/>
                </a:solidFill>
                <a:latin typeface="+mn-lt"/>
              </a:rPr>
              <a:t>Non chiesta in tutti i GEV</a:t>
            </a:r>
            <a:endParaRPr lang="it-IT" sz="2000" u="sng" dirty="0">
              <a:solidFill>
                <a:srgbClr val="000000"/>
              </a:solidFill>
              <a:latin typeface="+mn-lt"/>
            </a:endParaRPr>
          </a:p>
          <a:p>
            <a:pPr marL="812800" lvl="1" indent="-355600">
              <a:buFont typeface="Arial" pitchFamily="34" charset="0"/>
              <a:buChar char="•"/>
            </a:pPr>
            <a:endParaRPr lang="it-IT" sz="200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23528" y="4429561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rgbClr val="C00000"/>
                </a:solidFill>
                <a:latin typeface="+mn-lt"/>
              </a:rPr>
              <a:t>contributo in atto di convegno sottoposto a </a:t>
            </a:r>
            <a:r>
              <a:rPr lang="it-IT" sz="2000" b="1" dirty="0" err="1">
                <a:solidFill>
                  <a:srgbClr val="C00000"/>
                </a:solidFill>
                <a:latin typeface="+mn-lt"/>
              </a:rPr>
              <a:t>peer</a:t>
            </a:r>
            <a:r>
              <a:rPr lang="it-IT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it-IT" sz="2000" b="1" dirty="0" err="1">
                <a:solidFill>
                  <a:srgbClr val="C00000"/>
                </a:solidFill>
                <a:latin typeface="+mn-lt"/>
              </a:rPr>
              <a:t>review</a:t>
            </a:r>
            <a:r>
              <a:rPr lang="it-IT" sz="2000" b="1" dirty="0">
                <a:latin typeface="+mn-lt"/>
              </a:rPr>
              <a:t>:</a:t>
            </a:r>
            <a:r>
              <a:rPr lang="it-IT" sz="2000" b="1" dirty="0">
                <a:solidFill>
                  <a:srgbClr val="C00000"/>
                </a:solidFill>
                <a:latin typeface="+mn-lt"/>
              </a:rPr>
              <a:t> </a:t>
            </a:r>
          </a:p>
          <a:p>
            <a:pPr marL="173038" indent="-173038">
              <a:buFont typeface="Arial" pitchFamily="34" charset="0"/>
              <a:buChar char="•"/>
            </a:pPr>
            <a:r>
              <a:rPr lang="it-IT" sz="2000" dirty="0" smtClean="0"/>
              <a:t>occorre dichiarare se il </a:t>
            </a:r>
            <a:r>
              <a:rPr lang="it-IT" sz="2000" dirty="0"/>
              <a:t>contributo in atto di convegno è stato sottoposto a revisione dei pari (requisito obbligatorio).</a:t>
            </a:r>
          </a:p>
        </p:txBody>
      </p:sp>
      <p:sp>
        <p:nvSpPr>
          <p:cNvPr id="6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metadati aggiuntivi (9/12)</a:t>
            </a:r>
            <a:endParaRPr lang="it-IT" kern="0" cap="small" dirty="0"/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54901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egnaposto contenuto 2"/>
          <p:cNvSpPr>
            <a:spLocks noGrp="1"/>
          </p:cNvSpPr>
          <p:nvPr>
            <p:ph idx="1"/>
          </p:nvPr>
        </p:nvSpPr>
        <p:spPr>
          <a:xfrm>
            <a:off x="381000" y="1516063"/>
            <a:ext cx="8223250" cy="4360862"/>
          </a:xfrm>
        </p:spPr>
        <p:txBody>
          <a:bodyPr/>
          <a:lstStyle/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it-IT" sz="2400" b="1" dirty="0" smtClean="0">
                <a:solidFill>
                  <a:srgbClr val="C00000"/>
                </a:solidFill>
              </a:rPr>
              <a:t>Utenti precaricati </a:t>
            </a:r>
            <a:r>
              <a:rPr lang="it-IT" sz="2400" dirty="0" smtClean="0"/>
              <a:t>da sito VQR ufficiale</a:t>
            </a:r>
          </a:p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it-IT" sz="2400" b="1" dirty="0" smtClean="0">
                <a:solidFill>
                  <a:srgbClr val="C00000"/>
                </a:solidFill>
              </a:rPr>
              <a:t>Numero</a:t>
            </a:r>
            <a:r>
              <a:rPr lang="it-IT" sz="2400" b="1" dirty="0" smtClean="0"/>
              <a:t> </a:t>
            </a:r>
            <a:r>
              <a:rPr lang="it-IT" sz="2400" dirty="0" smtClean="0"/>
              <a:t>di prodotti chiesti dall’Ateneo: attesi (1 o 2)</a:t>
            </a:r>
          </a:p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it-IT" sz="2400" dirty="0" smtClean="0"/>
              <a:t>Possibile caricamento supplementare: </a:t>
            </a:r>
            <a:r>
              <a:rPr lang="it-IT" sz="2400" dirty="0" err="1" smtClean="0"/>
              <a:t>max</a:t>
            </a:r>
            <a:r>
              <a:rPr lang="it-IT" sz="2400" dirty="0" smtClean="0"/>
              <a:t> 5</a:t>
            </a:r>
          </a:p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it-IT" sz="2400" b="1" dirty="0" smtClean="0">
                <a:solidFill>
                  <a:srgbClr val="C00000"/>
                </a:solidFill>
              </a:rPr>
              <a:t>Tipologie</a:t>
            </a:r>
            <a:r>
              <a:rPr lang="it-IT" sz="2400" b="1" dirty="0" smtClean="0"/>
              <a:t> </a:t>
            </a:r>
            <a:r>
              <a:rPr lang="it-IT" sz="2400" dirty="0" smtClean="0"/>
              <a:t>di prodotti </a:t>
            </a:r>
            <a:r>
              <a:rPr lang="it-IT" sz="2400" b="1" dirty="0" smtClean="0">
                <a:solidFill>
                  <a:srgbClr val="C00000"/>
                </a:solidFill>
              </a:rPr>
              <a:t>selezionabili</a:t>
            </a:r>
            <a:r>
              <a:rPr lang="it-IT" sz="2400" b="1" dirty="0" smtClean="0"/>
              <a:t> </a:t>
            </a:r>
            <a:r>
              <a:rPr lang="it-IT" sz="2400" dirty="0" smtClean="0"/>
              <a:t>(filtro preliminare)    NO: Recensione </a:t>
            </a:r>
            <a:r>
              <a:rPr lang="it-IT" sz="2400" dirty="0"/>
              <a:t>in </a:t>
            </a:r>
            <a:r>
              <a:rPr lang="it-IT" sz="2400" dirty="0" smtClean="0"/>
              <a:t>rivista, </a:t>
            </a:r>
            <a:r>
              <a:rPr lang="it-IT" sz="2400" dirty="0" err="1" smtClean="0"/>
              <a:t>Abstract</a:t>
            </a:r>
            <a:r>
              <a:rPr lang="it-IT" sz="2400" dirty="0" smtClean="0"/>
              <a:t> </a:t>
            </a:r>
            <a:r>
              <a:rPr lang="it-IT" sz="2400" dirty="0"/>
              <a:t>in </a:t>
            </a:r>
            <a:r>
              <a:rPr lang="it-IT" sz="2400" dirty="0" smtClean="0"/>
              <a:t>rivista, Breve introduzione, Recensione </a:t>
            </a:r>
            <a:r>
              <a:rPr lang="it-IT" sz="2400" dirty="0"/>
              <a:t>in </a:t>
            </a:r>
            <a:r>
              <a:rPr lang="it-IT" sz="2400" dirty="0" smtClean="0"/>
              <a:t>volume, </a:t>
            </a:r>
            <a:r>
              <a:rPr lang="it-IT" sz="2400" dirty="0" err="1" smtClean="0"/>
              <a:t>Abstract</a:t>
            </a:r>
            <a:r>
              <a:rPr lang="it-IT" sz="2400" dirty="0" smtClean="0"/>
              <a:t> </a:t>
            </a:r>
            <a:r>
              <a:rPr lang="it-IT" sz="2400" dirty="0"/>
              <a:t>in atti di </a:t>
            </a:r>
            <a:r>
              <a:rPr lang="it-IT" sz="2400" dirty="0" smtClean="0"/>
              <a:t>convegno, Poster, Altro</a:t>
            </a:r>
            <a:endParaRPr lang="it-IT" sz="2400" dirty="0"/>
          </a:p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it-IT" sz="2400" dirty="0" smtClean="0"/>
              <a:t>Definizione dell’</a:t>
            </a:r>
            <a:r>
              <a:rPr lang="it-IT" sz="2400" b="1" dirty="0" smtClean="0">
                <a:solidFill>
                  <a:srgbClr val="C00000"/>
                </a:solidFill>
              </a:rPr>
              <a:t>arco temporale</a:t>
            </a:r>
            <a:r>
              <a:rPr lang="it-IT" sz="2400" dirty="0" smtClean="0"/>
              <a:t>: 2011-2014</a:t>
            </a:r>
          </a:p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it-IT" sz="2400" dirty="0" smtClean="0"/>
              <a:t>Definizione delle attività: 3 fasi definite dall’Ateneo</a:t>
            </a:r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it-IT" cap="small" dirty="0" smtClean="0"/>
              <a:t>Il modulo VQR di IRIS  – Configurazione</a:t>
            </a:r>
            <a:endParaRPr lang="it-IT" cap="smal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3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60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1979712" y="5229200"/>
            <a:ext cx="1512168" cy="46358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30</a:t>
            </a:fld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107504" y="980728"/>
            <a:ext cx="881001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solidFill>
                  <a:srgbClr val="C00000"/>
                </a:solidFill>
                <a:latin typeface="+mn-lt"/>
              </a:rPr>
              <a:t>PDF</a:t>
            </a: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 (obbligatorio; possibile più di uno)</a:t>
            </a:r>
          </a:p>
          <a:p>
            <a:pPr marL="171450">
              <a:spcBef>
                <a:spcPts val="600"/>
              </a:spcBef>
            </a:pPr>
            <a:r>
              <a:rPr lang="it-IT" sz="2000" dirty="0" smtClean="0">
                <a:solidFill>
                  <a:srgbClr val="000000"/>
                </a:solidFill>
                <a:latin typeface="+mn-lt"/>
              </a:rPr>
              <a:t>Full text del prodotto, caricato da autore/istituzione/editore.</a:t>
            </a:r>
            <a:endParaRPr lang="it-IT" sz="2000" dirty="0" smtClean="0">
              <a:solidFill>
                <a:schemeClr val="tx1"/>
              </a:solidFill>
              <a:latin typeface="+mn-lt"/>
            </a:endParaRPr>
          </a:p>
          <a:p>
            <a:pPr marL="171450">
              <a:spcBef>
                <a:spcPts val="600"/>
              </a:spcBef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Per prodotti diversi dalle pubblicazioni: allegare un file PDF con elementi ufficiali che consentano di identificare la data di produzione + altri documenti utili per la valutazione.</a:t>
            </a:r>
          </a:p>
          <a:p>
            <a:pPr marL="171450">
              <a:spcBef>
                <a:spcPts val="600"/>
              </a:spcBef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Per i prodotti dotati di ISBN pubblicati da editori disponibili a collaborare con ANVUR per la VQR è disponibile il bottone “Chiedi il PDF all’Editore”.</a:t>
            </a:r>
          </a:p>
          <a:p>
            <a:pPr marL="171450">
              <a:spcBef>
                <a:spcPts val="600"/>
              </a:spcBef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Il sistema notifica la richiesta all’Editore, che può:</a:t>
            </a:r>
          </a:p>
          <a:p>
            <a:pPr marL="628650" lvl="1">
              <a:buFont typeface="+mj-lt"/>
              <a:buAutoNum type="alphaLcParenR"/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 caricare il PDF (indicativamente entro 10 giorni);</a:t>
            </a:r>
          </a:p>
          <a:p>
            <a:pPr marL="628650" lvl="1">
              <a:buFont typeface="+mj-lt"/>
              <a:buAutoNum type="alphaLcParenR"/>
            </a:pPr>
            <a:r>
              <a:rPr lang="it-IT" sz="2000" dirty="0" smtClean="0">
                <a:solidFill>
                  <a:schemeClr val="tx1"/>
                </a:solidFill>
                <a:latin typeface="+mn-lt"/>
              </a:rPr>
              <a:t> dare risposta negativa (entro 3 giorni)</a:t>
            </a:r>
          </a:p>
        </p:txBody>
      </p:sp>
      <p:sp>
        <p:nvSpPr>
          <p:cNvPr id="5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metadati aggiuntivi (10/12)</a:t>
            </a:r>
            <a:endParaRPr lang="it-IT" kern="0" cap="small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tangolo 8"/>
          <p:cNvSpPr/>
          <p:nvPr/>
        </p:nvSpPr>
        <p:spPr bwMode="auto">
          <a:xfrm>
            <a:off x="1979712" y="5711450"/>
            <a:ext cx="1512168" cy="463582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ttangolo 9"/>
          <p:cNvSpPr/>
          <p:nvPr/>
        </p:nvSpPr>
        <p:spPr bwMode="auto">
          <a:xfrm>
            <a:off x="1979712" y="6133770"/>
            <a:ext cx="1512168" cy="46358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1" y="4797152"/>
            <a:ext cx="3672409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Situazione stato richiesta:        </a:t>
            </a:r>
          </a:p>
          <a:p>
            <a:r>
              <a:rPr lang="it-IT" dirty="0" smtClean="0"/>
              <a:t>VERDE</a:t>
            </a:r>
            <a:r>
              <a:rPr lang="it-IT" dirty="0"/>
              <a:t>= </a:t>
            </a:r>
            <a:r>
              <a:rPr lang="it-IT" dirty="0" smtClean="0"/>
              <a:t>    evasa</a:t>
            </a:r>
            <a:endParaRPr lang="it-IT" dirty="0"/>
          </a:p>
          <a:p>
            <a:r>
              <a:rPr lang="it-IT" dirty="0"/>
              <a:t>ROSSA= </a:t>
            </a:r>
            <a:r>
              <a:rPr lang="it-IT" dirty="0" smtClean="0"/>
              <a:t> non </a:t>
            </a:r>
            <a:r>
              <a:rPr lang="it-IT" dirty="0"/>
              <a:t>evasa</a:t>
            </a:r>
          </a:p>
          <a:p>
            <a:r>
              <a:rPr lang="it-IT" dirty="0"/>
              <a:t>GRIGIA= </a:t>
            </a:r>
            <a:r>
              <a:rPr lang="it-IT" dirty="0" smtClean="0"/>
              <a:t>  in </a:t>
            </a:r>
            <a:r>
              <a:rPr lang="it-IT" dirty="0"/>
              <a:t>attesa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860031" y="5108991"/>
            <a:ext cx="3672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Segnalazione di errore se per quel ISBN non c’è accordo con editore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011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numero diapositiva 3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0B9ECC5E-798E-4921-8CC0-A228904353E9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31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066800"/>
            <a:ext cx="8229600" cy="5170488"/>
          </a:xfrm>
        </p:spPr>
        <p:txBody>
          <a:bodyPr/>
          <a:lstStyle/>
          <a:p>
            <a:pPr marL="0" indent="0">
              <a:defRPr/>
            </a:pPr>
            <a:r>
              <a:rPr lang="it-IT" altLang="ja-JP" sz="1800" dirty="0" smtClean="0">
                <a:ea typeface="ＭＳ Ｐゴシック" pitchFamily="34" charset="-128"/>
              </a:rPr>
              <a:t>L’editore deve rispondere ma … può essere troppo tardi</a:t>
            </a:r>
          </a:p>
          <a:p>
            <a:pPr marL="0" indent="0">
              <a:defRPr/>
            </a:pPr>
            <a:endParaRPr lang="it-IT" altLang="ja-JP" sz="1800" dirty="0" smtClean="0">
              <a:ea typeface="ＭＳ Ｐゴシック" pitchFamily="34" charset="-128"/>
            </a:endParaRPr>
          </a:p>
          <a:p>
            <a:pPr marL="0" lvl="1" indent="0">
              <a:buClrTx/>
              <a:buSzTx/>
              <a:buNone/>
              <a:defRPr/>
            </a:pPr>
            <a:r>
              <a:rPr lang="it-IT" altLang="it-IT" sz="1800" dirty="0" smtClean="0">
                <a:solidFill>
                  <a:srgbClr val="FF0000"/>
                </a:solidFill>
                <a:ea typeface="ＭＳ Ｐゴシック" pitchFamily="34" charset="-128"/>
                <a:cs typeface="+mn-cs"/>
              </a:rPr>
              <a:t>Posizione </a:t>
            </a:r>
            <a:r>
              <a:rPr lang="it-IT" altLang="it-IT" sz="1800" dirty="0">
                <a:solidFill>
                  <a:srgbClr val="FF0000"/>
                </a:solidFill>
                <a:ea typeface="ＭＳ Ｐゴシック" pitchFamily="34" charset="-128"/>
                <a:cs typeface="+mn-cs"/>
              </a:rPr>
              <a:t>dell’Ateneo (linea CRUI): </a:t>
            </a:r>
            <a:endParaRPr lang="it-IT" altLang="it-IT" sz="1800" dirty="0" smtClean="0">
              <a:solidFill>
                <a:srgbClr val="FF0000"/>
              </a:solidFill>
              <a:ea typeface="ＭＳ Ｐゴシック" pitchFamily="34" charset="-128"/>
              <a:cs typeface="+mn-cs"/>
            </a:endParaRPr>
          </a:p>
          <a:p>
            <a:pPr marL="0" lvl="1" indent="0">
              <a:buClrTx/>
              <a:buSzTx/>
              <a:buNone/>
              <a:defRPr/>
            </a:pPr>
            <a:r>
              <a:rPr lang="it-IT" altLang="it-IT" sz="1800" dirty="0" smtClean="0">
                <a:solidFill>
                  <a:srgbClr val="FF0000"/>
                </a:solidFill>
                <a:ea typeface="ＭＳ Ｐゴシック" pitchFamily="34" charset="-128"/>
                <a:cs typeface="+mn-cs"/>
              </a:rPr>
              <a:t>riproduzione </a:t>
            </a:r>
            <a:r>
              <a:rPr lang="it-IT" altLang="it-IT" sz="1800" dirty="0">
                <a:solidFill>
                  <a:srgbClr val="FF0000"/>
                </a:solidFill>
                <a:ea typeface="ＭＳ Ｐゴシック" pitchFamily="34" charset="-128"/>
                <a:cs typeface="+mn-cs"/>
              </a:rPr>
              <a:t>consentita nel contesto di procedure amministrative</a:t>
            </a:r>
          </a:p>
          <a:p>
            <a:pPr marL="0" indent="0">
              <a:defRPr/>
            </a:pPr>
            <a:endParaRPr lang="it-IT" altLang="ja-JP" sz="1800" dirty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it-IT" altLang="ja-JP" sz="1800" dirty="0" smtClean="0">
                <a:ea typeface="ＭＳ Ｐゴシック" pitchFamily="34" charset="-128"/>
              </a:rPr>
              <a:t>Il Servizio Studi ha attivato l’attività di scansione di libri e contributi a libro dei quali l’autore non possiede una versione elettronica in pdf.</a:t>
            </a:r>
          </a:p>
          <a:p>
            <a:pPr marL="0" indent="0">
              <a:defRPr/>
            </a:pPr>
            <a:r>
              <a:rPr lang="it-IT" altLang="ja-JP" sz="1800" dirty="0" smtClean="0">
                <a:ea typeface="ＭＳ Ｐゴシック" pitchFamily="34" charset="-128"/>
              </a:rPr>
              <a:t>I libri dovranno essere inviati a:</a:t>
            </a:r>
          </a:p>
          <a:p>
            <a:pPr marL="0" indent="0">
              <a:defRPr/>
            </a:pPr>
            <a:endParaRPr lang="it-IT" altLang="ja-JP" sz="1800" dirty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it-IT" altLang="ja-JP" sz="1800" b="1" i="1" dirty="0" smtClean="0">
                <a:ea typeface="ＭＳ Ｐゴシック" pitchFamily="34" charset="-128"/>
              </a:rPr>
              <a:t>Rosanna D’Astolfo</a:t>
            </a:r>
          </a:p>
          <a:p>
            <a:pPr marL="0" indent="0">
              <a:defRPr/>
            </a:pPr>
            <a:r>
              <a:rPr lang="it-IT" altLang="ja-JP" sz="1800" b="1" i="1" dirty="0" smtClean="0">
                <a:ea typeface="ＭＳ Ｐゴシック" pitchFamily="34" charset="-128"/>
              </a:rPr>
              <a:t>c/o Servizio Posta Protocollo e Archivio</a:t>
            </a:r>
          </a:p>
          <a:p>
            <a:pPr marL="0" indent="0">
              <a:defRPr/>
            </a:pPr>
            <a:r>
              <a:rPr lang="it-IT" altLang="ja-JP" sz="1800" b="1" i="1" dirty="0">
                <a:ea typeface="ＭＳ Ｐゴシック" pitchFamily="34" charset="-128"/>
              </a:rPr>
              <a:t>ed. 3, piano -1</a:t>
            </a:r>
            <a:endParaRPr lang="it-IT" altLang="ja-JP" sz="1800" b="1" i="1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it-IT" altLang="ja-JP" sz="1800" b="1" i="1" dirty="0" smtClean="0">
                <a:ea typeface="ＭＳ Ｐゴシック" pitchFamily="34" charset="-128"/>
              </a:rPr>
              <a:t>Leonardo</a:t>
            </a:r>
            <a:endParaRPr lang="it-IT" altLang="ja-JP" sz="1800" b="1" i="1" dirty="0">
              <a:ea typeface="ＭＳ Ｐゴシック" pitchFamily="34" charset="-128"/>
            </a:endParaRPr>
          </a:p>
          <a:p>
            <a:pPr marL="0" indent="0">
              <a:defRPr/>
            </a:pPr>
            <a:endParaRPr lang="it-IT" altLang="ja-JP" sz="1800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it-IT" altLang="ja-JP" sz="1800" dirty="0" smtClean="0">
                <a:ea typeface="ＭＳ Ｐゴシック" pitchFamily="34" charset="-128"/>
              </a:rPr>
              <a:t>I pdf saranno caricati in «Campagna VQR» (</a:t>
            </a:r>
            <a:r>
              <a:rPr lang="it-IT" altLang="ja-JP" sz="1800" u="sng" dirty="0" smtClean="0">
                <a:ea typeface="ＭＳ Ｐゴシック" pitchFamily="34" charset="-128"/>
              </a:rPr>
              <a:t>NON in catalogo</a:t>
            </a:r>
            <a:r>
              <a:rPr lang="it-IT" altLang="ja-JP" sz="1800" dirty="0" smtClean="0">
                <a:ea typeface="ＭＳ Ｐゴシック" pitchFamily="34" charset="-128"/>
              </a:rPr>
              <a:t>) e, se del caso, saranno inviati ai GEV.</a:t>
            </a:r>
          </a:p>
          <a:p>
            <a:pPr marL="0" indent="0">
              <a:defRPr/>
            </a:pPr>
            <a:endParaRPr lang="it-IT" altLang="ja-JP" sz="1800" dirty="0">
              <a:ea typeface="ＭＳ Ｐゴシック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it-IT" altLang="it-IT" sz="1800" dirty="0" smtClean="0">
              <a:ea typeface="ＭＳ Ｐゴシック" pitchFamily="34" charset="-128"/>
            </a:endParaRPr>
          </a:p>
        </p:txBody>
      </p:sp>
      <p:sp>
        <p:nvSpPr>
          <p:cNvPr id="8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683568" y="70520"/>
            <a:ext cx="7704856" cy="83820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- </a:t>
            </a:r>
            <a:r>
              <a:rPr lang="it-IT" cap="small" dirty="0" smtClean="0"/>
              <a:t>metadati aggiuntivi (11/12)</a:t>
            </a:r>
            <a:endParaRPr lang="it-IT" cap="small" dirty="0"/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534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32</a:t>
            </a:fld>
            <a:endParaRPr lang="it-IT" altLang="it-IT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7" t="8639" r="21398" b="10097"/>
          <a:stretch/>
        </p:blipFill>
        <p:spPr bwMode="auto">
          <a:xfrm>
            <a:off x="179512" y="908720"/>
            <a:ext cx="6624736" cy="565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metadati aggiuntivi (11/12)</a:t>
            </a:r>
            <a:endParaRPr lang="it-IT" kern="0" cap="small" dirty="0"/>
          </a:p>
        </p:txBody>
      </p:sp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04310" y="188640"/>
            <a:ext cx="704194" cy="50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337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33</a:t>
            </a:fld>
            <a:endParaRPr lang="it-IT" altLang="it-IT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23183"/>
            <a:ext cx="5306100" cy="68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847006" y="3937119"/>
            <a:ext cx="770485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  <a:latin typeface="+mn-lt"/>
              </a:rPr>
              <a:t>Il sistema verifica l’assenza di errori e, se presenti, li segnala.</a:t>
            </a:r>
          </a:p>
          <a:p>
            <a:r>
              <a:rPr lang="it-IT" sz="2000" dirty="0" smtClean="0">
                <a:latin typeface="+mn-lt"/>
              </a:rPr>
              <a:t>Se tutto ok, la selezione si chiude. </a:t>
            </a:r>
          </a:p>
          <a:p>
            <a:r>
              <a:rPr lang="it-IT" sz="2000" dirty="0" smtClean="0">
                <a:solidFill>
                  <a:schemeClr val="tx1"/>
                </a:solidFill>
                <a:latin typeface="+mn-lt"/>
              </a:rPr>
              <a:t>Il docente non può più intervenire</a:t>
            </a:r>
          </a:p>
          <a:p>
            <a:r>
              <a:rPr lang="it-IT" sz="2000" dirty="0" smtClean="0">
                <a:solidFill>
                  <a:schemeClr val="tx1"/>
                </a:solidFill>
                <a:latin typeface="+mn-lt"/>
              </a:rPr>
              <a:t>Ora tocca al Dipartimento e poi all’Ateneo…</a:t>
            </a:r>
            <a:endParaRPr lang="it-IT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docente</a:t>
            </a:r>
            <a:r>
              <a:rPr lang="en-US" kern="0" cap="small" dirty="0" smtClean="0"/>
              <a:t> - </a:t>
            </a:r>
            <a:r>
              <a:rPr lang="it-IT" kern="0" cap="small" dirty="0" smtClean="0"/>
              <a:t>fine</a:t>
            </a:r>
            <a:endParaRPr lang="it-IT" kern="0" cap="small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999406" y="1052736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  <a:latin typeface="+mn-lt"/>
              </a:rPr>
              <a:t>IRIS salva le informazioni automaticamente ad ogni ingresso</a:t>
            </a:r>
          </a:p>
          <a:p>
            <a:r>
              <a:rPr lang="it-IT" sz="2000" dirty="0" smtClean="0">
                <a:solidFill>
                  <a:schemeClr val="tx1"/>
                </a:solidFill>
                <a:latin typeface="+mn-lt"/>
              </a:rPr>
              <a:t>Terminata la selezione…</a:t>
            </a:r>
            <a:endParaRPr lang="it-IT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941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4" t="11264" r="2705" b="31690"/>
          <a:stretch/>
        </p:blipFill>
        <p:spPr bwMode="auto">
          <a:xfrm>
            <a:off x="179513" y="3009861"/>
            <a:ext cx="6788480" cy="293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34</a:t>
            </a:fld>
            <a:endParaRPr lang="it-IT" altLang="it-IT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0" r="85593" b="51532"/>
          <a:stretch/>
        </p:blipFill>
        <p:spPr bwMode="auto">
          <a:xfrm>
            <a:off x="7380312" y="1045517"/>
            <a:ext cx="1536970" cy="288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e 2"/>
          <p:cNvSpPr/>
          <p:nvPr/>
        </p:nvSpPr>
        <p:spPr bwMode="auto">
          <a:xfrm>
            <a:off x="7164288" y="3284984"/>
            <a:ext cx="1224136" cy="360040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23528" y="1052736"/>
            <a:ext cx="655272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A livello di Dipartimento, sotto il Menù Campagna VQR</a:t>
            </a:r>
          </a:p>
          <a:p>
            <a:endParaRPr lang="it-IT" sz="2000" dirty="0"/>
          </a:p>
          <a:p>
            <a:r>
              <a:rPr lang="it-IT" sz="2000" dirty="0" smtClean="0"/>
              <a:t>Elenco di tutti gli accreditati del </a:t>
            </a:r>
            <a:r>
              <a:rPr lang="it-IT" sz="2000" dirty="0" err="1" smtClean="0"/>
              <a:t>Dip</a:t>
            </a:r>
            <a:r>
              <a:rPr lang="it-IT" sz="2000" dirty="0" smtClean="0"/>
              <a:t>.</a:t>
            </a:r>
            <a:endParaRPr lang="it-IT" sz="2000" dirty="0"/>
          </a:p>
        </p:txBody>
      </p:sp>
      <p:cxnSp>
        <p:nvCxnSpPr>
          <p:cNvPr id="7" name="Connettore 2 6"/>
          <p:cNvCxnSpPr>
            <a:endCxn id="3" idx="1"/>
          </p:cNvCxnSpPr>
          <p:nvPr/>
        </p:nvCxnSpPr>
        <p:spPr bwMode="auto">
          <a:xfrm>
            <a:off x="5724128" y="1452846"/>
            <a:ext cx="1619431" cy="1884865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Freccia angolare in su 7"/>
          <p:cNvSpPr/>
          <p:nvPr/>
        </p:nvSpPr>
        <p:spPr bwMode="auto">
          <a:xfrm rot="16200000" flipH="1">
            <a:off x="7245110" y="4041070"/>
            <a:ext cx="990485" cy="1152126"/>
          </a:xfrm>
          <a:prstGeom prst="bentUpArrow">
            <a:avLst>
              <a:gd name="adj1" fmla="val 25000"/>
              <a:gd name="adj2" fmla="val 21140"/>
              <a:gd name="adj3" fmla="val 25000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it-IT" kern="0" cap="small" dirty="0" smtClean="0"/>
              <a:t>dipartimento (1/5)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305228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35</a:t>
            </a:fld>
            <a:endParaRPr lang="it-IT" altLang="it-IT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5" t="29210" r="2249" b="30085"/>
          <a:stretch/>
        </p:blipFill>
        <p:spPr bwMode="auto">
          <a:xfrm>
            <a:off x="179512" y="908720"/>
            <a:ext cx="7597303" cy="271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/>
        </p:nvSpPr>
        <p:spPr>
          <a:xfrm>
            <a:off x="214313" y="3574406"/>
            <a:ext cx="4572000" cy="28069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MODIFICA</a:t>
            </a:r>
            <a:r>
              <a:rPr lang="it-IT" sz="1800" dirty="0">
                <a:solidFill>
                  <a:srgbClr val="000000"/>
                </a:solidFill>
                <a:latin typeface="+mj-lt"/>
              </a:rPr>
              <a:t>: per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intervenire sulla selezione </a:t>
            </a:r>
            <a:r>
              <a:rPr lang="it-IT" sz="1800" dirty="0">
                <a:solidFill>
                  <a:srgbClr val="000000"/>
                </a:solidFill>
                <a:latin typeface="+mj-lt"/>
              </a:rPr>
              <a:t>dei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prodotti effettuata dalla persona</a:t>
            </a:r>
            <a:endParaRPr lang="it-IT" sz="1800" u="sng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endParaRPr lang="it-IT" sz="18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r>
              <a:rPr lang="it-IT" sz="1800" dirty="0">
                <a:solidFill>
                  <a:srgbClr val="000000"/>
                </a:solidFill>
                <a:latin typeface="+mj-lt"/>
              </a:rPr>
              <a:t>DETTAGLIO: per visualizzare le operazioni effettuate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dalla persona (non modificabile)</a:t>
            </a:r>
            <a:endParaRPr lang="it-IT" sz="18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endParaRPr lang="it-IT" sz="18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r>
              <a:rPr lang="it-IT" sz="1800" dirty="0">
                <a:solidFill>
                  <a:srgbClr val="000000"/>
                </a:solidFill>
                <a:latin typeface="+mj-lt"/>
              </a:rPr>
              <a:t>SALVA E INVIA IN “ANALISI CONFLITTI DIPARTIMENTALI”: chiude la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fase di selezione al docente.</a:t>
            </a:r>
            <a:endParaRPr lang="it-IT" sz="18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it-IT" kern="0" cap="small" dirty="0" smtClean="0"/>
              <a:t>dipartimento (2/5)</a:t>
            </a:r>
            <a:endParaRPr lang="it-IT" kern="0" cap="small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67544" y="2132856"/>
            <a:ext cx="2448272" cy="127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Docente in fase di selezione</a:t>
            </a:r>
          </a:p>
          <a:p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4" name="Ovale 3"/>
          <p:cNvSpPr/>
          <p:nvPr/>
        </p:nvSpPr>
        <p:spPr bwMode="auto">
          <a:xfrm>
            <a:off x="4644008" y="1772816"/>
            <a:ext cx="1008112" cy="360040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Connettore 2 7"/>
          <p:cNvCxnSpPr/>
          <p:nvPr/>
        </p:nvCxnSpPr>
        <p:spPr bwMode="auto">
          <a:xfrm flipV="1">
            <a:off x="2771800" y="1952836"/>
            <a:ext cx="1764196" cy="468052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294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2" t="18559" r="3222" b="44821"/>
          <a:stretch/>
        </p:blipFill>
        <p:spPr bwMode="auto">
          <a:xfrm>
            <a:off x="301108" y="908720"/>
            <a:ext cx="7354110" cy="244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36</a:t>
            </a:fld>
            <a:endParaRPr lang="it-IT" altLang="it-IT"/>
          </a:p>
        </p:txBody>
      </p:sp>
      <p:sp>
        <p:nvSpPr>
          <p:cNvPr id="6" name="Rettangolo 5"/>
          <p:cNvSpPr/>
          <p:nvPr/>
        </p:nvSpPr>
        <p:spPr>
          <a:xfrm>
            <a:off x="214312" y="3574406"/>
            <a:ext cx="8246119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MODIFICA</a:t>
            </a:r>
            <a:r>
              <a:rPr lang="it-IT" sz="1800" dirty="0">
                <a:solidFill>
                  <a:srgbClr val="000000"/>
                </a:solidFill>
                <a:latin typeface="+mj-lt"/>
              </a:rPr>
              <a:t>: per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intervenire sulla selezione </a:t>
            </a:r>
            <a:r>
              <a:rPr lang="it-IT" sz="1800" dirty="0">
                <a:solidFill>
                  <a:srgbClr val="000000"/>
                </a:solidFill>
                <a:latin typeface="+mj-lt"/>
              </a:rPr>
              <a:t>dei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prodotti effettuata dalla persona</a:t>
            </a:r>
            <a:endParaRPr lang="it-IT" sz="1800" u="sng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endParaRPr lang="it-IT" sz="10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r>
              <a:rPr lang="it-IT" sz="1800" dirty="0">
                <a:solidFill>
                  <a:srgbClr val="000000"/>
                </a:solidFill>
                <a:latin typeface="+mj-lt"/>
              </a:rPr>
              <a:t>DETTAGLIO: per visualizzare le operazioni effettuate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dalla persona (non modificabile)</a:t>
            </a:r>
            <a:endParaRPr lang="it-IT" sz="18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endParaRPr lang="it-IT" sz="1000" dirty="0" smtClean="0">
              <a:solidFill>
                <a:srgbClr val="000000"/>
              </a:solidFill>
              <a:latin typeface="+mj-lt"/>
            </a:endParaRPr>
          </a:p>
          <a:p>
            <a:pPr>
              <a:defRPr/>
            </a:pPr>
            <a:r>
              <a:rPr lang="it-IT" sz="1800" dirty="0">
                <a:solidFill>
                  <a:srgbClr val="000000"/>
                </a:solidFill>
              </a:rPr>
              <a:t>SALVA E INVIA IN </a:t>
            </a:r>
            <a:r>
              <a:rPr lang="it-IT" sz="1800" dirty="0" smtClean="0">
                <a:solidFill>
                  <a:srgbClr val="000000"/>
                </a:solidFill>
              </a:rPr>
              <a:t>“SELEZIONE PUBBLICAZIONI”: riapre la fase di selezione al docente.</a:t>
            </a:r>
            <a:endParaRPr lang="it-IT" sz="1800" dirty="0">
              <a:solidFill>
                <a:srgbClr val="000000"/>
              </a:solidFill>
            </a:endParaRPr>
          </a:p>
          <a:p>
            <a:pPr eaLnBrk="0" hangingPunct="0">
              <a:defRPr/>
            </a:pPr>
            <a:endParaRPr lang="it-IT" sz="10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r>
              <a:rPr lang="it-IT" sz="1800" dirty="0">
                <a:solidFill>
                  <a:srgbClr val="000000"/>
                </a:solidFill>
                <a:latin typeface="+mj-lt"/>
              </a:rPr>
              <a:t>SALVA E INVIA IN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“CONFLITTI DELLA RICERCA”: </a:t>
            </a:r>
            <a:r>
              <a:rPr lang="it-IT" sz="1800" dirty="0">
                <a:solidFill>
                  <a:srgbClr val="000000"/>
                </a:solidFill>
                <a:latin typeface="+mj-lt"/>
              </a:rPr>
              <a:t>chiude </a:t>
            </a: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l’attività del Dipartimento e passa all’Ateneo.</a:t>
            </a:r>
            <a:endParaRPr lang="it-IT" sz="18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it-IT" kern="0" cap="small" dirty="0" smtClean="0"/>
              <a:t>dipartimento (2/5)</a:t>
            </a:r>
            <a:endParaRPr lang="it-IT" kern="0" cap="small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67544" y="1844824"/>
            <a:ext cx="2448272" cy="16435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Docente che ha chiuso la fase di selezione</a:t>
            </a:r>
          </a:p>
          <a:p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9" name="Ovale 8"/>
          <p:cNvSpPr/>
          <p:nvPr/>
        </p:nvSpPr>
        <p:spPr bwMode="auto">
          <a:xfrm>
            <a:off x="4535996" y="980728"/>
            <a:ext cx="1188132" cy="720080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Connettore 2 9"/>
          <p:cNvCxnSpPr/>
          <p:nvPr/>
        </p:nvCxnSpPr>
        <p:spPr bwMode="auto">
          <a:xfrm flipV="1">
            <a:off x="2915816" y="1340768"/>
            <a:ext cx="1512168" cy="936104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62133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37</a:t>
            </a:fld>
            <a:endParaRPr lang="it-IT" altLang="it-IT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8" r="84134" b="37818"/>
          <a:stretch/>
        </p:blipFill>
        <p:spPr bwMode="auto">
          <a:xfrm>
            <a:off x="323528" y="1412776"/>
            <a:ext cx="1692613" cy="378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124936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843808" y="1628800"/>
            <a:ext cx="5400600" cy="467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Abbiamo a disposizione 2 tipi di report:</a:t>
            </a:r>
          </a:p>
          <a:p>
            <a:endParaRPr lang="it-IT" dirty="0"/>
          </a:p>
          <a:p>
            <a:r>
              <a:rPr lang="it-IT" dirty="0" smtClean="0"/>
              <a:t>Report per addetto:</a:t>
            </a:r>
          </a:p>
          <a:p>
            <a:r>
              <a:rPr lang="it-IT" dirty="0" smtClean="0"/>
              <a:t>Estrae il riassunto delle selezioni per addetto</a:t>
            </a:r>
          </a:p>
          <a:p>
            <a:endParaRPr lang="it-IT" dirty="0"/>
          </a:p>
          <a:p>
            <a:r>
              <a:rPr lang="it-IT" dirty="0" smtClean="0"/>
              <a:t>Report per selezione:</a:t>
            </a:r>
          </a:p>
          <a:p>
            <a:r>
              <a:rPr lang="it-IT" dirty="0" smtClean="0"/>
              <a:t>Estrae tutti i prodotti selezionabili con indicazioni sullo stato di selezione</a:t>
            </a:r>
          </a:p>
          <a:p>
            <a:endParaRPr lang="it-IT" dirty="0"/>
          </a:p>
        </p:txBody>
      </p:sp>
      <p:sp>
        <p:nvSpPr>
          <p:cNvPr id="6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it-IT" kern="0" cap="small" dirty="0" smtClean="0"/>
              <a:t>dipartimento (3/5)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15875784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38</a:t>
            </a:fld>
            <a:endParaRPr lang="it-IT" alt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467544" y="1129499"/>
            <a:ext cx="3613193" cy="4819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REPORT PER ADDETTO</a:t>
            </a:r>
          </a:p>
          <a:p>
            <a:endParaRPr lang="it-IT" dirty="0">
              <a:solidFill>
                <a:srgbClr val="FF0000"/>
              </a:solidFill>
            </a:endParaRPr>
          </a:p>
          <a:p>
            <a:r>
              <a:rPr lang="it-IT" dirty="0" smtClean="0">
                <a:solidFill>
                  <a:srgbClr val="FF0000"/>
                </a:solidFill>
              </a:rPr>
              <a:t>Filtri di ricerca</a:t>
            </a:r>
          </a:p>
          <a:p>
            <a:r>
              <a:rPr lang="it-IT" dirty="0" smtClean="0"/>
              <a:t>- Cognome persona</a:t>
            </a:r>
            <a:endParaRPr lang="it-IT" dirty="0"/>
          </a:p>
          <a:p>
            <a:pPr marL="174625" indent="-174625">
              <a:buFontTx/>
              <a:buChar char="-"/>
            </a:pPr>
            <a:r>
              <a:rPr lang="it-IT" dirty="0" smtClean="0"/>
              <a:t>Situazione conflitti</a:t>
            </a:r>
          </a:p>
          <a:p>
            <a:pPr marL="965200" indent="-342900">
              <a:buFont typeface="Wingdings" panose="05000000000000000000" pitchFamily="2" charset="2"/>
              <a:buChar char="§"/>
            </a:pPr>
            <a:r>
              <a:rPr lang="it-IT" dirty="0" smtClean="0"/>
              <a:t>con conflitti</a:t>
            </a:r>
          </a:p>
          <a:p>
            <a:pPr marL="965200" indent="-342900">
              <a:buFont typeface="Wingdings" panose="05000000000000000000" pitchFamily="2" charset="2"/>
              <a:buChar char="§"/>
            </a:pPr>
            <a:r>
              <a:rPr lang="it-IT" dirty="0" smtClean="0"/>
              <a:t>senza conflitti</a:t>
            </a:r>
            <a:endParaRPr lang="it-IT" dirty="0"/>
          </a:p>
          <a:p>
            <a:pPr marL="342900" indent="-342900">
              <a:buFontTx/>
              <a:buChar char="-"/>
            </a:pPr>
            <a:r>
              <a:rPr lang="it-IT" dirty="0" smtClean="0"/>
              <a:t>Stato:</a:t>
            </a:r>
          </a:p>
          <a:p>
            <a:pPr marL="985838" indent="-342900">
              <a:buFont typeface="Wingdings" panose="05000000000000000000" pitchFamily="2" charset="2"/>
              <a:buChar char="§"/>
            </a:pPr>
            <a:r>
              <a:rPr lang="it-IT" dirty="0"/>
              <a:t>analisi conflitti </a:t>
            </a:r>
            <a:r>
              <a:rPr lang="it-IT" dirty="0" err="1"/>
              <a:t>dip</a:t>
            </a:r>
            <a:endParaRPr lang="it-IT" dirty="0"/>
          </a:p>
          <a:p>
            <a:pPr marL="985838" indent="-342900">
              <a:buFont typeface="Wingdings" panose="05000000000000000000" pitchFamily="2" charset="2"/>
              <a:buChar char="§"/>
            </a:pPr>
            <a:r>
              <a:rPr lang="it-IT" dirty="0"/>
              <a:t>selezione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439813"/>
              </p:ext>
            </p:extLst>
          </p:nvPr>
        </p:nvGraphicFramePr>
        <p:xfrm>
          <a:off x="4182394" y="980728"/>
          <a:ext cx="4710086" cy="49987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710086"/>
              </a:tblGrid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 smtClean="0">
                          <a:effectLst/>
                        </a:rPr>
                        <a:t>Campi estratti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ID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ORCID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Codice fiscale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Persona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UO Afferenza VQR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SSD Addetto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Area Afferenza VQR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 err="1">
                          <a:effectLst/>
                        </a:rPr>
                        <a:t>Sett</a:t>
                      </a:r>
                      <a:r>
                        <a:rPr lang="it-IT" sz="2000" u="none" strike="noStrike" dirty="0">
                          <a:effectLst/>
                        </a:rPr>
                        <a:t>. </a:t>
                      </a:r>
                      <a:r>
                        <a:rPr lang="it-IT" sz="2000" u="none" strike="noStrike" dirty="0" err="1">
                          <a:effectLst/>
                        </a:rPr>
                        <a:t>Conc</a:t>
                      </a:r>
                      <a:r>
                        <a:rPr lang="it-IT" sz="2000" u="none" strike="noStrike" dirty="0">
                          <a:effectLst/>
                        </a:rPr>
                        <a:t>.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Stato Selezione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Attesi VQR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N. </a:t>
                      </a:r>
                      <a:r>
                        <a:rPr lang="it-IT" sz="2000" u="none" strike="noStrike" dirty="0" err="1">
                          <a:effectLst/>
                        </a:rPr>
                        <a:t>Prod</a:t>
                      </a:r>
                      <a:r>
                        <a:rPr lang="it-IT" sz="2000" u="none" strike="noStrike" dirty="0">
                          <a:effectLst/>
                        </a:rPr>
                        <a:t>. Selezionabili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N. </a:t>
                      </a:r>
                      <a:r>
                        <a:rPr lang="it-IT" sz="2000" u="none" strike="noStrike" dirty="0" err="1">
                          <a:effectLst/>
                        </a:rPr>
                        <a:t>Prod</a:t>
                      </a:r>
                      <a:r>
                        <a:rPr lang="it-IT" sz="2000" u="none" strike="noStrike" dirty="0">
                          <a:effectLst/>
                        </a:rPr>
                        <a:t>. Messi in graduatoria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>
                          <a:effectLst/>
                        </a:rPr>
                        <a:t>N. </a:t>
                      </a:r>
                      <a:r>
                        <a:rPr lang="it-IT" sz="2000" u="none" strike="noStrike" dirty="0" err="1">
                          <a:effectLst/>
                        </a:rPr>
                        <a:t>Prod</a:t>
                      </a:r>
                      <a:r>
                        <a:rPr lang="it-IT" sz="2000" u="none" strike="noStrike" dirty="0">
                          <a:effectLst/>
                        </a:rPr>
                        <a:t>. Selezionati per VQR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 err="1">
                          <a:effectLst/>
                        </a:rPr>
                        <a:t>Num</a:t>
                      </a:r>
                      <a:r>
                        <a:rPr lang="it-IT" sz="2000" u="none" strike="noStrike" dirty="0">
                          <a:effectLst/>
                        </a:rPr>
                        <a:t>. Allegati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 err="1">
                          <a:effectLst/>
                        </a:rPr>
                        <a:t>Num</a:t>
                      </a:r>
                      <a:r>
                        <a:rPr lang="it-IT" sz="2000" u="none" strike="noStrike" dirty="0">
                          <a:effectLst/>
                        </a:rPr>
                        <a:t>. Conflitti</a:t>
                      </a:r>
                      <a:endParaRPr lang="it-IT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6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it-IT" kern="0" cap="small" dirty="0" smtClean="0"/>
              <a:t>dipartimento (4/5)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358098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39</a:t>
            </a:fld>
            <a:endParaRPr lang="it-IT" alt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1115616" y="879103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REPORT SELEZIONE  </a:t>
            </a:r>
            <a:r>
              <a:rPr lang="it-IT" sz="1200" dirty="0" smtClean="0">
                <a:solidFill>
                  <a:srgbClr val="FF0000"/>
                </a:solidFill>
              </a:rPr>
              <a:t>(stessi filtri di ricerca del report per  addetto)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192634"/>
              </p:ext>
            </p:extLst>
          </p:nvPr>
        </p:nvGraphicFramePr>
        <p:xfrm>
          <a:off x="755576" y="1412776"/>
          <a:ext cx="7776864" cy="49987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888432"/>
                <a:gridCol w="3888432"/>
              </a:tblGrid>
              <a:tr h="282252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Campi estratti</a:t>
                      </a:r>
                      <a:endParaRPr lang="it-IT" sz="2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t-IT" sz="2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ID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SSD PRODOTTO VQR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ORCID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Conflitti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Codice fiscale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Allegati Caricati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Cognome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Allegati da IR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Nome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Ric. Editore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Area Afferenza VQR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Data Ric. Editore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UO Afferenza VQR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Stato Ric. Editore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Stato Selezione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Data risposta Editore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Ordinale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Flag Monografia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Attesi VQR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Prima pubb. online 2011-14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Handle</a:t>
                      </a:r>
                      <a:endParaRPr lang="it-IT" sz="20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Integrazione conclusa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Titolo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ISSN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Tipologia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DB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Anno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Categoria</a:t>
                      </a:r>
                    </a:p>
                  </a:txBody>
                  <a:tcPr marL="7620" marR="7620" marT="7620" marB="0" anchor="b"/>
                </a:tc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SSD Addetto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Metrica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6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en-US" kern="0" cap="small" dirty="0" err="1" smtClean="0"/>
              <a:t>il</a:t>
            </a:r>
            <a:r>
              <a:rPr lang="en-US" kern="0" cap="small" dirty="0" smtClean="0"/>
              <a:t> </a:t>
            </a:r>
            <a:r>
              <a:rPr lang="it-IT" kern="0" cap="small" dirty="0" smtClean="0"/>
              <a:t>dipartimento (5/5)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131230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5813" y="71438"/>
            <a:ext cx="8074025" cy="785812"/>
          </a:xfrm>
        </p:spPr>
        <p:txBody>
          <a:bodyPr/>
          <a:lstStyle/>
          <a:p>
            <a:pPr>
              <a:defRPr/>
            </a:pPr>
            <a:r>
              <a:rPr lang="it-IT" altLang="it-IT" dirty="0" smtClean="0"/>
              <a:t>Fasi dell’attività </a:t>
            </a:r>
            <a:endParaRPr lang="it-IT" altLang="it-IT" dirty="0"/>
          </a:p>
        </p:txBody>
      </p:sp>
      <p:sp>
        <p:nvSpPr>
          <p:cNvPr id="11" name="Rettangolo 10"/>
          <p:cNvSpPr/>
          <p:nvPr/>
        </p:nvSpPr>
        <p:spPr>
          <a:xfrm>
            <a:off x="285750" y="928688"/>
            <a:ext cx="8358188" cy="37087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L’attività è stata organizzata in 3 fasi:</a:t>
            </a:r>
            <a:endParaRPr lang="it-IT" dirty="0">
              <a:solidFill>
                <a:schemeClr val="tx1"/>
              </a:solidFill>
              <a:latin typeface="+mj-lt"/>
            </a:endParaRPr>
          </a:p>
          <a:p>
            <a:pPr marL="361950" indent="-361950" algn="just" eaLnBrk="0" hangingPunct="0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it-IT" sz="2000" b="1" dirty="0">
                <a:solidFill>
                  <a:srgbClr val="C00000"/>
                </a:solidFill>
                <a:latin typeface="+mj-lt"/>
              </a:rPr>
              <a:t>Fase I (selezione individuale)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: numero dei prodotti previsti dall’Ateneo (selezione e precedenza), informazioni (metadati) richieste, file PDF.</a:t>
            </a:r>
          </a:p>
          <a:p>
            <a:pPr marL="361950" indent="-361950" algn="just" eaLnBrk="0" hangingPunct="0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it-IT" sz="2000" b="1" dirty="0">
                <a:solidFill>
                  <a:srgbClr val="C00000"/>
                </a:solidFill>
                <a:latin typeface="+mj-lt"/>
              </a:rPr>
              <a:t>Fase II (gestione dipartimentale)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: </a:t>
            </a: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risoluzione dei 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casi di selezione multipla dello stesso prodotto e </a:t>
            </a: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verifica 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di completezza e correttezza dei dati </a:t>
            </a: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descrittivi.</a:t>
            </a:r>
            <a:endParaRPr lang="it-IT" sz="2000" dirty="0">
              <a:solidFill>
                <a:schemeClr val="tx1"/>
              </a:solidFill>
              <a:latin typeface="+mj-lt"/>
            </a:endParaRPr>
          </a:p>
          <a:p>
            <a:pPr marL="361950" indent="-361950" algn="just" eaLnBrk="0" hangingPunct="0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it-IT" sz="2000" b="1" dirty="0">
                <a:solidFill>
                  <a:srgbClr val="C00000"/>
                </a:solidFill>
                <a:latin typeface="+mj-lt"/>
              </a:rPr>
              <a:t>Fase III (gestione di Ateneo)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: conflitti interdipartimentali non risolti e gestione PDF non forniti dagli editori. Invio al sito VQR del file contenente la selezione di Ateneo. Controlli formali prima della chiusura definitiva.</a:t>
            </a:r>
          </a:p>
        </p:txBody>
      </p:sp>
      <p:sp>
        <p:nvSpPr>
          <p:cNvPr id="4" name="Rettangolo 3"/>
          <p:cNvSpPr/>
          <p:nvPr/>
        </p:nvSpPr>
        <p:spPr>
          <a:xfrm>
            <a:off x="283772" y="4755048"/>
            <a:ext cx="8358188" cy="15542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Le date previste (post-proroga) sono:</a:t>
            </a:r>
            <a:endParaRPr lang="it-IT" dirty="0">
              <a:solidFill>
                <a:schemeClr val="tx1"/>
              </a:solidFill>
              <a:latin typeface="+mj-lt"/>
            </a:endParaRPr>
          </a:p>
          <a:p>
            <a:pPr marL="361950" indent="-361950" algn="just" eaLnBrk="0" hangingPunct="0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it-IT" sz="2000" b="1" dirty="0">
                <a:solidFill>
                  <a:srgbClr val="C00000"/>
                </a:solidFill>
                <a:latin typeface="+mj-lt"/>
              </a:rPr>
              <a:t>Fase I (selezione individuale)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: </a:t>
            </a: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21 </a:t>
            </a:r>
            <a:r>
              <a:rPr lang="it-IT" sz="2000" dirty="0" err="1" smtClean="0">
                <a:solidFill>
                  <a:schemeClr val="tx1"/>
                </a:solidFill>
                <a:latin typeface="+mj-lt"/>
              </a:rPr>
              <a:t>dic</a:t>
            </a: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 2015 – 21 </a:t>
            </a:r>
            <a:r>
              <a:rPr lang="it-IT" sz="2000" dirty="0" err="1" smtClean="0">
                <a:solidFill>
                  <a:schemeClr val="tx1"/>
                </a:solidFill>
                <a:latin typeface="+mj-lt"/>
              </a:rPr>
              <a:t>feb</a:t>
            </a:r>
            <a:r>
              <a:rPr lang="it-IT" sz="2000" dirty="0" smtClean="0">
                <a:solidFill>
                  <a:schemeClr val="tx1"/>
                </a:solidFill>
                <a:latin typeface="+mj-lt"/>
              </a:rPr>
              <a:t> 2016</a:t>
            </a:r>
            <a:endParaRPr lang="it-IT" sz="2000" dirty="0">
              <a:solidFill>
                <a:schemeClr val="tx1"/>
              </a:solidFill>
              <a:latin typeface="+mj-lt"/>
            </a:endParaRPr>
          </a:p>
          <a:p>
            <a:pPr marL="361950" indent="-361950" algn="just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it-IT" sz="2000" b="1" dirty="0">
                <a:solidFill>
                  <a:srgbClr val="C00000"/>
                </a:solidFill>
                <a:latin typeface="+mj-lt"/>
              </a:rPr>
              <a:t>Fase II (gestione dipartimentale)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: </a:t>
            </a:r>
            <a:r>
              <a:rPr lang="it-IT" sz="2000" dirty="0"/>
              <a:t>21 </a:t>
            </a:r>
            <a:r>
              <a:rPr lang="it-IT" sz="2000" dirty="0" err="1"/>
              <a:t>dic</a:t>
            </a:r>
            <a:r>
              <a:rPr lang="it-IT" sz="2000" dirty="0"/>
              <a:t> 2015 – </a:t>
            </a:r>
            <a:r>
              <a:rPr lang="it-IT" sz="2000" dirty="0" smtClean="0"/>
              <a:t>21 </a:t>
            </a:r>
            <a:r>
              <a:rPr lang="it-IT" sz="2000" dirty="0" err="1" smtClean="0"/>
              <a:t>feb</a:t>
            </a:r>
            <a:r>
              <a:rPr lang="it-IT" sz="2000" dirty="0" smtClean="0"/>
              <a:t> </a:t>
            </a:r>
            <a:r>
              <a:rPr lang="it-IT" sz="2000" dirty="0"/>
              <a:t>2016</a:t>
            </a:r>
            <a:endParaRPr lang="it-IT" sz="2000" dirty="0" smtClean="0">
              <a:solidFill>
                <a:schemeClr val="tx1"/>
              </a:solidFill>
              <a:latin typeface="+mj-lt"/>
            </a:endParaRPr>
          </a:p>
          <a:p>
            <a:pPr marL="361950" indent="-361950" algn="just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it-IT" sz="2000" b="1" dirty="0" smtClean="0">
                <a:solidFill>
                  <a:srgbClr val="C00000"/>
                </a:solidFill>
                <a:latin typeface="+mj-lt"/>
              </a:rPr>
              <a:t>Fase </a:t>
            </a:r>
            <a:r>
              <a:rPr lang="it-IT" sz="2000" b="1" dirty="0">
                <a:solidFill>
                  <a:srgbClr val="C00000"/>
                </a:solidFill>
                <a:latin typeface="+mj-lt"/>
              </a:rPr>
              <a:t>III (gestione di Ateneo)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: </a:t>
            </a:r>
            <a:r>
              <a:rPr lang="it-IT" sz="2000" dirty="0" smtClean="0"/>
              <a:t>21 </a:t>
            </a:r>
            <a:r>
              <a:rPr lang="it-IT" sz="2000" dirty="0" err="1"/>
              <a:t>dic</a:t>
            </a:r>
            <a:r>
              <a:rPr lang="it-IT" sz="2000" dirty="0"/>
              <a:t> 2015 – </a:t>
            </a:r>
            <a:r>
              <a:rPr lang="it-IT" sz="2000" dirty="0" smtClean="0"/>
              <a:t>29 </a:t>
            </a:r>
            <a:r>
              <a:rPr lang="it-IT" sz="2000" dirty="0" err="1" smtClean="0"/>
              <a:t>feb</a:t>
            </a:r>
            <a:r>
              <a:rPr lang="it-IT" sz="2000" dirty="0" smtClean="0"/>
              <a:t> </a:t>
            </a:r>
            <a:r>
              <a:rPr lang="it-IT" sz="2000" dirty="0"/>
              <a:t>2016</a:t>
            </a:r>
            <a:endParaRPr lang="it-IT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98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40</a:t>
            </a:fld>
            <a:endParaRPr lang="it-IT" alt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1115616" y="1556792"/>
            <a:ext cx="7056784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L’Ateneo «vede» come il Dipartimento ma a livello generale </a:t>
            </a:r>
            <a:r>
              <a:rPr lang="it-IT" dirty="0" smtClean="0">
                <a:sym typeface="Wingdings" panose="05000000000000000000" pitchFamily="2" charset="2"/>
              </a:rPr>
              <a:t> tutti gli addetti alla ricerca di tutti i </a:t>
            </a:r>
            <a:r>
              <a:rPr lang="it-IT" dirty="0" err="1" smtClean="0">
                <a:sym typeface="Wingdings" panose="05000000000000000000" pitchFamily="2" charset="2"/>
              </a:rPr>
              <a:t>Dip</a:t>
            </a:r>
            <a:endParaRPr lang="it-IT" dirty="0" smtClean="0">
              <a:sym typeface="Wingdings" panose="05000000000000000000" pitchFamily="2" charset="2"/>
            </a:endParaRPr>
          </a:p>
          <a:p>
            <a:endParaRPr lang="it-IT" dirty="0">
              <a:sym typeface="Wingdings" panose="05000000000000000000" pitchFamily="2" charset="2"/>
            </a:endParaRPr>
          </a:p>
          <a:p>
            <a:r>
              <a:rPr lang="it-IT" dirty="0" smtClean="0">
                <a:sym typeface="Wingdings" panose="05000000000000000000" pitchFamily="2" charset="2"/>
              </a:rPr>
              <a:t>Stessi report di monitoraggio (per addetto e per selezione)</a:t>
            </a:r>
          </a:p>
          <a:p>
            <a:endParaRPr lang="it-IT" dirty="0">
              <a:sym typeface="Wingdings" panose="05000000000000000000" pitchFamily="2" charset="2"/>
            </a:endParaRPr>
          </a:p>
          <a:p>
            <a:r>
              <a:rPr lang="it-IT" dirty="0" smtClean="0">
                <a:sym typeface="Wingdings" panose="05000000000000000000" pitchFamily="2" charset="2"/>
              </a:rPr>
              <a:t>Può riaprire l’attività chiusa erroneamente da un addetto/dipartimento (su richiesta)</a:t>
            </a:r>
          </a:p>
          <a:p>
            <a:endParaRPr lang="it-IT" dirty="0">
              <a:sym typeface="Wingdings" panose="05000000000000000000" pitchFamily="2" charset="2"/>
            </a:endParaRPr>
          </a:p>
          <a:p>
            <a:r>
              <a:rPr lang="it-IT" dirty="0" smtClean="0">
                <a:sym typeface="Wingdings" panose="05000000000000000000" pitchFamily="2" charset="2"/>
              </a:rPr>
              <a:t>Chiude definitivamente la Campagna VQR</a:t>
            </a:r>
            <a:endParaRPr lang="it-IT" dirty="0"/>
          </a:p>
        </p:txBody>
      </p:sp>
      <p:sp>
        <p:nvSpPr>
          <p:cNvPr id="4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per </a:t>
            </a:r>
            <a:r>
              <a:rPr lang="it-IT" kern="0" cap="small" dirty="0" smtClean="0"/>
              <a:t>l’ateneo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32338325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41</a:t>
            </a:fld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755576" y="1916832"/>
            <a:ext cx="7632848" cy="289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 smtClean="0"/>
              <a:t>Cineca</a:t>
            </a:r>
            <a:r>
              <a:rPr lang="it-IT" dirty="0" smtClean="0"/>
              <a:t> ha predisposto il</a:t>
            </a:r>
          </a:p>
          <a:p>
            <a:r>
              <a:rPr lang="it-IT" dirty="0"/>
              <a:t>Manuale d'uso per IRIS-VQR: Campagna per il </a:t>
            </a:r>
            <a:r>
              <a:rPr lang="it-IT" dirty="0" smtClean="0"/>
              <a:t>docente/ricercatore disponibile al link:</a:t>
            </a:r>
          </a:p>
          <a:p>
            <a:r>
              <a:rPr lang="it-IT" dirty="0" smtClean="0">
                <a:hlinkClick r:id="rId2"/>
              </a:rPr>
              <a:t>https</a:t>
            </a:r>
            <a:r>
              <a:rPr lang="it-IT" dirty="0">
                <a:hlinkClick r:id="rId2"/>
              </a:rPr>
              <a:t>://</a:t>
            </a:r>
            <a:r>
              <a:rPr lang="it-IT" dirty="0" smtClean="0">
                <a:hlinkClick r:id="rId2"/>
              </a:rPr>
              <a:t>wiki.u-gov.it/confluence/pages/releaseview.action?pageId=67638853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 txBox="1">
            <a:spLocks noChangeAspect="1" noChangeArrowheads="1"/>
          </p:cNvSpPr>
          <p:nvPr/>
        </p:nvSpPr>
        <p:spPr>
          <a:xfrm>
            <a:off x="683568" y="70520"/>
            <a:ext cx="7704856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kern="0" cap="small" dirty="0" smtClean="0"/>
              <a:t/>
            </a:r>
            <a:br>
              <a:rPr lang="en-US" kern="0" cap="small" dirty="0" smtClean="0"/>
            </a:br>
            <a:r>
              <a:rPr lang="en-US" kern="0" cap="small" dirty="0" smtClean="0"/>
              <a:t>VQR (IRIS) – </a:t>
            </a:r>
            <a:r>
              <a:rPr lang="en-US" kern="0" cap="small" dirty="0" err="1" smtClean="0"/>
              <a:t>supporto</a:t>
            </a:r>
            <a:r>
              <a:rPr lang="en-US" kern="0" cap="small" dirty="0" smtClean="0"/>
              <a:t> </a:t>
            </a:r>
            <a:r>
              <a:rPr lang="en-US" kern="0" cap="small" dirty="0" err="1" smtClean="0"/>
              <a:t>cineca</a:t>
            </a:r>
            <a:endParaRPr lang="it-IT" kern="0" cap="small" dirty="0"/>
          </a:p>
        </p:txBody>
      </p:sp>
    </p:spTree>
    <p:extLst>
      <p:ext uri="{BB962C8B-B14F-4D97-AF65-F5344CB8AC3E}">
        <p14:creationId xmlns:p14="http://schemas.microsoft.com/office/powerpoint/2010/main" val="631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E6EACA-437A-448E-9E7A-DDA25439B77E}" type="slidenum">
              <a:rPr lang="it-IT" altLang="it-IT" smtClean="0"/>
              <a:pPr>
                <a:defRPr/>
              </a:pPr>
              <a:t>42</a:t>
            </a:fld>
            <a:endParaRPr lang="it-IT" alt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1115616" y="2636912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ALLEGATI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4286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egnaposto numero diapositiva 4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EDA119A-1C44-484E-BA96-51929D9CD27E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43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4339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/>
            </a:r>
            <a:b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>Tipologie di prodotti ammessi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9138" y="1066800"/>
            <a:ext cx="7813675" cy="4953000"/>
          </a:xfrm>
        </p:spPr>
        <p:txBody>
          <a:bodyPr/>
          <a:lstStyle/>
          <a:p>
            <a:pPr marL="0" indent="0">
              <a:buFontTx/>
              <a:buAutoNum type="alphaLcParenR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Monografia scientifica e prodotti assimilati</a:t>
            </a:r>
          </a:p>
          <a:p>
            <a:pPr marL="0" indent="0">
              <a:buFontTx/>
              <a:buAutoNum type="alphaLcParenR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Contributo in rivista, limitatamente alle tipologie previste</a:t>
            </a:r>
          </a:p>
          <a:p>
            <a:pPr marL="0" indent="0">
              <a:buFontTx/>
              <a:buAutoNum type="alphaLcParenR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Contributo in volume (inclusi Atti di convegni a stampa)</a:t>
            </a:r>
          </a:p>
          <a:p>
            <a:pPr marL="0" indent="0">
              <a:buFontTx/>
              <a:buAutoNum type="alphaLcParenR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Altri tipi di prodotti scientifici (solo se corredati da elementi ufficiali atti a consentire l</a:t>
            </a:r>
            <a:r>
              <a:rPr lang="it-IT" altLang="en-US" sz="1800" dirty="0" smtClean="0">
                <a:ea typeface="ＭＳ Ｐゴシック" pitchFamily="34" charset="-128"/>
              </a:rPr>
              <a:t>’</a:t>
            </a:r>
            <a:r>
              <a:rPr lang="it-IT" altLang="it-IT" sz="1800" dirty="0" smtClean="0">
                <a:ea typeface="ＭＳ Ｐゴシック" pitchFamily="34" charset="-128"/>
              </a:rPr>
              <a:t>identificazione della data di produzione)</a:t>
            </a:r>
          </a:p>
          <a:p>
            <a:pPr marL="0" indent="0">
              <a:buFontTx/>
              <a:buAutoNum type="alphaLcParenR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Brevetti concessi nel quadriennio VQR 2011-14</a:t>
            </a:r>
          </a:p>
          <a:p>
            <a:pPr marL="0" indent="0">
              <a:buFontTx/>
              <a:buAutoNum type="alphaLcParenR"/>
              <a:defRPr/>
            </a:pPr>
            <a:endParaRPr lang="it-IT" altLang="it-IT" sz="1800" dirty="0" smtClean="0">
              <a:ea typeface="ＭＳ Ｐゴシック" pitchFamily="34" charset="-128"/>
            </a:endParaRPr>
          </a:p>
          <a:p>
            <a:pPr marL="0" indent="0">
              <a:defRPr/>
            </a:pPr>
            <a:r>
              <a:rPr lang="it-IT" altLang="it-IT" sz="1800" b="1" dirty="0" smtClean="0">
                <a:ea typeface="ＭＳ Ｐゴシック" pitchFamily="34" charset="-128"/>
              </a:rPr>
              <a:t>Non sono pubblicazioni valutabili</a:t>
            </a:r>
            <a:r>
              <a:rPr lang="it-IT" altLang="it-IT" sz="1800" dirty="0" smtClean="0">
                <a:ea typeface="ＭＳ Ｐゴシック" pitchFamily="34" charset="-128"/>
              </a:rPr>
              <a:t>:</a:t>
            </a:r>
          </a:p>
          <a:p>
            <a:pPr marL="0" indent="0"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Manuali e testi meramente didattici</a:t>
            </a:r>
          </a:p>
          <a:p>
            <a:pPr marL="0" indent="0"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Recensioni di un singolo lavoro, prive di analisi critica della letteratura sull</a:t>
            </a:r>
            <a:r>
              <a:rPr lang="it-IT" altLang="en-US" sz="1800" dirty="0" smtClean="0">
                <a:ea typeface="ＭＳ Ｐゴシック" pitchFamily="34" charset="-128"/>
              </a:rPr>
              <a:t>’</a:t>
            </a:r>
            <a:r>
              <a:rPr lang="it-IT" altLang="it-IT" sz="1800" dirty="0" smtClean="0">
                <a:ea typeface="ＭＳ Ｐゴシック" pitchFamily="34" charset="-128"/>
              </a:rPr>
              <a:t>argomento</a:t>
            </a:r>
          </a:p>
          <a:p>
            <a:pPr marL="0" indent="0"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Brevi voci enciclopediche o di dizionario senza carattere di originalità.</a:t>
            </a:r>
          </a:p>
          <a:p>
            <a:pPr marL="0" indent="0"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Brevi note a sentenza di tipo redazionale senza carattere di originalità o meramente ricognitive</a:t>
            </a:r>
          </a:p>
          <a:p>
            <a:pPr marL="0" indent="0">
              <a:buFontTx/>
              <a:buChar char="•"/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Brevi schede di catalogo prive di contributi scientifici autonomi.</a:t>
            </a:r>
          </a:p>
          <a:p>
            <a:pPr marL="0" indent="0">
              <a:defRPr/>
            </a:pPr>
            <a:r>
              <a:rPr lang="it-IT" altLang="it-IT" sz="1800" dirty="0" smtClean="0">
                <a:ea typeface="ＭＳ Ｐゴシック" pitchFamily="34" charset="-128"/>
              </a:rPr>
              <a:t>Per alcuni</a:t>
            </a:r>
            <a:r>
              <a:rPr lang="it-IT" altLang="it-IT" sz="1800" b="1" dirty="0" smtClean="0">
                <a:ea typeface="ＭＳ Ｐゴシック" pitchFamily="34" charset="-128"/>
              </a:rPr>
              <a:t> casi specifici</a:t>
            </a:r>
            <a:r>
              <a:rPr lang="it-IT" altLang="it-IT" sz="1800" dirty="0" smtClean="0">
                <a:ea typeface="ＭＳ Ｐゴシック" pitchFamily="34" charset="-128"/>
              </a:rPr>
              <a:t> i GEV hanno modificato le </a:t>
            </a:r>
            <a:r>
              <a:rPr lang="it-IT" altLang="it-IT" sz="1800" dirty="0" err="1" smtClean="0">
                <a:ea typeface="ＭＳ Ｐゴシック" pitchFamily="34" charset="-128"/>
              </a:rPr>
              <a:t>tipolgie</a:t>
            </a:r>
            <a:r>
              <a:rPr lang="it-IT" altLang="it-IT" sz="1800" dirty="0" smtClean="0">
                <a:ea typeface="ＭＳ Ｐゴシック" pitchFamily="34" charset="-128"/>
              </a:rPr>
              <a:t> ammesse o escluse</a:t>
            </a:r>
          </a:p>
          <a:p>
            <a:pPr marL="0" indent="0">
              <a:defRPr/>
            </a:pPr>
            <a:endParaRPr lang="it-IT" altLang="it-IT" sz="1800" dirty="0" smtClean="0">
              <a:ea typeface="ＭＳ Ｐゴシック" pitchFamily="34" charset="-128"/>
            </a:endParaRPr>
          </a:p>
          <a:p>
            <a:pPr marL="0" indent="0">
              <a:buFontTx/>
              <a:buAutoNum type="alphaLcParenR"/>
              <a:defRPr/>
            </a:pPr>
            <a:endParaRPr lang="it-IT" altLang="it-IT" sz="18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egnaposto numero diapositiva 4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915C947A-A9BD-4387-B789-929486AD57E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44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5363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altLang="it-IT" dirty="0" smtClean="0">
                <a:solidFill>
                  <a:srgbClr val="FF3300"/>
                </a:solidFill>
                <a:ea typeface="ＭＳ Ｐゴシック" pitchFamily="34" charset="-128"/>
              </a:rPr>
              <a:t/>
            </a:r>
            <a:br>
              <a:rPr lang="it-IT" altLang="it-IT" dirty="0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it-IT" altLang="it-IT" dirty="0" smtClean="0">
                <a:solidFill>
                  <a:srgbClr val="FF3300"/>
                </a:solidFill>
                <a:ea typeface="ＭＳ Ｐゴシック" pitchFamily="34" charset="-128"/>
              </a:rPr>
              <a:t>Monografia scientifica e prodotti assimilati</a:t>
            </a:r>
            <a:br>
              <a:rPr lang="it-IT" altLang="it-IT" dirty="0" smtClean="0">
                <a:solidFill>
                  <a:srgbClr val="FF3300"/>
                </a:solidFill>
                <a:ea typeface="ＭＳ Ｐゴシック" pitchFamily="34" charset="-128"/>
              </a:rPr>
            </a:br>
            <a:endParaRPr lang="it-IT" altLang="it-IT" dirty="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250825" y="938213"/>
          <a:ext cx="8569326" cy="5370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393"/>
                <a:gridCol w="504078"/>
                <a:gridCol w="504078"/>
                <a:gridCol w="504078"/>
                <a:gridCol w="504078"/>
                <a:gridCol w="576089"/>
                <a:gridCol w="576089"/>
                <a:gridCol w="517854"/>
                <a:gridCol w="517227"/>
                <a:gridCol w="443338"/>
                <a:gridCol w="517227"/>
                <a:gridCol w="443338"/>
                <a:gridCol w="441459"/>
              </a:tblGrid>
              <a:tr h="36961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01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02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08a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08b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11a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12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73532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Monografia di ricerca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x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(con ISBN); se NAZ max 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6202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Raccolta coerente di saggi propri di ricerca (sono esclusi i saggi pubblicati prima del 2011)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*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*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 smtClean="0">
                          <a:effectLst/>
                        </a:rPr>
                        <a:t>x*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18676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Concordanza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26188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Commento scientifico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26188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Bibliografia Critica o ragionata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55247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Edizione critica di testi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(solo FIS/08)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261882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Edizione critica di scavo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563057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Pubblicazione di fonti inedite con introduzione e commento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605845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Manuali critici, di contenuto non meramente didattico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55247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Grammatiche e dizionari scientifici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solo dizionari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  <a:tr h="399069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Traduzione  di  </a:t>
                      </a:r>
                      <a:r>
                        <a:rPr lang="it-IT" sz="1200" u="none" strike="noStrike" dirty="0" smtClean="0">
                          <a:effectLst/>
                        </a:rPr>
                        <a:t>libro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09" marR="3909" marT="3908" marB="0" anchor="ctr"/>
                </a:tc>
              </a:tr>
            </a:tbl>
          </a:graphicData>
        </a:graphic>
      </p:graphicFrame>
      <p:sp>
        <p:nvSpPr>
          <p:cNvPr id="13500" name="CasellaDiTesto 3"/>
          <p:cNvSpPr txBox="1">
            <a:spLocks noChangeArrowheads="1"/>
          </p:cNvSpPr>
          <p:nvPr/>
        </p:nvSpPr>
        <p:spPr bwMode="auto">
          <a:xfrm>
            <a:off x="250825" y="6308725"/>
            <a:ext cx="36004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1200"/>
              <a:t>* se parti nuove anche pre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egnaposto numero diapositiva 4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9DEC9522-709F-4FB9-A369-B6B7AA87CE9E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45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6387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/>
            </a:r>
            <a:b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>Contributo in rivista</a:t>
            </a:r>
            <a:b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</a:br>
            <a:endParaRPr lang="it-IT" altLang="it-IT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609600" y="1831975"/>
          <a:ext cx="7924800" cy="3253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8184"/>
                <a:gridCol w="504056"/>
                <a:gridCol w="504056"/>
                <a:gridCol w="432048"/>
                <a:gridCol w="504056"/>
                <a:gridCol w="504056"/>
                <a:gridCol w="432048"/>
                <a:gridCol w="864096"/>
                <a:gridCol w="432048"/>
                <a:gridCol w="432048"/>
                <a:gridCol w="432048"/>
                <a:gridCol w="432048"/>
                <a:gridCol w="434008"/>
              </a:tblGrid>
              <a:tr h="43421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01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02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03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04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08a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08b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09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10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11a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12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13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GEV 14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</a:tr>
              <a:tr h="43421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Articolo scientifico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x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x; se NAZ max D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</a:tr>
              <a:tr h="860808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Articolo scientifico di rassegna critica di letteratura (</a:t>
                      </a:r>
                      <a:r>
                        <a:rPr lang="it-IT" sz="1400" u="none" strike="noStrike" dirty="0" err="1">
                          <a:effectLst/>
                        </a:rPr>
                        <a:t>Review</a:t>
                      </a:r>
                      <a:r>
                        <a:rPr lang="it-IT" sz="1400" u="none" strike="noStrike" dirty="0">
                          <a:effectLst/>
                        </a:rPr>
                        <a:t> </a:t>
                      </a:r>
                      <a:r>
                        <a:rPr lang="it-IT" sz="1400" u="none" strike="noStrike" dirty="0" err="1">
                          <a:effectLst/>
                        </a:rPr>
                        <a:t>essay</a:t>
                      </a:r>
                      <a:r>
                        <a:rPr lang="it-IT" sz="1400" u="none" strike="noStrike" dirty="0">
                          <a:effectLst/>
                        </a:rPr>
                        <a:t>)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x; se NAZ max D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</a:tr>
              <a:tr h="434213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Lettera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x; se NAZ max D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</a:tr>
              <a:tr h="647510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Contributo a Forum su invito della redazione della rivista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</a:tr>
              <a:tr h="220915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Nota a sentenza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</a:tr>
              <a:tr h="220915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>
                          <a:effectLst/>
                        </a:rPr>
                        <a:t>Traduzione in rivista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 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>
                          <a:effectLst/>
                        </a:rPr>
                        <a:t>x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8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egnaposto numero diapositiva 4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D9ACFBB9-8F58-4B6F-BFCE-A4F7FFC40E7F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46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7411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719138" y="34925"/>
            <a:ext cx="7956550" cy="838200"/>
          </a:xfrm>
        </p:spPr>
        <p:txBody>
          <a:bodyPr/>
          <a:lstStyle/>
          <a:p>
            <a:pPr>
              <a:defRPr/>
            </a:pP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/>
            </a:r>
            <a:b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>Contributo in volume (inclusi Atti di convegni a stampa)</a:t>
            </a:r>
            <a:b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</a:br>
            <a:endParaRPr lang="it-IT" altLang="it-IT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395288" y="962025"/>
          <a:ext cx="8353424" cy="5346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309"/>
                <a:gridCol w="504086"/>
                <a:gridCol w="648110"/>
                <a:gridCol w="648110"/>
                <a:gridCol w="504086"/>
                <a:gridCol w="576098"/>
                <a:gridCol w="648110"/>
                <a:gridCol w="648110"/>
                <a:gridCol w="504086"/>
                <a:gridCol w="504086"/>
                <a:gridCol w="432074"/>
                <a:gridCol w="504086"/>
                <a:gridCol w="432073"/>
              </a:tblGrid>
              <a:tr h="370117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01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02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08a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08b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11a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12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485651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Contributo in volume (Capitolo o Saggio)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(con ISBN)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1833088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Articolo scientifico in atti di conferenza con processo di revisione peer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x; se privi di JM no; Abstract estesi max A e peer review; no eng max 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se INT max EL; se NAZ max D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(con ISBN); se NAZ max 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485651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Prefazione/Postfazione con carattere di saggio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x*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x*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x*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485651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Curatela di volume con saggio introduttivo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38939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Catalogo con saggio introduttivo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58190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Voce critica di dizionario o enciclopedia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 (con ISBN)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325844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Traduzione in </a:t>
                      </a:r>
                      <a:r>
                        <a:rPr lang="it-IT" sz="1200" u="none" strike="noStrike" dirty="0" smtClean="0">
                          <a:effectLst/>
                        </a:rPr>
                        <a:t>volume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  <a:tr h="38939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Schede di catalogo, repertorio o corpora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375" marR="4375" marT="4375" marB="0" anchor="ctr"/>
                </a:tc>
              </a:tr>
            </a:tbl>
          </a:graphicData>
        </a:graphic>
      </p:graphicFrame>
      <p:sp>
        <p:nvSpPr>
          <p:cNvPr id="15506" name="CasellaDiTesto 6"/>
          <p:cNvSpPr txBox="1">
            <a:spLocks noChangeArrowheads="1"/>
          </p:cNvSpPr>
          <p:nvPr/>
        </p:nvSpPr>
        <p:spPr bwMode="auto">
          <a:xfrm>
            <a:off x="395288" y="6319838"/>
            <a:ext cx="36004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1200"/>
              <a:t>* se parti nuove anche pre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numero diapositiva 4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D10901C-A0DA-476F-95BC-64E044D9794C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47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8435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719138" y="34925"/>
            <a:ext cx="7956550" cy="838200"/>
          </a:xfrm>
        </p:spPr>
        <p:txBody>
          <a:bodyPr/>
          <a:lstStyle/>
          <a:p>
            <a:pPr>
              <a:defRPr/>
            </a:pP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/>
            </a:r>
            <a:b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it-IT" altLang="it-IT" smtClean="0">
                <a:solidFill>
                  <a:srgbClr val="FF3300"/>
                </a:solidFill>
                <a:ea typeface="ＭＳ Ｐゴシック" pitchFamily="34" charset="-128"/>
              </a:rPr>
              <a:t>Altri tipi di pubblicazione scientifica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4149725"/>
            <a:ext cx="7813675" cy="273050"/>
          </a:xfrm>
        </p:spPr>
        <p:txBody>
          <a:bodyPr/>
          <a:lstStyle/>
          <a:p>
            <a:pPr marL="0" indent="0">
              <a:lnSpc>
                <a:spcPct val="150000"/>
              </a:lnSpc>
              <a:defRPr/>
            </a:pPr>
            <a:r>
              <a:rPr lang="it-IT" dirty="0" smtClean="0"/>
              <a:t>Devono essere corredati </a:t>
            </a:r>
            <a:r>
              <a:rPr lang="it-IT" dirty="0"/>
              <a:t>da </a:t>
            </a:r>
            <a:r>
              <a:rPr lang="it-IT" dirty="0" smtClean="0"/>
              <a:t>altri elementi/pubblicazioni </a:t>
            </a:r>
            <a:r>
              <a:rPr lang="it-IT" dirty="0"/>
              <a:t>atte a consentirne una </a:t>
            </a:r>
            <a:r>
              <a:rPr lang="it-IT" dirty="0" smtClean="0"/>
              <a:t>adeguata valutazione</a:t>
            </a:r>
            <a:endParaRPr lang="it-IT" dirty="0"/>
          </a:p>
          <a:p>
            <a:pPr marL="0" indent="0">
              <a:defRPr/>
            </a:pPr>
            <a:endParaRPr lang="it-IT" dirty="0"/>
          </a:p>
          <a:p>
            <a:pPr marL="0" indent="0">
              <a:buFontTx/>
              <a:buAutoNum type="alphaLcParenR"/>
              <a:defRPr/>
            </a:pPr>
            <a:endParaRPr lang="it-IT" dirty="0"/>
          </a:p>
        </p:txBody>
      </p:sp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609600" y="1320800"/>
          <a:ext cx="7924800" cy="2468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4208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504056"/>
                <a:gridCol w="432048"/>
                <a:gridCol w="432048"/>
                <a:gridCol w="432048"/>
                <a:gridCol w="362000"/>
              </a:tblGrid>
              <a:tr h="373332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01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02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08a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08b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09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10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11a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12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13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GEV 14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Composizioni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Disegni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Progetti architettonici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Performance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Esposizioni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Mostre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Prototipi d'arte e relativi progetti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Banche dati e software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Carte tematiche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Test psicologici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  <a:tr h="1904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Materiali audiovisivi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x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>
                          <a:effectLst/>
                        </a:rPr>
                        <a:t>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19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numero diapositiva 4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FF858B6-663F-40B2-83E6-90808272399B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48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8435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719138" y="34925"/>
            <a:ext cx="7956550" cy="838200"/>
          </a:xfrm>
        </p:spPr>
        <p:txBody>
          <a:bodyPr/>
          <a:lstStyle/>
          <a:p>
            <a:pPr>
              <a:defRPr/>
            </a:pPr>
            <a:r>
              <a:rPr lang="it-IT" altLang="it-IT" dirty="0" smtClean="0">
                <a:solidFill>
                  <a:srgbClr val="FF3300"/>
                </a:solidFill>
                <a:ea typeface="ＭＳ Ｐゴシック" pitchFamily="34" charset="-128"/>
              </a:rPr>
              <a:t/>
            </a:r>
            <a:br>
              <a:rPr lang="it-IT" altLang="it-IT" dirty="0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it-IT" altLang="it-IT" dirty="0" smtClean="0">
                <a:solidFill>
                  <a:srgbClr val="FF3300"/>
                </a:solidFill>
                <a:ea typeface="ＭＳ Ｐゴシック" pitchFamily="34" charset="-128"/>
              </a:rPr>
              <a:t>Brevetti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844675"/>
            <a:ext cx="7813675" cy="274638"/>
          </a:xfrm>
        </p:spPr>
        <p:txBody>
          <a:bodyPr/>
          <a:lstStyle/>
          <a:p>
            <a:pPr marL="0" indent="0">
              <a:lnSpc>
                <a:spcPct val="150000"/>
              </a:lnSpc>
              <a:defRPr/>
            </a:pPr>
            <a:r>
              <a:rPr lang="it-IT" dirty="0" smtClean="0"/>
              <a:t>Non ammessi da GEV 10, 11b, 12, 14</a:t>
            </a:r>
          </a:p>
          <a:p>
            <a:pPr marL="0" indent="0">
              <a:lnSpc>
                <a:spcPct val="150000"/>
              </a:lnSpc>
              <a:defRPr/>
            </a:pPr>
            <a:endParaRPr lang="it-IT" dirty="0"/>
          </a:p>
          <a:p>
            <a:pPr marL="0" indent="0">
              <a:lnSpc>
                <a:spcPct val="150000"/>
              </a:lnSpc>
              <a:defRPr/>
            </a:pPr>
            <a:r>
              <a:rPr lang="it-IT" dirty="0" smtClean="0"/>
              <a:t>GEV 03: </a:t>
            </a:r>
          </a:p>
          <a:p>
            <a:pPr marL="0" indent="0">
              <a:lnSpc>
                <a:spcPct val="150000"/>
              </a:lnSpc>
              <a:defRPr/>
            </a:pPr>
            <a:r>
              <a:rPr lang="it-IT" dirty="0" smtClean="0"/>
              <a:t>specifica </a:t>
            </a:r>
            <a:r>
              <a:rPr lang="it-IT" dirty="0"/>
              <a:t>che </a:t>
            </a:r>
            <a:r>
              <a:rPr lang="it-IT" dirty="0" smtClean="0"/>
              <a:t>vale la data </a:t>
            </a:r>
            <a:r>
              <a:rPr lang="it-IT" dirty="0"/>
              <a:t>di prima </a:t>
            </a:r>
            <a:r>
              <a:rPr lang="it-IT" dirty="0" smtClean="0"/>
              <a:t>pubblicazione</a:t>
            </a:r>
          </a:p>
          <a:p>
            <a:pPr marL="0" indent="0">
              <a:lnSpc>
                <a:spcPct val="150000"/>
              </a:lnSpc>
              <a:defRPr/>
            </a:pPr>
            <a:endParaRPr lang="it-IT" dirty="0"/>
          </a:p>
          <a:p>
            <a:pPr marL="0" indent="0">
              <a:lnSpc>
                <a:spcPct val="150000"/>
              </a:lnSpc>
              <a:defRPr/>
            </a:pPr>
            <a:r>
              <a:rPr lang="it-IT" dirty="0"/>
              <a:t>GEV </a:t>
            </a:r>
            <a:r>
              <a:rPr lang="it-IT" dirty="0" smtClean="0"/>
              <a:t>01 </a:t>
            </a:r>
            <a:r>
              <a:rPr lang="it-IT" dirty="0"/>
              <a:t>e </a:t>
            </a:r>
            <a:r>
              <a:rPr lang="it-IT" dirty="0" smtClean="0"/>
              <a:t>08a: </a:t>
            </a:r>
          </a:p>
          <a:p>
            <a:pPr marL="0" indent="0">
              <a:lnSpc>
                <a:spcPct val="150000"/>
              </a:lnSpc>
              <a:defRPr/>
            </a:pPr>
            <a:r>
              <a:rPr lang="it-IT" dirty="0" smtClean="0"/>
              <a:t>specificano che possono avere valutazione EC </a:t>
            </a:r>
            <a:r>
              <a:rPr lang="it-IT" dirty="0"/>
              <a:t>o EL solo se </a:t>
            </a:r>
            <a:r>
              <a:rPr lang="it-IT" dirty="0" smtClean="0"/>
              <a:t>sono brevetti </a:t>
            </a:r>
            <a:r>
              <a:rPr lang="it-IT" dirty="0"/>
              <a:t>internazionali o </a:t>
            </a:r>
            <a:r>
              <a:rPr lang="it-IT" dirty="0" smtClean="0"/>
              <a:t>sono già </a:t>
            </a:r>
            <a:r>
              <a:rPr lang="it-IT" dirty="0"/>
              <a:t>stati ceduti/licenziati</a:t>
            </a:r>
          </a:p>
          <a:p>
            <a:pPr marL="0" indent="0">
              <a:defRPr/>
            </a:pPr>
            <a:endParaRPr lang="it-IT" dirty="0"/>
          </a:p>
          <a:p>
            <a:pPr marL="0" indent="0">
              <a:buFontTx/>
              <a:buAutoNum type="alphaLcParenR"/>
              <a:defRPr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numero diapositiva 3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0362B7FA-01EB-46A6-927D-AC525093AD4B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49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9459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dirty="0"/>
              <a:t/>
            </a:r>
            <a:br>
              <a:rPr lang="it-IT" dirty="0"/>
            </a:br>
            <a:r>
              <a:rPr lang="it-IT" dirty="0" smtClean="0">
                <a:solidFill>
                  <a:srgbClr val="FF3300"/>
                </a:solidFill>
              </a:rPr>
              <a:t>Analisi </a:t>
            </a:r>
            <a:r>
              <a:rPr lang="it-IT" dirty="0" err="1" smtClean="0">
                <a:solidFill>
                  <a:srgbClr val="FF3300"/>
                </a:solidFill>
              </a:rPr>
              <a:t>bibliometrica</a:t>
            </a:r>
            <a:r>
              <a:rPr lang="it-IT" dirty="0" smtClean="0">
                <a:solidFill>
                  <a:srgbClr val="FF3300"/>
                </a:solidFill>
              </a:rPr>
              <a:t> (2)</a:t>
            </a:r>
            <a:endParaRPr lang="it-IT" dirty="0">
              <a:solidFill>
                <a:srgbClr val="FF3300"/>
              </a:solidFill>
            </a:endParaRP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066800"/>
            <a:ext cx="7956550" cy="3154363"/>
          </a:xfrm>
        </p:spPr>
        <p:txBody>
          <a:bodyPr/>
          <a:lstStyle/>
          <a:p>
            <a:pPr marL="0" indent="0">
              <a:defRPr/>
            </a:pPr>
            <a:r>
              <a:rPr lang="it-IT" dirty="0" smtClean="0"/>
              <a:t>Indicatori </a:t>
            </a:r>
            <a:r>
              <a:rPr lang="it-IT" dirty="0" err="1" smtClean="0"/>
              <a:t>bibliometrici</a:t>
            </a:r>
            <a:r>
              <a:rPr lang="it-IT" dirty="0" smtClean="0"/>
              <a:t> di impatto della rivista (JM):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684213" y="1700213"/>
          <a:ext cx="7775574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1858"/>
                <a:gridCol w="2591858"/>
                <a:gridCol w="2591858"/>
              </a:tblGrid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 marL="91425" marR="914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WoS</a:t>
                      </a:r>
                      <a:endParaRPr lang="it-IT" dirty="0"/>
                    </a:p>
                  </a:txBody>
                  <a:tcPr marL="91425" marR="914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 smtClean="0"/>
                        <a:t>Scopus</a:t>
                      </a:r>
                      <a:endParaRPr lang="it-IT" dirty="0"/>
                    </a:p>
                  </a:txBody>
                  <a:tcPr marL="91425" marR="91425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indicatore di popolarità </a:t>
                      </a:r>
                      <a:endParaRPr lang="it-IT" dirty="0"/>
                    </a:p>
                  </a:txBody>
                  <a:tcPr marL="91425" marR="914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5-year Impact Factor (5YIF)</a:t>
                      </a:r>
                    </a:p>
                  </a:txBody>
                  <a:tcPr marL="91425" marR="914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Impact per </a:t>
                      </a:r>
                      <a:r>
                        <a:rPr lang="it-IT" dirty="0" err="1" smtClean="0"/>
                        <a:t>Publication</a:t>
                      </a:r>
                      <a:endParaRPr lang="it-IT" dirty="0" smtClean="0"/>
                    </a:p>
                    <a:p>
                      <a:pPr algn="ctr"/>
                      <a:r>
                        <a:rPr lang="it-IT" dirty="0" smtClean="0"/>
                        <a:t>(IPP)</a:t>
                      </a:r>
                      <a:endParaRPr lang="it-IT" dirty="0"/>
                    </a:p>
                  </a:txBody>
                  <a:tcPr marL="91425" marR="91425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indicatore di prestigio </a:t>
                      </a:r>
                      <a:endParaRPr lang="it-IT" dirty="0"/>
                    </a:p>
                  </a:txBody>
                  <a:tcPr marL="91425" marR="914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err="1" smtClean="0"/>
                        <a:t>Article</a:t>
                      </a:r>
                      <a:r>
                        <a:rPr lang="it-IT" dirty="0" smtClean="0"/>
                        <a:t> </a:t>
                      </a:r>
                      <a:r>
                        <a:rPr lang="it-IT" dirty="0" err="1" smtClean="0"/>
                        <a:t>Influence</a:t>
                      </a:r>
                      <a:endParaRPr lang="it-IT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(AI)</a:t>
                      </a:r>
                    </a:p>
                  </a:txBody>
                  <a:tcPr marL="91425" marR="914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 smtClean="0"/>
                        <a:t>SCImago</a:t>
                      </a:r>
                      <a:r>
                        <a:rPr lang="it-IT" dirty="0" smtClean="0"/>
                        <a:t> Journal </a:t>
                      </a:r>
                      <a:r>
                        <a:rPr lang="it-IT" dirty="0" err="1" smtClean="0"/>
                        <a:t>Rank</a:t>
                      </a:r>
                      <a:endParaRPr lang="it-IT" dirty="0" smtClean="0"/>
                    </a:p>
                    <a:p>
                      <a:pPr algn="ctr"/>
                      <a:r>
                        <a:rPr lang="it-IT" dirty="0" smtClean="0"/>
                        <a:t>(SJR)</a:t>
                      </a:r>
                      <a:endParaRPr lang="it-IT" dirty="0"/>
                    </a:p>
                  </a:txBody>
                  <a:tcPr marL="91425" marR="91425" anchor="ctr"/>
                </a:tc>
              </a:tr>
            </a:tbl>
          </a:graphicData>
        </a:graphic>
      </p:graphicFrame>
      <p:sp>
        <p:nvSpPr>
          <p:cNvPr id="21527" name="Rettangolo 3"/>
          <p:cNvSpPr>
            <a:spLocks noChangeArrowheads="1"/>
          </p:cNvSpPr>
          <p:nvPr/>
        </p:nvSpPr>
        <p:spPr bwMode="auto">
          <a:xfrm>
            <a:off x="611188" y="3662363"/>
            <a:ext cx="77771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2000" dirty="0"/>
              <a:t>In </a:t>
            </a:r>
            <a:r>
              <a:rPr lang="it-IT" altLang="it-IT" sz="2000" dirty="0" err="1"/>
              <a:t>WoS</a:t>
            </a:r>
            <a:r>
              <a:rPr lang="it-IT" altLang="it-IT" sz="2000" dirty="0"/>
              <a:t> le riviste di recente creazione potrebbero non avere 5YIF e AI. In questo caso, sarà utilizzato l'IF quale indicatore di default.</a:t>
            </a:r>
          </a:p>
          <a:p>
            <a:r>
              <a:rPr lang="it-IT" altLang="it-IT" sz="2000" dirty="0"/>
              <a:t>Qualora uno tra IPP o SJR fossero assenti in </a:t>
            </a:r>
            <a:r>
              <a:rPr lang="it-IT" altLang="it-IT" sz="2000" dirty="0" err="1"/>
              <a:t>Scopus</a:t>
            </a:r>
            <a:r>
              <a:rPr lang="it-IT" altLang="it-IT" sz="2000" dirty="0"/>
              <a:t> per una particolare rivista, verrà utilizzato quello dei due presente.</a:t>
            </a:r>
          </a:p>
        </p:txBody>
      </p:sp>
      <p:sp>
        <p:nvSpPr>
          <p:cNvPr id="21528" name="Rettangolo 4"/>
          <p:cNvSpPr>
            <a:spLocks noChangeArrowheads="1"/>
          </p:cNvSpPr>
          <p:nvPr/>
        </p:nvSpPr>
        <p:spPr bwMode="auto">
          <a:xfrm>
            <a:off x="611188" y="5384800"/>
            <a:ext cx="77771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2000" dirty="0"/>
              <a:t>Per ogni prodotto, viene richiesto di scegliere </a:t>
            </a:r>
            <a:r>
              <a:rPr lang="it-IT" altLang="it-IT" sz="2000" dirty="0" smtClean="0"/>
              <a:t>la </a:t>
            </a:r>
            <a:r>
              <a:rPr lang="it-IT" altLang="it-IT" sz="2000" dirty="0" smtClean="0">
                <a:solidFill>
                  <a:srgbClr val="FF0000"/>
                </a:solidFill>
              </a:rPr>
              <a:t>base-dati riferimento</a:t>
            </a:r>
            <a:r>
              <a:rPr lang="it-IT" altLang="it-IT" sz="2000" dirty="0" smtClean="0"/>
              <a:t> e </a:t>
            </a:r>
            <a:r>
              <a:rPr lang="it-IT" altLang="it-IT" sz="2000" dirty="0" smtClean="0">
                <a:solidFill>
                  <a:srgbClr val="FF0000"/>
                </a:solidFill>
              </a:rPr>
              <a:t>un indicatore </a:t>
            </a:r>
            <a:r>
              <a:rPr lang="it-IT" altLang="it-IT" sz="2000" dirty="0">
                <a:solidFill>
                  <a:srgbClr val="FF0000"/>
                </a:solidFill>
              </a:rPr>
              <a:t>di </a:t>
            </a:r>
            <a:r>
              <a:rPr lang="it-IT" altLang="it-IT" sz="2000" dirty="0" smtClean="0">
                <a:solidFill>
                  <a:srgbClr val="FF0000"/>
                </a:solidFill>
              </a:rPr>
              <a:t>impatto</a:t>
            </a:r>
            <a:endParaRPr lang="it-IT" altLang="it-I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/>
        </p:nvGraphicFramePr>
        <p:xfrm>
          <a:off x="105504" y="2320171"/>
          <a:ext cx="9007719" cy="3341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7" name="Rettangolo arrotondato 56"/>
          <p:cNvSpPr/>
          <p:nvPr/>
        </p:nvSpPr>
        <p:spPr>
          <a:xfrm>
            <a:off x="234950" y="5372100"/>
            <a:ext cx="6408738" cy="485775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Campagna aperta</a:t>
            </a:r>
          </a:p>
        </p:txBody>
      </p:sp>
      <p:sp>
        <p:nvSpPr>
          <p:cNvPr id="61" name="Rettangolo arrotondato 60"/>
          <p:cNvSpPr/>
          <p:nvPr/>
        </p:nvSpPr>
        <p:spPr>
          <a:xfrm>
            <a:off x="1857375" y="2852738"/>
            <a:ext cx="1009650" cy="485775"/>
          </a:xfrm>
          <a:prstGeom prst="roundRect">
            <a:avLst/>
          </a:prstGeom>
          <a:solidFill>
            <a:srgbClr val="FFFFCC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dirty="0">
                <a:solidFill>
                  <a:schemeClr val="tx1"/>
                </a:solidFill>
              </a:rPr>
              <a:t>Selezione completata</a:t>
            </a:r>
          </a:p>
        </p:txBody>
      </p:sp>
      <p:sp>
        <p:nvSpPr>
          <p:cNvPr id="63" name="Rettangolo arrotondato 62"/>
          <p:cNvSpPr/>
          <p:nvPr/>
        </p:nvSpPr>
        <p:spPr>
          <a:xfrm>
            <a:off x="6324600" y="2843213"/>
            <a:ext cx="1177925" cy="485775"/>
          </a:xfrm>
          <a:prstGeom prst="roundRect">
            <a:avLst/>
          </a:prstGeom>
          <a:solidFill>
            <a:srgbClr val="FFFFCC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dirty="0">
                <a:solidFill>
                  <a:schemeClr val="tx1"/>
                </a:solidFill>
              </a:rPr>
              <a:t>Selezione validata</a:t>
            </a:r>
          </a:p>
        </p:txBody>
      </p:sp>
      <p:cxnSp>
        <p:nvCxnSpPr>
          <p:cNvPr id="64" name="Connettore 2 63"/>
          <p:cNvCxnSpPr>
            <a:stCxn id="61" idx="3"/>
            <a:endCxn id="63" idx="1"/>
          </p:cNvCxnSpPr>
          <p:nvPr/>
        </p:nvCxnSpPr>
        <p:spPr>
          <a:xfrm flipV="1">
            <a:off x="2867025" y="3086100"/>
            <a:ext cx="3457575" cy="9525"/>
          </a:xfrm>
          <a:prstGeom prst="straightConnector1">
            <a:avLst/>
          </a:prstGeom>
          <a:ln>
            <a:solidFill>
              <a:srgbClr val="C00000"/>
            </a:solidFill>
            <a:prstDash val="sysDot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5" name="Rettangolo arrotondato 64"/>
          <p:cNvSpPr/>
          <p:nvPr/>
        </p:nvSpPr>
        <p:spPr>
          <a:xfrm>
            <a:off x="7886700" y="2843213"/>
            <a:ext cx="957263" cy="485775"/>
          </a:xfrm>
          <a:prstGeom prst="roundRect">
            <a:avLst/>
          </a:prstGeom>
          <a:solidFill>
            <a:srgbClr val="FFFFCC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dirty="0">
                <a:solidFill>
                  <a:schemeClr val="tx1"/>
                </a:solidFill>
              </a:rPr>
              <a:t>Selezione inviata</a:t>
            </a:r>
          </a:p>
        </p:txBody>
      </p:sp>
      <p:cxnSp>
        <p:nvCxnSpPr>
          <p:cNvPr id="66" name="Connettore 2 65"/>
          <p:cNvCxnSpPr>
            <a:stCxn id="63" idx="3"/>
            <a:endCxn id="65" idx="1"/>
          </p:cNvCxnSpPr>
          <p:nvPr/>
        </p:nvCxnSpPr>
        <p:spPr>
          <a:xfrm>
            <a:off x="7502525" y="3086100"/>
            <a:ext cx="384175" cy="0"/>
          </a:xfrm>
          <a:prstGeom prst="straightConnector1">
            <a:avLst/>
          </a:prstGeom>
          <a:ln>
            <a:solidFill>
              <a:srgbClr val="C00000"/>
            </a:solidFill>
            <a:prstDash val="sysDot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7" name="Rettangolo arrotondato 66"/>
          <p:cNvSpPr/>
          <p:nvPr/>
        </p:nvSpPr>
        <p:spPr>
          <a:xfrm>
            <a:off x="6715125" y="5372100"/>
            <a:ext cx="1036638" cy="48577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Campagna verificata</a:t>
            </a:r>
          </a:p>
        </p:txBody>
      </p:sp>
      <p:cxnSp>
        <p:nvCxnSpPr>
          <p:cNvPr id="68" name="Connettore 2 67"/>
          <p:cNvCxnSpPr/>
          <p:nvPr/>
        </p:nvCxnSpPr>
        <p:spPr>
          <a:xfrm>
            <a:off x="7516813" y="3311525"/>
            <a:ext cx="7937" cy="1760538"/>
          </a:xfrm>
          <a:prstGeom prst="straightConnector1">
            <a:avLst/>
          </a:prstGeom>
          <a:ln>
            <a:solidFill>
              <a:srgbClr val="C00000"/>
            </a:solidFill>
            <a:prstDash val="sysDot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9" name="Rettangolo arrotondato 68"/>
          <p:cNvSpPr/>
          <p:nvPr/>
        </p:nvSpPr>
        <p:spPr>
          <a:xfrm>
            <a:off x="7913688" y="5372100"/>
            <a:ext cx="1016000" cy="485775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b="1" dirty="0">
                <a:solidFill>
                  <a:schemeClr val="bg1"/>
                </a:solidFill>
              </a:rPr>
              <a:t>Campagna</a:t>
            </a:r>
          </a:p>
          <a:p>
            <a:pPr algn="ctr" eaLnBrk="0" hangingPunct="0">
              <a:defRPr/>
            </a:pPr>
            <a:r>
              <a:rPr lang="it-IT" sz="1200" b="1" dirty="0">
                <a:solidFill>
                  <a:schemeClr val="bg1"/>
                </a:solidFill>
              </a:rPr>
              <a:t>inviata</a:t>
            </a:r>
          </a:p>
        </p:txBody>
      </p:sp>
      <p:cxnSp>
        <p:nvCxnSpPr>
          <p:cNvPr id="70" name="Connettore 2 69"/>
          <p:cNvCxnSpPr/>
          <p:nvPr/>
        </p:nvCxnSpPr>
        <p:spPr>
          <a:xfrm>
            <a:off x="8845550" y="3328988"/>
            <a:ext cx="12700" cy="1743075"/>
          </a:xfrm>
          <a:prstGeom prst="straightConnector1">
            <a:avLst/>
          </a:prstGeom>
          <a:ln>
            <a:solidFill>
              <a:srgbClr val="C00000"/>
            </a:solidFill>
            <a:prstDash val="sysDot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Rettangolo arrotondato 22"/>
          <p:cNvSpPr/>
          <p:nvPr/>
        </p:nvSpPr>
        <p:spPr>
          <a:xfrm>
            <a:off x="1428750" y="1254125"/>
            <a:ext cx="6572250" cy="603250"/>
          </a:xfrm>
          <a:prstGeom prst="roundRect">
            <a:avLst/>
          </a:prstGeom>
          <a:solidFill>
            <a:srgbClr val="99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dirty="0"/>
              <a:t>Prodotto IR fotografato per </a:t>
            </a:r>
            <a:r>
              <a:rPr lang="it-IT" sz="1200" dirty="0" smtClean="0"/>
              <a:t>VQR </a:t>
            </a:r>
            <a:endParaRPr lang="it-IT" sz="1200" dirty="0"/>
          </a:p>
        </p:txBody>
      </p:sp>
      <p:sp>
        <p:nvSpPr>
          <p:cNvPr id="24" name="Rettangolo arrotondato 23"/>
          <p:cNvSpPr/>
          <p:nvPr/>
        </p:nvSpPr>
        <p:spPr>
          <a:xfrm>
            <a:off x="58738" y="1254125"/>
            <a:ext cx="1298575" cy="603250"/>
          </a:xfrm>
          <a:prstGeom prst="roundRect">
            <a:avLst/>
          </a:prstGeom>
          <a:solidFill>
            <a:srgbClr val="99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dirty="0"/>
              <a:t>Prodotto IR definitivo</a:t>
            </a:r>
          </a:p>
        </p:txBody>
      </p:sp>
      <p:sp>
        <p:nvSpPr>
          <p:cNvPr id="25" name="Rettangolo arrotondato 24"/>
          <p:cNvSpPr/>
          <p:nvPr/>
        </p:nvSpPr>
        <p:spPr>
          <a:xfrm>
            <a:off x="8062913" y="1244600"/>
            <a:ext cx="938212" cy="603250"/>
          </a:xfrm>
          <a:prstGeom prst="roundRect">
            <a:avLst/>
          </a:prstGeom>
          <a:solidFill>
            <a:srgbClr val="99FF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t-IT" sz="1200" dirty="0"/>
              <a:t>Prodotto IR definitivo</a:t>
            </a:r>
          </a:p>
        </p:txBody>
      </p:sp>
      <p:sp>
        <p:nvSpPr>
          <p:cNvPr id="104464" name="Parentesi graffa chiusa 19"/>
          <p:cNvSpPr>
            <a:spLocks/>
          </p:cNvSpPr>
          <p:nvPr/>
        </p:nvSpPr>
        <p:spPr bwMode="auto">
          <a:xfrm rot="5400000">
            <a:off x="1285876" y="3000375"/>
            <a:ext cx="571500" cy="3000375"/>
          </a:xfrm>
          <a:prstGeom prst="rightBrace">
            <a:avLst>
              <a:gd name="adj1" fmla="val 39302"/>
              <a:gd name="adj2" fmla="val 48949"/>
            </a:avLst>
          </a:prstGeom>
          <a:noFill/>
          <a:ln w="95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1179513" y="4773613"/>
            <a:ext cx="958850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1600" b="1" dirty="0">
                <a:solidFill>
                  <a:srgbClr val="C00000"/>
                </a:solidFill>
                <a:latin typeface="+mj-lt"/>
              </a:rPr>
              <a:t>Addetto</a:t>
            </a:r>
          </a:p>
        </p:txBody>
      </p:sp>
      <p:sp>
        <p:nvSpPr>
          <p:cNvPr id="26" name="Rettangolo 25"/>
          <p:cNvSpPr/>
          <p:nvPr/>
        </p:nvSpPr>
        <p:spPr>
          <a:xfrm>
            <a:off x="3071813" y="4786313"/>
            <a:ext cx="1450975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1600" b="1" dirty="0">
                <a:solidFill>
                  <a:srgbClr val="C00000"/>
                </a:solidFill>
                <a:latin typeface="+mj-lt"/>
              </a:rPr>
              <a:t>Dipartimento</a:t>
            </a:r>
          </a:p>
        </p:txBody>
      </p:sp>
      <p:sp>
        <p:nvSpPr>
          <p:cNvPr id="29" name="Rettangolo 28"/>
          <p:cNvSpPr/>
          <p:nvPr/>
        </p:nvSpPr>
        <p:spPr>
          <a:xfrm>
            <a:off x="4835525" y="4786313"/>
            <a:ext cx="879475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1600" b="1" dirty="0">
                <a:solidFill>
                  <a:srgbClr val="C00000"/>
                </a:solidFill>
                <a:latin typeface="+mj-lt"/>
              </a:rPr>
              <a:t>Ateneo</a:t>
            </a:r>
          </a:p>
        </p:txBody>
      </p:sp>
      <p:sp>
        <p:nvSpPr>
          <p:cNvPr id="22" name="Rectangle 2"/>
          <p:cNvSpPr txBox="1">
            <a:spLocks noChangeAspect="1" noChangeArrowheads="1"/>
          </p:cNvSpPr>
          <p:nvPr/>
        </p:nvSpPr>
        <p:spPr>
          <a:xfrm>
            <a:off x="755650" y="188913"/>
            <a:ext cx="5943600" cy="8382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it-IT" kern="0" dirty="0" smtClean="0"/>
              <a:t>Fasi dell’attività</a:t>
            </a:r>
            <a:endParaRPr lang="it-IT" kern="0" dirty="0"/>
          </a:p>
        </p:txBody>
      </p:sp>
      <p:sp>
        <p:nvSpPr>
          <p:cNvPr id="27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5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numero diapositiva 3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58534DC-948F-45E9-B43F-57D6C58A4E7E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50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9459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dirty="0"/>
              <a:t/>
            </a:r>
            <a:br>
              <a:rPr lang="it-IT" dirty="0"/>
            </a:br>
            <a:r>
              <a:rPr lang="it-IT" dirty="0" smtClean="0">
                <a:solidFill>
                  <a:srgbClr val="FF3300"/>
                </a:solidFill>
              </a:rPr>
              <a:t>Analisi </a:t>
            </a:r>
            <a:r>
              <a:rPr lang="it-IT" dirty="0" err="1" smtClean="0">
                <a:solidFill>
                  <a:srgbClr val="FF3300"/>
                </a:solidFill>
              </a:rPr>
              <a:t>bibliometrica</a:t>
            </a:r>
            <a:r>
              <a:rPr lang="it-IT" dirty="0" smtClean="0">
                <a:solidFill>
                  <a:srgbClr val="FF3300"/>
                </a:solidFill>
              </a:rPr>
              <a:t> (3)</a:t>
            </a:r>
            <a:endParaRPr lang="it-IT" dirty="0">
              <a:solidFill>
                <a:srgbClr val="FF3300"/>
              </a:solidFill>
            </a:endParaRP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066800"/>
            <a:ext cx="7956550" cy="3154363"/>
          </a:xfrm>
        </p:spPr>
        <p:txBody>
          <a:bodyPr/>
          <a:lstStyle/>
          <a:p>
            <a:pPr marL="0" indent="0">
              <a:defRPr/>
            </a:pPr>
            <a:r>
              <a:rPr lang="it-IT" dirty="0" smtClean="0"/>
              <a:t>Indicatori </a:t>
            </a:r>
            <a:r>
              <a:rPr lang="it-IT" dirty="0" err="1" smtClean="0"/>
              <a:t>bibliometrici</a:t>
            </a:r>
            <a:r>
              <a:rPr lang="it-IT" dirty="0" smtClean="0"/>
              <a:t>: vi ricordiamo che</a:t>
            </a:r>
          </a:p>
        </p:txBody>
      </p:sp>
      <p:sp>
        <p:nvSpPr>
          <p:cNvPr id="22533" name="Rettangolo 5"/>
          <p:cNvSpPr>
            <a:spLocks noChangeArrowheads="1"/>
          </p:cNvSpPr>
          <p:nvPr/>
        </p:nvSpPr>
        <p:spPr bwMode="auto">
          <a:xfrm>
            <a:off x="582613" y="2060575"/>
            <a:ext cx="3455987" cy="12382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1200" b="1"/>
              <a:t>5-year Impact Factor (5yIF)</a:t>
            </a:r>
          </a:p>
          <a:p>
            <a:r>
              <a:rPr lang="it-IT" altLang="it-IT" sz="1200" b="1"/>
              <a:t>Rapporto tra le citazioni agli articoli pubblicati da una certa rivista nei 5 anni precedenti all’anno preso in considerazione e il totale degli articoli pubblicati da quella stessa rivista nei 5 anni</a:t>
            </a:r>
          </a:p>
        </p:txBody>
      </p:sp>
      <p:sp>
        <p:nvSpPr>
          <p:cNvPr id="22534" name="Rettangolo 6"/>
          <p:cNvSpPr>
            <a:spLocks noChangeArrowheads="1"/>
          </p:cNvSpPr>
          <p:nvPr/>
        </p:nvSpPr>
        <p:spPr bwMode="auto">
          <a:xfrm>
            <a:off x="611188" y="3459163"/>
            <a:ext cx="3455987" cy="2936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1200" b="1"/>
              <a:t>Article Influence Score (AI)</a:t>
            </a:r>
          </a:p>
          <a:p>
            <a:r>
              <a:rPr lang="it-IT" altLang="it-IT" sz="1200" b="1"/>
              <a:t>Rapporto tra il numero di citazioni ricevute nel corso degli ultimi 5 anni (autocitazioni alla stessa rivista escluse) [Eigenfactor] e il numero di articoli nella rivista (normalizzato come una frazione di tutti gli articoli di tutte le pubblicazioni). Le citazioni al numeratore sono pesate tramite algoritmo analogo a Pagerank: se provengono da riviste molto citate valgono di più.</a:t>
            </a:r>
          </a:p>
          <a:p>
            <a:r>
              <a:rPr lang="it-IT" altLang="it-IT" sz="1200" b="1"/>
              <a:t>Il valore dell’Article Influence Score è normalizzato a 1. Ciò significa che se una rivista ha un AIS pari a 3 il grado di influenza degli articoli in essa pubblicati è di tre volte superiore alla media standard.</a:t>
            </a:r>
          </a:p>
        </p:txBody>
      </p:sp>
      <p:sp>
        <p:nvSpPr>
          <p:cNvPr id="22535" name="Rettangolo 7"/>
          <p:cNvSpPr>
            <a:spLocks noChangeArrowheads="1"/>
          </p:cNvSpPr>
          <p:nvPr/>
        </p:nvSpPr>
        <p:spPr bwMode="auto">
          <a:xfrm>
            <a:off x="5003800" y="2060575"/>
            <a:ext cx="3455988" cy="8683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1200" b="1"/>
              <a:t>Impact per Pubblication (IPP)</a:t>
            </a:r>
          </a:p>
          <a:p>
            <a:r>
              <a:rPr lang="it-IT" altLang="it-IT" sz="1200" b="1"/>
              <a:t>rapporto tra le citazioni ottenute da una rivista nei 3 anni precedenti e il potenziale citazionale del settore di appartenenza</a:t>
            </a:r>
          </a:p>
        </p:txBody>
      </p:sp>
      <p:sp>
        <p:nvSpPr>
          <p:cNvPr id="22536" name="Rettangolo 8"/>
          <p:cNvSpPr>
            <a:spLocks noChangeArrowheads="1"/>
          </p:cNvSpPr>
          <p:nvPr/>
        </p:nvSpPr>
        <p:spPr bwMode="auto">
          <a:xfrm>
            <a:off x="5003800" y="3459163"/>
            <a:ext cx="3455988" cy="160659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 sz="1200" b="1" dirty="0" err="1"/>
              <a:t>SCImago</a:t>
            </a:r>
            <a:r>
              <a:rPr lang="it-IT" altLang="it-IT" sz="1200" b="1" dirty="0"/>
              <a:t> Journal </a:t>
            </a:r>
            <a:r>
              <a:rPr lang="it-IT" altLang="it-IT" sz="1200" b="1" dirty="0" err="1"/>
              <a:t>Rank</a:t>
            </a:r>
            <a:r>
              <a:rPr lang="it-IT" altLang="it-IT" sz="1200" b="1" dirty="0"/>
              <a:t> (SJR)</a:t>
            </a:r>
          </a:p>
          <a:p>
            <a:r>
              <a:rPr lang="it-IT" altLang="it-IT" sz="1200" b="1" dirty="0"/>
              <a:t>Rapporto tra il numero di citazioni ricevute nel corso degli ultimi 3 anni (autocitazioni </a:t>
            </a:r>
            <a:r>
              <a:rPr lang="it-IT" altLang="it-IT" sz="1200" b="1" dirty="0" err="1"/>
              <a:t>max</a:t>
            </a:r>
            <a:r>
              <a:rPr lang="it-IT" altLang="it-IT" sz="1200" b="1" dirty="0"/>
              <a:t> 33%) e il numero di articoli nella </a:t>
            </a:r>
            <a:r>
              <a:rPr lang="it-IT" altLang="it-IT" sz="1200" b="1" dirty="0" smtClean="0"/>
              <a:t>rivista. Le </a:t>
            </a:r>
            <a:r>
              <a:rPr lang="it-IT" altLang="it-IT" sz="1200" b="1" dirty="0"/>
              <a:t>citazioni al numeratore sono pesate tramite algoritmo analogo a </a:t>
            </a:r>
            <a:r>
              <a:rPr lang="it-IT" altLang="it-IT" sz="1200" b="1" dirty="0" err="1"/>
              <a:t>Pagerank</a:t>
            </a:r>
            <a:r>
              <a:rPr lang="it-IT" altLang="it-IT" sz="1200" b="1" dirty="0"/>
              <a:t>: se provengono da riviste molto citate valgono di più.</a:t>
            </a:r>
          </a:p>
        </p:txBody>
      </p:sp>
      <p:sp>
        <p:nvSpPr>
          <p:cNvPr id="22537" name="CasellaDiTesto 2"/>
          <p:cNvSpPr txBox="1">
            <a:spLocks noChangeArrowheads="1"/>
          </p:cNvSpPr>
          <p:nvPr/>
        </p:nvSpPr>
        <p:spPr bwMode="auto">
          <a:xfrm>
            <a:off x="684213" y="1484313"/>
            <a:ext cx="777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it-IT" altLang="it-IT"/>
              <a:t>             WOS                                        SCOPUS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numero diapositiva 3"/>
          <p:cNvSpPr>
            <a:spLocks noGrp="1"/>
          </p:cNvSpPr>
          <p:nvPr>
            <p:ph type="sldNum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93776D4B-A046-4294-B34B-93AF613C633E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51</a:t>
            </a:fld>
            <a:endParaRPr lang="it-IT" altLang="it-IT" sz="1600" smtClean="0">
              <a:solidFill>
                <a:srgbClr val="FF9900"/>
              </a:solidFill>
            </a:endParaRPr>
          </a:p>
        </p:txBody>
      </p:sp>
      <p:sp>
        <p:nvSpPr>
          <p:cNvPr id="19459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dirty="0"/>
              <a:t/>
            </a:r>
            <a:br>
              <a:rPr lang="it-IT" dirty="0"/>
            </a:br>
            <a:r>
              <a:rPr lang="it-IT" dirty="0" smtClean="0">
                <a:solidFill>
                  <a:srgbClr val="FF3300"/>
                </a:solidFill>
              </a:rPr>
              <a:t>Analisi </a:t>
            </a:r>
            <a:r>
              <a:rPr lang="it-IT" dirty="0" err="1" smtClean="0">
                <a:solidFill>
                  <a:srgbClr val="FF3300"/>
                </a:solidFill>
              </a:rPr>
              <a:t>bibliometrica</a:t>
            </a:r>
            <a:r>
              <a:rPr lang="it-IT" dirty="0" smtClean="0">
                <a:solidFill>
                  <a:srgbClr val="FF3300"/>
                </a:solidFill>
              </a:rPr>
              <a:t> (4)</a:t>
            </a:r>
            <a:endParaRPr lang="it-IT" dirty="0">
              <a:solidFill>
                <a:srgbClr val="FF3300"/>
              </a:solidFill>
            </a:endParaRP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066800"/>
            <a:ext cx="7956550" cy="3154363"/>
          </a:xfrm>
        </p:spPr>
        <p:txBody>
          <a:bodyPr/>
          <a:lstStyle/>
          <a:p>
            <a:pPr marL="0" indent="0">
              <a:defRPr/>
            </a:pPr>
            <a:r>
              <a:rPr lang="it-IT" b="1" dirty="0" smtClean="0"/>
              <a:t>Scelta JM</a:t>
            </a:r>
          </a:p>
          <a:p>
            <a:pPr marL="0" indent="0">
              <a:defRPr/>
            </a:pPr>
            <a:endParaRPr lang="it-IT" dirty="0" smtClean="0"/>
          </a:p>
          <a:p>
            <a:pPr marL="0" indent="0">
              <a:defRPr/>
            </a:pPr>
            <a:r>
              <a:rPr lang="it-IT" dirty="0" smtClean="0">
                <a:solidFill>
                  <a:srgbClr val="FF0000"/>
                </a:solidFill>
              </a:rPr>
              <a:t>GEV 01</a:t>
            </a:r>
            <a:r>
              <a:rPr lang="it-IT" dirty="0" smtClean="0"/>
              <a:t>: prevede anche MCQ di </a:t>
            </a:r>
            <a:r>
              <a:rPr lang="it-IT" dirty="0" err="1" smtClean="0"/>
              <a:t>MatSciNet</a:t>
            </a:r>
            <a:r>
              <a:rPr lang="it-IT" dirty="0" smtClean="0"/>
              <a:t>; </a:t>
            </a:r>
          </a:p>
          <a:p>
            <a:pPr marL="0" indent="0">
              <a:defRPr/>
            </a:pPr>
            <a:r>
              <a:rPr lang="it-IT" dirty="0" smtClean="0"/>
              <a:t>chiede scelta per ogni prodotto ma poi decide il GEV in funzione del SSD (vedere criteri)</a:t>
            </a:r>
          </a:p>
          <a:p>
            <a:pPr marL="0" indent="0">
              <a:defRPr/>
            </a:pPr>
            <a:endParaRPr lang="it-IT" dirty="0" smtClean="0"/>
          </a:p>
          <a:p>
            <a:pPr marL="0" indent="0">
              <a:defRPr/>
            </a:pPr>
            <a:r>
              <a:rPr lang="it-IT" dirty="0" smtClean="0">
                <a:solidFill>
                  <a:srgbClr val="FF0000"/>
                </a:solidFill>
              </a:rPr>
              <a:t>GEV 04, 08a e 08b</a:t>
            </a:r>
            <a:r>
              <a:rPr lang="it-IT" dirty="0" smtClean="0"/>
              <a:t>: scelta obbligatoria per ogni prodotto</a:t>
            </a:r>
          </a:p>
          <a:p>
            <a:pPr marL="0" indent="0">
              <a:defRPr/>
            </a:pPr>
            <a:endParaRPr lang="it-IT" dirty="0"/>
          </a:p>
          <a:p>
            <a:pPr marL="0" indent="0">
              <a:defRPr/>
            </a:pPr>
            <a:r>
              <a:rPr lang="it-IT" dirty="0" smtClean="0">
                <a:solidFill>
                  <a:srgbClr val="FF0000"/>
                </a:solidFill>
              </a:rPr>
              <a:t>GEV 02, 03, 09</a:t>
            </a:r>
            <a:r>
              <a:rPr lang="it-IT" dirty="0" smtClean="0"/>
              <a:t>: la scelta è facoltativa</a:t>
            </a:r>
          </a:p>
          <a:p>
            <a:pPr marL="0" indent="0">
              <a:defRPr/>
            </a:pPr>
            <a:r>
              <a:rPr lang="it-IT" dirty="0" smtClean="0"/>
              <a:t>In assenza di indicazioni: </a:t>
            </a:r>
          </a:p>
          <a:p>
            <a:pPr marL="0" indent="0">
              <a:defRPr/>
            </a:pPr>
            <a:r>
              <a:rPr lang="it-IT" dirty="0" smtClean="0"/>
              <a:t>GEV 02 e GEV 03 </a:t>
            </a:r>
            <a:r>
              <a:rPr lang="it-IT" dirty="0" smtClean="0">
                <a:sym typeface="Wingdings" panose="05000000000000000000" pitchFamily="2" charset="2"/>
              </a:rPr>
              <a:t> </a:t>
            </a:r>
            <a:r>
              <a:rPr lang="it-IT" dirty="0" smtClean="0"/>
              <a:t>5IF </a:t>
            </a:r>
            <a:r>
              <a:rPr lang="it-IT" dirty="0"/>
              <a:t>e IPP </a:t>
            </a:r>
            <a:endParaRPr lang="it-IT" dirty="0" smtClean="0"/>
          </a:p>
          <a:p>
            <a:pPr marL="0" indent="0">
              <a:defRPr/>
            </a:pPr>
            <a:r>
              <a:rPr lang="it-IT" dirty="0" smtClean="0"/>
              <a:t>GEV 09 </a:t>
            </a:r>
            <a:r>
              <a:rPr lang="it-IT" dirty="0" smtClean="0">
                <a:sym typeface="Wingdings" panose="05000000000000000000" pitchFamily="2" charset="2"/>
              </a:rPr>
              <a:t> </a:t>
            </a:r>
            <a:r>
              <a:rPr lang="it-IT" dirty="0" smtClean="0"/>
              <a:t>AI </a:t>
            </a:r>
            <a:r>
              <a:rPr lang="it-IT" dirty="0"/>
              <a:t>e SJR </a:t>
            </a:r>
          </a:p>
        </p:txBody>
      </p:sp>
    </p:spTree>
    <p:extLst>
      <p:ext uri="{BB962C8B-B14F-4D97-AF65-F5344CB8AC3E}">
        <p14:creationId xmlns:p14="http://schemas.microsoft.com/office/powerpoint/2010/main" val="354021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Dati </a:t>
            </a:r>
            <a:r>
              <a:rPr lang="it-IT" dirty="0" err="1" smtClean="0"/>
              <a:t>Scopus</a:t>
            </a:r>
            <a:r>
              <a:rPr lang="it-IT" dirty="0" smtClean="0"/>
              <a:t> in IRIS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34D8DE-BA54-4019-8FCE-ED54AF4E9961}" type="slidenum">
              <a:rPr lang="it-IT" altLang="it-IT" smtClean="0"/>
              <a:pPr>
                <a:defRPr/>
              </a:pPr>
              <a:t>52</a:t>
            </a:fld>
            <a:endParaRPr lang="it-IT" altLang="it-IT"/>
          </a:p>
        </p:txBody>
      </p:sp>
      <p:grpSp>
        <p:nvGrpSpPr>
          <p:cNvPr id="4" name="Gruppo 3"/>
          <p:cNvGrpSpPr/>
          <p:nvPr/>
        </p:nvGrpSpPr>
        <p:grpSpPr>
          <a:xfrm>
            <a:off x="0" y="1951826"/>
            <a:ext cx="9185614" cy="4141470"/>
            <a:chOff x="0" y="95250"/>
            <a:chExt cx="9185614" cy="414147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57" b="37886"/>
            <a:stretch/>
          </p:blipFill>
          <p:spPr bwMode="auto">
            <a:xfrm>
              <a:off x="0" y="95250"/>
              <a:ext cx="5231876" cy="4141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uppo 5"/>
            <p:cNvGrpSpPr/>
            <p:nvPr/>
          </p:nvGrpSpPr>
          <p:grpSpPr>
            <a:xfrm>
              <a:off x="5220072" y="95250"/>
              <a:ext cx="3965542" cy="4141470"/>
              <a:chOff x="5220072" y="95250"/>
              <a:chExt cx="3965542" cy="4141470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828" b="37886"/>
              <a:stretch/>
            </p:blipFill>
            <p:spPr bwMode="auto">
              <a:xfrm>
                <a:off x="5220072" y="95250"/>
                <a:ext cx="3965542" cy="4141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874" t="46747" r="8912" b="45807"/>
              <a:stretch/>
            </p:blipFill>
            <p:spPr bwMode="auto">
              <a:xfrm>
                <a:off x="5331762" y="3654450"/>
                <a:ext cx="2903220" cy="496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9" name="Ovale 8"/>
          <p:cNvSpPr/>
          <p:nvPr/>
        </p:nvSpPr>
        <p:spPr bwMode="auto">
          <a:xfrm>
            <a:off x="0" y="5108044"/>
            <a:ext cx="1440160" cy="288032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0" name="Segnaposto contenuto 3"/>
          <p:cNvSpPr txBox="1">
            <a:spLocks/>
          </p:cNvSpPr>
          <p:nvPr/>
        </p:nvSpPr>
        <p:spPr>
          <a:xfrm>
            <a:off x="719138" y="1066800"/>
            <a:ext cx="8229600" cy="77802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C80"/>
              </a:buClr>
              <a:buSzPct val="8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D82"/>
              </a:buClr>
              <a:buChar char="•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4C80"/>
              </a:buClr>
              <a:buChar char="–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Minion Web" pitchFamily="18" charset="0"/>
              </a:defRPr>
            </a:lvl9pPr>
          </a:lstStyle>
          <a:p>
            <a:r>
              <a:rPr lang="it-IT" kern="0" dirty="0" smtClean="0"/>
              <a:t>Visibili sia in versione personale che dipartimentale</a:t>
            </a:r>
          </a:p>
          <a:p>
            <a:endParaRPr lang="it-IT" kern="0" dirty="0"/>
          </a:p>
        </p:txBody>
      </p:sp>
    </p:spTree>
    <p:extLst>
      <p:ext uri="{BB962C8B-B14F-4D97-AF65-F5344CB8AC3E}">
        <p14:creationId xmlns:p14="http://schemas.microsoft.com/office/powerpoint/2010/main" val="235546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Dati </a:t>
            </a:r>
            <a:r>
              <a:rPr lang="it-IT" dirty="0" err="1" smtClean="0"/>
              <a:t>Scopus</a:t>
            </a:r>
            <a:r>
              <a:rPr lang="it-IT" dirty="0" smtClean="0"/>
              <a:t> in IRIS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34D8DE-BA54-4019-8FCE-ED54AF4E9961}" type="slidenum">
              <a:rPr lang="it-IT" altLang="it-IT" smtClean="0"/>
              <a:pPr>
                <a:defRPr/>
              </a:pPr>
              <a:t>53</a:t>
            </a:fld>
            <a:endParaRPr lang="it-IT" altLang="it-IT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0" t="24171" b="33789"/>
          <a:stretch/>
        </p:blipFill>
        <p:spPr bwMode="auto">
          <a:xfrm>
            <a:off x="-764" y="1628800"/>
            <a:ext cx="9974580" cy="280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3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Dati </a:t>
            </a:r>
            <a:r>
              <a:rPr lang="it-IT" dirty="0" err="1" smtClean="0"/>
              <a:t>Scopus</a:t>
            </a:r>
            <a:r>
              <a:rPr lang="it-IT" dirty="0" smtClean="0"/>
              <a:t> in IRIS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34D8DE-BA54-4019-8FCE-ED54AF4E9961}" type="slidenum">
              <a:rPr lang="it-IT" altLang="it-IT" smtClean="0"/>
              <a:pPr>
                <a:defRPr/>
              </a:pPr>
              <a:t>54</a:t>
            </a:fld>
            <a:endParaRPr lang="it-IT" altLang="it-IT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727" r="-7692" b="4535"/>
          <a:stretch/>
        </p:blipFill>
        <p:spPr bwMode="auto">
          <a:xfrm>
            <a:off x="30088" y="613995"/>
            <a:ext cx="9798496" cy="598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5" name="Ovale 4"/>
          <p:cNvSpPr/>
          <p:nvPr/>
        </p:nvSpPr>
        <p:spPr bwMode="auto">
          <a:xfrm>
            <a:off x="-8722" y="2312876"/>
            <a:ext cx="908314" cy="324036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Ovale 5"/>
          <p:cNvSpPr/>
          <p:nvPr/>
        </p:nvSpPr>
        <p:spPr bwMode="auto">
          <a:xfrm>
            <a:off x="6876256" y="620688"/>
            <a:ext cx="908314" cy="324036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53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Dati </a:t>
            </a:r>
            <a:r>
              <a:rPr lang="it-IT" dirty="0" err="1" smtClean="0"/>
              <a:t>Scopus</a:t>
            </a:r>
            <a:r>
              <a:rPr lang="it-IT" dirty="0" smtClean="0"/>
              <a:t> in IRIS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34D8DE-BA54-4019-8FCE-ED54AF4E9961}" type="slidenum">
              <a:rPr lang="it-IT" altLang="it-IT" smtClean="0"/>
              <a:pPr>
                <a:defRPr/>
              </a:pPr>
              <a:t>55</a:t>
            </a:fld>
            <a:endParaRPr lang="it-IT" altLang="it-IT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989" y="29943"/>
            <a:ext cx="10668000" cy="66675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97" b="18695"/>
          <a:stretch/>
        </p:blipFill>
        <p:spPr bwMode="auto">
          <a:xfrm>
            <a:off x="539552" y="260648"/>
            <a:ext cx="4824536" cy="62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umetto 3 3"/>
          <p:cNvSpPr/>
          <p:nvPr/>
        </p:nvSpPr>
        <p:spPr bwMode="auto">
          <a:xfrm>
            <a:off x="6588224" y="2276872"/>
            <a:ext cx="1944216" cy="1656184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Fumetto 3 4"/>
          <p:cNvSpPr/>
          <p:nvPr/>
        </p:nvSpPr>
        <p:spPr bwMode="auto">
          <a:xfrm>
            <a:off x="6588224" y="1916832"/>
            <a:ext cx="2592288" cy="1584176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Fumetto 1 9"/>
          <p:cNvSpPr/>
          <p:nvPr/>
        </p:nvSpPr>
        <p:spPr bwMode="auto">
          <a:xfrm>
            <a:off x="5724128" y="1052736"/>
            <a:ext cx="3672408" cy="1656184"/>
          </a:xfrm>
          <a:prstGeom prst="wedgeRectCallout">
            <a:avLst>
              <a:gd name="adj1" fmla="val 10291"/>
              <a:gd name="adj2" fmla="val 174723"/>
            </a:avLst>
          </a:prstGeom>
          <a:solidFill>
            <a:schemeClr val="bg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796136" y="1354442"/>
            <a:ext cx="3456384" cy="1117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Cliccando su «</a:t>
            </a:r>
            <a:r>
              <a:rPr lang="it-IT" sz="2000" dirty="0" err="1" smtClean="0"/>
              <a:t>scopus</a:t>
            </a:r>
            <a:r>
              <a:rPr lang="it-IT" sz="2000" dirty="0" smtClean="0"/>
              <a:t>» si apre pop-up </a:t>
            </a:r>
            <a:r>
              <a:rPr lang="it-IT" sz="2000" dirty="0" err="1" smtClean="0"/>
              <a:t>Scopus</a:t>
            </a:r>
            <a:r>
              <a:rPr lang="it-IT" sz="2000" dirty="0" smtClean="0"/>
              <a:t> per verificare il legame proposto</a:t>
            </a:r>
            <a:endParaRPr lang="it-IT" sz="2000" dirty="0"/>
          </a:p>
        </p:txBody>
      </p:sp>
      <p:sp>
        <p:nvSpPr>
          <p:cNvPr id="7" name="Ovale 6"/>
          <p:cNvSpPr/>
          <p:nvPr/>
        </p:nvSpPr>
        <p:spPr bwMode="auto">
          <a:xfrm>
            <a:off x="7452320" y="4797152"/>
            <a:ext cx="792088" cy="288032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Dati </a:t>
            </a:r>
            <a:r>
              <a:rPr lang="it-IT" dirty="0" err="1" smtClean="0"/>
              <a:t>Scopus</a:t>
            </a:r>
            <a:r>
              <a:rPr lang="it-IT" dirty="0" smtClean="0"/>
              <a:t> in IRIS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34D8DE-BA54-4019-8FCE-ED54AF4E9961}" type="slidenum">
              <a:rPr lang="it-IT" altLang="it-IT" smtClean="0"/>
              <a:pPr>
                <a:defRPr/>
              </a:pPr>
              <a:t>56</a:t>
            </a:fld>
            <a:endParaRPr lang="it-IT" altLang="it-IT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727" r="-7692" b="4535"/>
          <a:stretch/>
        </p:blipFill>
        <p:spPr bwMode="auto">
          <a:xfrm>
            <a:off x="30088" y="613995"/>
            <a:ext cx="9798496" cy="598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5" name="Ovale 4"/>
          <p:cNvSpPr/>
          <p:nvPr/>
        </p:nvSpPr>
        <p:spPr bwMode="auto">
          <a:xfrm>
            <a:off x="-8722" y="2312876"/>
            <a:ext cx="908314" cy="324036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7" name="Fumetto 1 6"/>
          <p:cNvSpPr/>
          <p:nvPr/>
        </p:nvSpPr>
        <p:spPr bwMode="auto">
          <a:xfrm>
            <a:off x="5724128" y="1857018"/>
            <a:ext cx="3672408" cy="851902"/>
          </a:xfrm>
          <a:prstGeom prst="wedgeRectCallout">
            <a:avLst>
              <a:gd name="adj1" fmla="val 23282"/>
              <a:gd name="adj2" fmla="val 307995"/>
            </a:avLst>
          </a:prstGeom>
          <a:solidFill>
            <a:schemeClr val="bg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e 7"/>
          <p:cNvSpPr/>
          <p:nvPr/>
        </p:nvSpPr>
        <p:spPr bwMode="auto">
          <a:xfrm>
            <a:off x="8316416" y="4941168"/>
            <a:ext cx="288032" cy="288032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796136" y="1857018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Cliccando sul primo simbolo si conferma e si accetta</a:t>
            </a:r>
            <a:endParaRPr lang="it-IT" sz="2000" dirty="0"/>
          </a:p>
        </p:txBody>
      </p:sp>
      <p:sp>
        <p:nvSpPr>
          <p:cNvPr id="10" name="Fumetto 1 9"/>
          <p:cNvSpPr/>
          <p:nvPr/>
        </p:nvSpPr>
        <p:spPr bwMode="auto">
          <a:xfrm rot="10800000">
            <a:off x="3491880" y="5601433"/>
            <a:ext cx="3672408" cy="851902"/>
          </a:xfrm>
          <a:prstGeom prst="wedgeRectCallout">
            <a:avLst>
              <a:gd name="adj1" fmla="val -93365"/>
              <a:gd name="adj2" fmla="val 89822"/>
            </a:avLst>
          </a:prstGeom>
          <a:solidFill>
            <a:schemeClr val="bg1"/>
          </a:solidFill>
          <a:ln w="15875" cap="flat" cmpd="sng" algn="ctr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563888" y="567344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Cliccando sul secondo simbolo si rifiuta la proposta</a:t>
            </a:r>
            <a:endParaRPr lang="it-IT" sz="2000" dirty="0"/>
          </a:p>
        </p:txBody>
      </p:sp>
      <p:sp>
        <p:nvSpPr>
          <p:cNvPr id="12" name="Ovale 11"/>
          <p:cNvSpPr/>
          <p:nvPr/>
        </p:nvSpPr>
        <p:spPr bwMode="auto">
          <a:xfrm>
            <a:off x="8594509" y="4941168"/>
            <a:ext cx="288032" cy="288032"/>
          </a:xfrm>
          <a:prstGeom prst="ellipse">
            <a:avLst/>
          </a:prstGeom>
          <a:noFill/>
          <a:ln w="15875" cap="flat" cmpd="sng" algn="ctr">
            <a:solidFill>
              <a:srgbClr val="00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rgbClr val="0033CC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37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Segnaposto contenuto 2"/>
          <p:cNvSpPr>
            <a:spLocks noGrp="1"/>
          </p:cNvSpPr>
          <p:nvPr>
            <p:ph idx="1"/>
          </p:nvPr>
        </p:nvSpPr>
        <p:spPr>
          <a:xfrm>
            <a:off x="381000" y="1143000"/>
            <a:ext cx="8405813" cy="4721225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600"/>
              </a:spcBef>
              <a:buFont typeface="Arial" charset="0"/>
              <a:buChar char="•"/>
            </a:pPr>
            <a:r>
              <a:rPr lang="it-IT" sz="2000" dirty="0" smtClean="0"/>
              <a:t>Ciascun addetto agisce sui propri prodotti</a:t>
            </a:r>
            <a:r>
              <a:rPr lang="it-IT" sz="2000" b="1" dirty="0" smtClean="0"/>
              <a:t> </a:t>
            </a:r>
            <a:r>
              <a:rPr lang="it-IT" sz="2000" b="1" dirty="0" smtClean="0">
                <a:solidFill>
                  <a:srgbClr val="C00000"/>
                </a:solidFill>
              </a:rPr>
              <a:t>definitivi</a:t>
            </a:r>
            <a:r>
              <a:rPr lang="it-IT" sz="2000" dirty="0" smtClean="0">
                <a:solidFill>
                  <a:srgbClr val="C00000"/>
                </a:solidFill>
              </a:rPr>
              <a:t> </a:t>
            </a:r>
            <a:r>
              <a:rPr lang="it-IT" sz="2000" dirty="0" smtClean="0"/>
              <a:t>filtrati </a:t>
            </a:r>
            <a:r>
              <a:rPr lang="it-IT" sz="2000" b="1" dirty="0" smtClean="0">
                <a:solidFill>
                  <a:srgbClr val="C00000"/>
                </a:solidFill>
              </a:rPr>
              <a:t>per tipologie</a:t>
            </a:r>
            <a:r>
              <a:rPr lang="it-IT" sz="2000" dirty="0" smtClean="0"/>
              <a:t> ammesse e </a:t>
            </a:r>
            <a:r>
              <a:rPr lang="it-IT" sz="2000" b="1" dirty="0" smtClean="0">
                <a:solidFill>
                  <a:srgbClr val="C00000"/>
                </a:solidFill>
              </a:rPr>
              <a:t>per anno</a:t>
            </a:r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r>
              <a:rPr lang="it-IT" sz="2000" dirty="0" smtClean="0"/>
              <a:t>Si lavora su di una «foto» del </a:t>
            </a:r>
            <a:r>
              <a:rPr lang="it-IT" sz="2000" dirty="0" err="1" smtClean="0"/>
              <a:t>repository</a:t>
            </a:r>
            <a:r>
              <a:rPr lang="it-IT" sz="2000" dirty="0" smtClean="0"/>
              <a:t> (IRIS-IR), aggiornata una volta al giorno: i dati si possono modificare solamente in IR e sono riportati nel modulo VQR il giorno successivo</a:t>
            </a:r>
            <a:endParaRPr lang="it-IT" sz="2000" b="1" dirty="0" smtClean="0"/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r>
              <a:rPr lang="it-IT" sz="2000" dirty="0" smtClean="0"/>
              <a:t>Selezione del </a:t>
            </a:r>
            <a:r>
              <a:rPr lang="it-IT" sz="2000" b="1" dirty="0" smtClean="0">
                <a:solidFill>
                  <a:srgbClr val="C00000"/>
                </a:solidFill>
              </a:rPr>
              <a:t>minimo obbligatorio</a:t>
            </a:r>
            <a:r>
              <a:rPr lang="it-IT" sz="2000" dirty="0" smtClean="0"/>
              <a:t> (attesi) e definizione dell’ordine di </a:t>
            </a:r>
            <a:r>
              <a:rPr lang="it-IT" sz="2000" b="1" dirty="0" smtClean="0">
                <a:solidFill>
                  <a:srgbClr val="C00000"/>
                </a:solidFill>
              </a:rPr>
              <a:t>priorità</a:t>
            </a:r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r>
              <a:rPr lang="it-IT" sz="2000" b="1" dirty="0" smtClean="0">
                <a:solidFill>
                  <a:srgbClr val="C00000"/>
                </a:solidFill>
              </a:rPr>
              <a:t>Indicatori </a:t>
            </a:r>
            <a:r>
              <a:rPr lang="it-IT" sz="2000" b="1" dirty="0" err="1" smtClean="0">
                <a:solidFill>
                  <a:srgbClr val="C00000"/>
                </a:solidFill>
              </a:rPr>
              <a:t>bibliometrici</a:t>
            </a:r>
            <a:r>
              <a:rPr lang="it-IT" sz="2000" dirty="0" smtClean="0"/>
              <a:t> (pannello indicatori):</a:t>
            </a:r>
          </a:p>
          <a:p>
            <a:pPr lvl="1" algn="just">
              <a:spcBef>
                <a:spcPts val="600"/>
              </a:spcBef>
            </a:pPr>
            <a:r>
              <a:rPr lang="it-IT" sz="1600" dirty="0" smtClean="0">
                <a:solidFill>
                  <a:schemeClr val="tx1"/>
                </a:solidFill>
              </a:rPr>
              <a:t>Popolarità: </a:t>
            </a:r>
            <a:r>
              <a:rPr lang="it-IT" sz="1600" i="1" dirty="0" smtClean="0">
                <a:solidFill>
                  <a:schemeClr val="tx1"/>
                </a:solidFill>
              </a:rPr>
              <a:t>IF5Y</a:t>
            </a:r>
            <a:r>
              <a:rPr lang="it-IT" sz="1600" dirty="0" smtClean="0">
                <a:solidFill>
                  <a:schemeClr val="tx1"/>
                </a:solidFill>
              </a:rPr>
              <a:t>, IPP</a:t>
            </a:r>
          </a:p>
          <a:p>
            <a:pPr lvl="1" algn="just">
              <a:spcBef>
                <a:spcPts val="600"/>
              </a:spcBef>
            </a:pPr>
            <a:r>
              <a:rPr lang="it-IT" sz="1600" dirty="0" smtClean="0">
                <a:solidFill>
                  <a:schemeClr val="tx1"/>
                </a:solidFill>
              </a:rPr>
              <a:t>Prestigio: </a:t>
            </a:r>
            <a:r>
              <a:rPr lang="it-IT" sz="1600" i="1" dirty="0" smtClean="0">
                <a:solidFill>
                  <a:schemeClr val="tx1"/>
                </a:solidFill>
              </a:rPr>
              <a:t>AI</a:t>
            </a:r>
            <a:r>
              <a:rPr lang="it-IT" sz="1600" dirty="0" smtClean="0">
                <a:solidFill>
                  <a:schemeClr val="tx1"/>
                </a:solidFill>
              </a:rPr>
              <a:t>, SJR (e SNIP)</a:t>
            </a:r>
          </a:p>
          <a:p>
            <a:pPr lvl="1" algn="just">
              <a:spcBef>
                <a:spcPts val="600"/>
              </a:spcBef>
            </a:pPr>
            <a:r>
              <a:rPr lang="it-IT" sz="1600" dirty="0" smtClean="0">
                <a:solidFill>
                  <a:schemeClr val="tx1"/>
                </a:solidFill>
              </a:rPr>
              <a:t>Citazioni e percentili</a:t>
            </a:r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r>
              <a:rPr lang="it-IT" sz="2000" dirty="0" smtClean="0"/>
              <a:t>Informazioni aggiuntive (molto importanti)</a:t>
            </a:r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r>
              <a:rPr lang="it-IT" sz="2000" dirty="0" err="1" smtClean="0"/>
              <a:t>Warning</a:t>
            </a:r>
            <a:r>
              <a:rPr lang="it-IT" sz="2000" dirty="0" smtClean="0"/>
              <a:t> se il prodotto è stato selezionato da un altro utente</a:t>
            </a:r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r>
              <a:rPr lang="it-IT" sz="2000" dirty="0" smtClean="0"/>
              <a:t>Richiesta PDF all’editore</a:t>
            </a:r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endParaRPr lang="it-IT" sz="2000" dirty="0" smtClean="0"/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endParaRPr lang="it-IT" sz="2000" dirty="0" smtClean="0"/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endParaRPr lang="it-IT" sz="2000" dirty="0" smtClean="0"/>
          </a:p>
          <a:p>
            <a:pPr algn="just">
              <a:spcBef>
                <a:spcPts val="600"/>
              </a:spcBef>
              <a:buFont typeface="Arial" charset="0"/>
              <a:buChar char="•"/>
            </a:pPr>
            <a:endParaRPr lang="it-IT" sz="2000" dirty="0" smtClean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755576" y="214536"/>
            <a:ext cx="5943600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t-IT" cap="small" dirty="0" smtClean="0"/>
              <a:t>Il modulo VQR di IRIS  – Fase individuale</a:t>
            </a:r>
            <a:endParaRPr lang="it-IT" cap="smal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6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47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umetto 1 23"/>
          <p:cNvSpPr/>
          <p:nvPr/>
        </p:nvSpPr>
        <p:spPr bwMode="auto">
          <a:xfrm>
            <a:off x="4890734" y="3789040"/>
            <a:ext cx="3209658" cy="2448272"/>
          </a:xfrm>
          <a:prstGeom prst="wedgeRectCallout">
            <a:avLst>
              <a:gd name="adj1" fmla="val 52034"/>
              <a:gd name="adj2" fmla="val -65185"/>
            </a:avLst>
          </a:prstGeom>
          <a:solidFill>
            <a:srgbClr val="FFFF99"/>
          </a:solidFill>
          <a:ln w="50800" algn="ctr">
            <a:solidFill>
              <a:srgbClr val="FF3300"/>
            </a:solidFill>
            <a:round/>
            <a:headEnd/>
            <a:tailEnd/>
          </a:ln>
          <a:effectLst>
            <a:innerShdw blurRad="114300">
              <a:srgbClr val="CC0000"/>
            </a:innerShdw>
            <a:softEdge rad="31750"/>
          </a:effectLst>
        </p:spPr>
        <p:txBody>
          <a:bodyPr anchor="ctr"/>
          <a:lstStyle/>
          <a:p>
            <a:pPr algn="ctr" eaLnBrk="0" hangingPunct="0">
              <a:defRPr/>
            </a:pPr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705" y="188640"/>
            <a:ext cx="6598599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>VQR (IRIS) per </a:t>
            </a:r>
            <a:r>
              <a:rPr lang="en-US" cap="small" dirty="0" err="1" smtClean="0"/>
              <a:t>il</a:t>
            </a:r>
            <a:r>
              <a:rPr lang="en-US" cap="small" dirty="0" smtClean="0"/>
              <a:t> </a:t>
            </a:r>
            <a:r>
              <a:rPr lang="en-US" cap="small" dirty="0" err="1" smtClean="0"/>
              <a:t>docente</a:t>
            </a:r>
            <a:r>
              <a:rPr lang="en-US" cap="small" dirty="0" smtClean="0"/>
              <a:t>  - </a:t>
            </a:r>
            <a:r>
              <a:rPr lang="en-US" cap="small" dirty="0" err="1" smtClean="0"/>
              <a:t>avvio</a:t>
            </a:r>
            <a:endParaRPr lang="en-US" cap="small" dirty="0"/>
          </a:p>
        </p:txBody>
      </p:sp>
      <p:sp>
        <p:nvSpPr>
          <p:cNvPr id="13" name="Rettangolo 12"/>
          <p:cNvSpPr/>
          <p:nvPr/>
        </p:nvSpPr>
        <p:spPr>
          <a:xfrm>
            <a:off x="4214813" y="1285875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it-IT" sz="2000" dirty="0">
                <a:solidFill>
                  <a:schemeClr val="tx1"/>
                </a:solidFill>
                <a:latin typeface="+mj-lt"/>
              </a:rPr>
              <a:t>Dal Menù di IRIS: Campagne di raccolta dati </a:t>
            </a:r>
            <a:r>
              <a:rPr lang="it-IT" sz="2000" dirty="0">
                <a:solidFill>
                  <a:schemeClr val="tx1"/>
                </a:solidFill>
                <a:latin typeface="+mj-lt"/>
                <a:sym typeface="Wingdings" pitchFamily="2" charset="2"/>
              </a:rPr>
              <a:t></a:t>
            </a:r>
            <a:r>
              <a:rPr lang="it-IT" sz="2000" dirty="0">
                <a:solidFill>
                  <a:schemeClr val="tx1"/>
                </a:solidFill>
                <a:latin typeface="+mj-lt"/>
              </a:rPr>
              <a:t> Campagna VQR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214313" y="3574406"/>
            <a:ext cx="4572000" cy="28069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it-IT" sz="1800" dirty="0" smtClean="0">
                <a:solidFill>
                  <a:srgbClr val="000000"/>
                </a:solidFill>
                <a:latin typeface="+mj-lt"/>
              </a:rPr>
              <a:t>MODIFICA</a:t>
            </a:r>
            <a:r>
              <a:rPr lang="it-IT" sz="1800" dirty="0">
                <a:solidFill>
                  <a:srgbClr val="000000"/>
                </a:solidFill>
                <a:latin typeface="+mj-lt"/>
              </a:rPr>
              <a:t>: per avviare le operazioni ed effettuare la selezione dei prodotti</a:t>
            </a:r>
            <a:endParaRPr lang="it-IT" sz="1800" u="sng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endParaRPr lang="it-IT" sz="18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r>
              <a:rPr lang="it-IT" sz="1800" dirty="0">
                <a:solidFill>
                  <a:srgbClr val="000000"/>
                </a:solidFill>
                <a:latin typeface="+mj-lt"/>
              </a:rPr>
              <a:t>DETTAGLIO: per visualizzare le operazioni effettuate dopo aver effettuato la selezione</a:t>
            </a:r>
          </a:p>
          <a:p>
            <a:pPr eaLnBrk="0" hangingPunct="0">
              <a:defRPr/>
            </a:pPr>
            <a:endParaRPr lang="it-IT" sz="1800" dirty="0">
              <a:solidFill>
                <a:srgbClr val="000000"/>
              </a:solidFill>
              <a:latin typeface="+mj-lt"/>
            </a:endParaRPr>
          </a:p>
          <a:p>
            <a:pPr eaLnBrk="0" hangingPunct="0">
              <a:defRPr/>
            </a:pPr>
            <a:r>
              <a:rPr lang="it-IT" sz="1800" dirty="0">
                <a:solidFill>
                  <a:srgbClr val="000000"/>
                </a:solidFill>
                <a:latin typeface="+mj-lt"/>
              </a:rPr>
              <a:t>SALVA E INVIA IN “ANALISI CONFLITTI DIPARTIMENTALI”: chiude la selezione e avvia l’azione dipartimentale</a:t>
            </a:r>
          </a:p>
        </p:txBody>
      </p:sp>
      <p:pic>
        <p:nvPicPr>
          <p:cNvPr id="11879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" y="857325"/>
            <a:ext cx="3198813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Ovale 25"/>
          <p:cNvSpPr/>
          <p:nvPr/>
        </p:nvSpPr>
        <p:spPr bwMode="auto">
          <a:xfrm>
            <a:off x="7956376" y="2492896"/>
            <a:ext cx="1187624" cy="1149052"/>
          </a:xfrm>
          <a:prstGeom prst="ellipse">
            <a:avLst/>
          </a:prstGeom>
          <a:noFill/>
          <a:ln w="50800" algn="ctr">
            <a:solidFill>
              <a:schemeClr val="tx1"/>
            </a:solidFill>
            <a:round/>
            <a:headEnd/>
            <a:tailEnd/>
          </a:ln>
          <a:effectLst>
            <a:softEdge rad="31750"/>
          </a:effectLst>
        </p:spPr>
        <p:txBody>
          <a:bodyPr anchor="ctr"/>
          <a:lstStyle/>
          <a:p>
            <a:pPr algn="ctr" eaLnBrk="0" hangingPunct="0">
              <a:defRPr/>
            </a:pPr>
            <a:endParaRPr lang="it-IT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7" t="50000" r="869" b="37469"/>
          <a:stretch/>
        </p:blipFill>
        <p:spPr bwMode="auto">
          <a:xfrm>
            <a:off x="61902" y="2492896"/>
            <a:ext cx="8974594" cy="9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o 11"/>
          <p:cNvGrpSpPr/>
          <p:nvPr/>
        </p:nvGrpSpPr>
        <p:grpSpPr>
          <a:xfrm>
            <a:off x="5057031" y="4008491"/>
            <a:ext cx="2827337" cy="2084805"/>
            <a:chOff x="4427983" y="552107"/>
            <a:chExt cx="2827337" cy="2084805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22" t="51491" r="4782" b="25851"/>
            <a:stretch/>
          </p:blipFill>
          <p:spPr bwMode="auto">
            <a:xfrm>
              <a:off x="4427983" y="552107"/>
              <a:ext cx="2827337" cy="2084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ttangolo 15"/>
            <p:cNvSpPr/>
            <p:nvPr/>
          </p:nvSpPr>
          <p:spPr>
            <a:xfrm>
              <a:off x="4606787" y="1514602"/>
              <a:ext cx="769675" cy="2880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4629980" y="1844824"/>
              <a:ext cx="769675" cy="2880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4614291" y="2204864"/>
              <a:ext cx="2189957" cy="2880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" name="Ovale 2"/>
          <p:cNvSpPr/>
          <p:nvPr/>
        </p:nvSpPr>
        <p:spPr bwMode="auto">
          <a:xfrm>
            <a:off x="7956376" y="2636912"/>
            <a:ext cx="936104" cy="78722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7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14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571500" y="1000125"/>
            <a:ext cx="8176964" cy="527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it-IT" sz="2000" b="1" dirty="0">
                <a:solidFill>
                  <a:srgbClr val="C00000"/>
                </a:solidFill>
                <a:latin typeface="+mj-lt"/>
              </a:rPr>
              <a:t>Dati generali</a:t>
            </a:r>
          </a:p>
          <a:p>
            <a:pPr algn="just" eaLnBrk="0" hangingPunct="0">
              <a:defRPr/>
            </a:pPr>
            <a:endParaRPr lang="it-IT" sz="1000" dirty="0">
              <a:solidFill>
                <a:srgbClr val="000000"/>
              </a:solidFill>
              <a:latin typeface="+mj-lt"/>
            </a:endParaRPr>
          </a:p>
          <a:p>
            <a:pPr lvl="1" algn="just" eaLnBrk="0" hangingPunct="0">
              <a:defRPr/>
            </a:pPr>
            <a:r>
              <a:rPr lang="it-IT" sz="2000" dirty="0">
                <a:solidFill>
                  <a:srgbClr val="000000"/>
                </a:solidFill>
                <a:latin typeface="+mj-lt"/>
              </a:rPr>
              <a:t>All’addetto sarà chiesto il </a:t>
            </a:r>
            <a:r>
              <a:rPr lang="it-IT" sz="2000" b="1" dirty="0">
                <a:solidFill>
                  <a:srgbClr val="C00000"/>
                </a:solidFill>
                <a:latin typeface="+mj-lt"/>
              </a:rPr>
              <a:t>codice del settore ERC </a:t>
            </a:r>
            <a:r>
              <a:rPr lang="it-IT" sz="2000" dirty="0">
                <a:solidFill>
                  <a:srgbClr val="000000"/>
                </a:solidFill>
                <a:latin typeface="+mj-lt"/>
              </a:rPr>
              <a:t>(</a:t>
            </a:r>
            <a:r>
              <a:rPr lang="it-IT" sz="2000" dirty="0" err="1">
                <a:solidFill>
                  <a:srgbClr val="000000"/>
                </a:solidFill>
                <a:latin typeface="+mj-lt"/>
              </a:rPr>
              <a:t>European</a:t>
            </a:r>
            <a:r>
              <a:rPr lang="it-IT" sz="2000" dirty="0">
                <a:solidFill>
                  <a:srgbClr val="000000"/>
                </a:solidFill>
                <a:latin typeface="+mj-lt"/>
              </a:rPr>
              <a:t> Research </a:t>
            </a:r>
            <a:r>
              <a:rPr lang="it-IT" sz="2000" dirty="0" err="1">
                <a:solidFill>
                  <a:srgbClr val="000000"/>
                </a:solidFill>
                <a:latin typeface="+mj-lt"/>
              </a:rPr>
              <a:t>Council</a:t>
            </a:r>
            <a:r>
              <a:rPr lang="it-IT" sz="2000" dirty="0">
                <a:solidFill>
                  <a:srgbClr val="000000"/>
                </a:solidFill>
                <a:latin typeface="+mj-lt"/>
              </a:rPr>
              <a:t>) </a:t>
            </a:r>
            <a:r>
              <a:rPr lang="it-IT" sz="2000" b="1" dirty="0">
                <a:solidFill>
                  <a:srgbClr val="C00000"/>
                </a:solidFill>
                <a:latin typeface="+mj-lt"/>
              </a:rPr>
              <a:t>di riferimento</a:t>
            </a:r>
            <a:r>
              <a:rPr lang="it-IT" sz="2000" dirty="0">
                <a:solidFill>
                  <a:srgbClr val="000000"/>
                </a:solidFill>
                <a:latin typeface="+mj-lt"/>
              </a:rPr>
              <a:t>, che potrà essere utilizzato anche per i prodotti da presentare.</a:t>
            </a:r>
          </a:p>
          <a:p>
            <a:pPr lvl="1" algn="just" eaLnBrk="0" hangingPunct="0">
              <a:defRPr/>
            </a:pPr>
            <a:endParaRPr lang="it-IT" sz="1000" dirty="0">
              <a:solidFill>
                <a:srgbClr val="000000"/>
              </a:solidFill>
              <a:latin typeface="+mj-lt"/>
            </a:endParaRPr>
          </a:p>
          <a:p>
            <a:pPr lvl="1" algn="just" eaLnBrk="0" hangingPunct="0">
              <a:defRPr/>
            </a:pPr>
            <a:r>
              <a:rPr lang="it-IT" sz="2000" dirty="0">
                <a:solidFill>
                  <a:srgbClr val="000000"/>
                </a:solidFill>
                <a:latin typeface="+mj-lt"/>
              </a:rPr>
              <a:t>Obbligatorio indicare  un codice di 2° livello e uno di 3° livello (possibili altri due).</a:t>
            </a:r>
          </a:p>
          <a:p>
            <a:pPr lvl="2" algn="just" eaLnBrk="0" hangingPunct="0">
              <a:defRPr/>
            </a:pPr>
            <a:r>
              <a:rPr lang="it-IT" sz="1600" dirty="0">
                <a:solidFill>
                  <a:srgbClr val="000000"/>
                </a:solidFill>
                <a:latin typeface="+mj-lt"/>
              </a:rPr>
              <a:t>La compilazione non avviene per selezione da elenco ma </a:t>
            </a: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>mediante </a:t>
            </a:r>
            <a:r>
              <a:rPr lang="it-IT" sz="1600" dirty="0" err="1">
                <a:solidFill>
                  <a:srgbClr val="000000"/>
                </a:solidFill>
                <a:latin typeface="+mj-lt"/>
              </a:rPr>
              <a:t>autocomplete</a:t>
            </a:r>
            <a:r>
              <a:rPr lang="it-IT" sz="1600" dirty="0">
                <a:solidFill>
                  <a:srgbClr val="000000"/>
                </a:solidFill>
                <a:latin typeface="+mj-lt"/>
              </a:rPr>
              <a:t> (è sufficiente la parte iniziale del codice).</a:t>
            </a:r>
          </a:p>
          <a:p>
            <a:pPr lvl="1" algn="just" eaLnBrk="0" hangingPunct="0">
              <a:defRPr/>
            </a:pPr>
            <a:endParaRPr lang="it-IT" dirty="0">
              <a:solidFill>
                <a:srgbClr val="000000"/>
              </a:solidFill>
              <a:latin typeface="+mj-lt"/>
            </a:endParaRPr>
          </a:p>
          <a:p>
            <a:pPr lvl="1" algn="just" eaLnBrk="0" hangingPunct="0">
              <a:defRPr/>
            </a:pPr>
            <a:r>
              <a:rPr lang="it-IT" sz="2000" dirty="0" smtClean="0">
                <a:solidFill>
                  <a:srgbClr val="FF0000"/>
                </a:solidFill>
                <a:latin typeface="+mj-lt"/>
              </a:rPr>
              <a:t>ATTENZIONE</a:t>
            </a:r>
            <a:r>
              <a:rPr lang="it-IT" sz="2000" dirty="0" smtClean="0">
                <a:solidFill>
                  <a:srgbClr val="000000"/>
                </a:solidFill>
                <a:latin typeface="+mj-lt"/>
              </a:rPr>
              <a:t>:</a:t>
            </a:r>
          </a:p>
          <a:p>
            <a:pPr lvl="1" algn="just">
              <a:defRPr/>
            </a:pPr>
            <a:r>
              <a:rPr lang="it-IT" sz="2000" dirty="0" smtClean="0">
                <a:solidFill>
                  <a:srgbClr val="000000"/>
                </a:solidFill>
                <a:latin typeface="+mj-lt"/>
              </a:rPr>
              <a:t>I </a:t>
            </a:r>
            <a:r>
              <a:rPr lang="it-IT" sz="2000" dirty="0">
                <a:solidFill>
                  <a:srgbClr val="000000"/>
                </a:solidFill>
                <a:latin typeface="+mj-lt"/>
              </a:rPr>
              <a:t>settori ERC di riferimento </a:t>
            </a:r>
            <a:r>
              <a:rPr lang="it-IT" sz="2000" dirty="0" smtClean="0">
                <a:solidFill>
                  <a:srgbClr val="000000"/>
                </a:solidFill>
                <a:latin typeface="+mj-lt"/>
              </a:rPr>
              <a:t>nei criteri GEV: edizione provvisoria </a:t>
            </a:r>
            <a:r>
              <a:rPr lang="it-IT" sz="2000" dirty="0">
                <a:solidFill>
                  <a:srgbClr val="000000"/>
                </a:solidFill>
                <a:latin typeface="+mj-lt"/>
              </a:rPr>
              <a:t>del 2016 </a:t>
            </a:r>
            <a:r>
              <a:rPr lang="it-IT" sz="800" dirty="0">
                <a:solidFill>
                  <a:srgbClr val="000000"/>
                </a:solidFill>
                <a:latin typeface="+mj-lt"/>
              </a:rPr>
              <a:t>(</a:t>
            </a:r>
            <a:r>
              <a:rPr lang="it-IT" sz="800" dirty="0">
                <a:solidFill>
                  <a:srgbClr val="000000"/>
                </a:solidFill>
                <a:latin typeface="+mj-lt"/>
                <a:hlinkClick r:id="rId3"/>
              </a:rPr>
              <a:t>http://ec.europa.eu/</a:t>
            </a:r>
            <a:r>
              <a:rPr lang="it-IT" sz="800" dirty="0" err="1">
                <a:solidFill>
                  <a:srgbClr val="000000"/>
                </a:solidFill>
                <a:latin typeface="+mj-lt"/>
                <a:hlinkClick r:id="rId3"/>
              </a:rPr>
              <a:t>research</a:t>
            </a:r>
            <a:r>
              <a:rPr lang="it-IT" sz="800" dirty="0">
                <a:solidFill>
                  <a:srgbClr val="000000"/>
                </a:solidFill>
                <a:latin typeface="+mj-lt"/>
                <a:hlinkClick r:id="rId3"/>
              </a:rPr>
              <a:t>/</a:t>
            </a:r>
            <a:r>
              <a:rPr lang="it-IT" sz="800" dirty="0" err="1">
                <a:solidFill>
                  <a:srgbClr val="000000"/>
                </a:solidFill>
                <a:latin typeface="+mj-lt"/>
                <a:hlinkClick r:id="rId3"/>
              </a:rPr>
              <a:t>participants</a:t>
            </a:r>
            <a:r>
              <a:rPr lang="it-IT" sz="800" dirty="0">
                <a:solidFill>
                  <a:srgbClr val="000000"/>
                </a:solidFill>
                <a:latin typeface="+mj-lt"/>
                <a:hlinkClick r:id="rId3"/>
              </a:rPr>
              <a:t>/data/</a:t>
            </a:r>
            <a:r>
              <a:rPr lang="it-IT" sz="800" dirty="0" err="1">
                <a:solidFill>
                  <a:srgbClr val="000000"/>
                </a:solidFill>
                <a:latin typeface="+mj-lt"/>
                <a:hlinkClick r:id="rId3"/>
              </a:rPr>
              <a:t>ref</a:t>
            </a:r>
            <a:r>
              <a:rPr lang="it-IT" sz="800" dirty="0">
                <a:solidFill>
                  <a:srgbClr val="000000"/>
                </a:solidFill>
                <a:latin typeface="+mj-lt"/>
                <a:hlinkClick r:id="rId3"/>
              </a:rPr>
              <a:t>/h2020/</a:t>
            </a:r>
            <a:r>
              <a:rPr lang="it-IT" sz="800" dirty="0" err="1">
                <a:solidFill>
                  <a:srgbClr val="000000"/>
                </a:solidFill>
                <a:latin typeface="+mj-lt"/>
                <a:hlinkClick r:id="rId3"/>
              </a:rPr>
              <a:t>other</a:t>
            </a:r>
            <a:r>
              <a:rPr lang="it-IT" sz="800" dirty="0">
                <a:solidFill>
                  <a:srgbClr val="000000"/>
                </a:solidFill>
                <a:latin typeface="+mj-lt"/>
                <a:hlinkClick r:id="rId3"/>
              </a:rPr>
              <a:t>/</a:t>
            </a:r>
            <a:r>
              <a:rPr lang="it-IT" sz="800" dirty="0" err="1">
                <a:solidFill>
                  <a:srgbClr val="000000"/>
                </a:solidFill>
                <a:latin typeface="+mj-lt"/>
                <a:hlinkClick r:id="rId3"/>
              </a:rPr>
              <a:t>guides_for_applicants</a:t>
            </a:r>
            <a:r>
              <a:rPr lang="it-IT" sz="800" dirty="0">
                <a:solidFill>
                  <a:srgbClr val="000000"/>
                </a:solidFill>
                <a:latin typeface="+mj-lt"/>
                <a:hlinkClick r:id="rId3"/>
              </a:rPr>
              <a:t>/h2020-guide16-erc-stg-cog_en.pdf</a:t>
            </a:r>
            <a:r>
              <a:rPr lang="it-IT" sz="800" dirty="0" smtClean="0">
                <a:solidFill>
                  <a:srgbClr val="000000"/>
                </a:solidFill>
                <a:latin typeface="+mj-lt"/>
              </a:rPr>
              <a:t>)</a:t>
            </a:r>
            <a:endParaRPr lang="it-IT" sz="2000" dirty="0" smtClean="0">
              <a:solidFill>
                <a:srgbClr val="000000"/>
              </a:solidFill>
              <a:latin typeface="+mj-lt"/>
            </a:endParaRPr>
          </a:p>
          <a:p>
            <a:pPr lvl="1" algn="just">
              <a:defRPr/>
            </a:pPr>
            <a:r>
              <a:rPr lang="it-IT" sz="2000" dirty="0" smtClean="0">
                <a:solidFill>
                  <a:srgbClr val="000000"/>
                </a:solidFill>
                <a:latin typeface="+mj-lt"/>
              </a:rPr>
              <a:t>I settori ERC selezionabili: ufficiali MIUR – versione 2013</a:t>
            </a:r>
          </a:p>
          <a:p>
            <a:pPr lvl="1" algn="just">
              <a:defRPr/>
            </a:pPr>
            <a:r>
              <a:rPr lang="it-IT" sz="2000" dirty="0" smtClean="0">
                <a:solidFill>
                  <a:srgbClr val="000000"/>
                </a:solidFill>
                <a:latin typeface="+mj-lt"/>
              </a:rPr>
              <a:t>Ci sono differenze….</a:t>
            </a:r>
            <a:endParaRPr lang="it-IT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74439" y="0"/>
            <a:ext cx="8074025" cy="857250"/>
          </a:xfrm>
        </p:spPr>
        <p:txBody>
          <a:bodyPr/>
          <a:lstStyle/>
          <a:p>
            <a:pPr>
              <a:defRPr/>
            </a:pPr>
            <a:r>
              <a:rPr lang="en-US" cap="small" dirty="0" smtClean="0"/>
              <a:t/>
            </a:r>
            <a:br>
              <a:rPr lang="en-US" cap="small" dirty="0" smtClean="0"/>
            </a:b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/>
              <a:t>docente</a:t>
            </a:r>
            <a:r>
              <a:rPr lang="en-US" cap="small" dirty="0"/>
              <a:t>  </a:t>
            </a:r>
            <a:r>
              <a:rPr lang="en-US" cap="small" dirty="0" smtClean="0"/>
              <a:t>- </a:t>
            </a:r>
            <a:r>
              <a:rPr lang="en-US" cap="small" dirty="0" err="1" smtClean="0"/>
              <a:t>dati</a:t>
            </a:r>
            <a:r>
              <a:rPr lang="en-US" cap="small" dirty="0" smtClean="0"/>
              <a:t> </a:t>
            </a:r>
            <a:r>
              <a:rPr lang="en-US" cap="small" dirty="0" err="1" smtClean="0"/>
              <a:t>generali</a:t>
            </a:r>
            <a:r>
              <a:rPr lang="en-US" cap="small" dirty="0" smtClean="0"/>
              <a:t>  </a:t>
            </a:r>
            <a:r>
              <a:rPr lang="en-US" cap="small" dirty="0"/>
              <a:t>(</a:t>
            </a:r>
            <a:r>
              <a:rPr lang="en-US" cap="small" dirty="0" smtClean="0"/>
              <a:t>1/4)</a:t>
            </a:r>
            <a:endParaRPr lang="en-US" cap="smal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8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9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4" t="11242" r="2081" b="18248"/>
          <a:stretch/>
        </p:blipFill>
        <p:spPr bwMode="auto">
          <a:xfrm>
            <a:off x="179512" y="1564905"/>
            <a:ext cx="8806070" cy="470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83568" y="0"/>
            <a:ext cx="8074025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  <a:ea typeface="ＭＳ Ｐゴシック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3F6E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cap="small" dirty="0" smtClean="0"/>
          </a:p>
          <a:p>
            <a:pPr>
              <a:defRPr/>
            </a:pPr>
            <a:r>
              <a:rPr lang="en-US" cap="small" dirty="0" smtClean="0"/>
              <a:t>VQR </a:t>
            </a:r>
            <a:r>
              <a:rPr lang="en-US" cap="small" dirty="0"/>
              <a:t>(IRIS) per </a:t>
            </a:r>
            <a:r>
              <a:rPr lang="en-US" cap="small" dirty="0" err="1"/>
              <a:t>il</a:t>
            </a:r>
            <a:r>
              <a:rPr lang="en-US" cap="small" dirty="0"/>
              <a:t> </a:t>
            </a:r>
            <a:r>
              <a:rPr lang="en-US" cap="small" dirty="0" err="1" smtClean="0"/>
              <a:t>docente</a:t>
            </a:r>
            <a:r>
              <a:rPr lang="en-US" cap="small" dirty="0" smtClean="0"/>
              <a:t> – </a:t>
            </a:r>
            <a:r>
              <a:rPr lang="en-US" cap="small" dirty="0" err="1" smtClean="0"/>
              <a:t>dati</a:t>
            </a:r>
            <a:r>
              <a:rPr lang="en-US" cap="small" dirty="0" smtClean="0"/>
              <a:t> </a:t>
            </a:r>
            <a:r>
              <a:rPr lang="en-US" cap="small" dirty="0" err="1" smtClean="0"/>
              <a:t>generali</a:t>
            </a:r>
            <a:r>
              <a:rPr lang="en-US" cap="small" dirty="0" smtClean="0"/>
              <a:t>    (2/4)</a:t>
            </a:r>
            <a:endParaRPr lang="en-US" kern="0" cap="small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323528" y="980728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Operazioni</a:t>
            </a:r>
            <a:r>
              <a:rPr lang="it-IT" dirty="0" smtClean="0">
                <a:sym typeface="Wingdings" panose="05000000000000000000" pitchFamily="2" charset="2"/>
              </a:rPr>
              <a:t> Modifica</a:t>
            </a:r>
            <a:endParaRPr lang="it-IT" dirty="0"/>
          </a:p>
        </p:txBody>
      </p:sp>
      <p:sp>
        <p:nvSpPr>
          <p:cNvPr id="5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7737475" y="152400"/>
            <a:ext cx="1362075" cy="244475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7F1861AC-C713-4A0C-89FC-18B37F4F5E23}" type="slidenum">
              <a:rPr lang="it-IT" altLang="it-IT" sz="1600" smtClean="0">
                <a:solidFill>
                  <a:srgbClr val="FF9900"/>
                </a:solidFill>
              </a:rPr>
              <a:pPr>
                <a:defRPr/>
              </a:pPr>
              <a:t>9</a:t>
            </a:fld>
            <a:endParaRPr lang="it-IT" altLang="it-IT" sz="1600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11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3359</TotalTime>
  <Words>3570</Words>
  <Application>Microsoft Office PowerPoint</Application>
  <PresentationFormat>Presentazione su schermo (4:3)</PresentationFormat>
  <Paragraphs>1063</Paragraphs>
  <Slides>56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56</vt:i4>
      </vt:variant>
    </vt:vector>
  </HeadingPairs>
  <TitlesOfParts>
    <vt:vector size="57" baseType="lpstr">
      <vt:lpstr>Struttura predefinita</vt:lpstr>
      <vt:lpstr>Presentazione standard di PowerPoint</vt:lpstr>
      <vt:lpstr>Indice</vt:lpstr>
      <vt:lpstr>Il modulo VQR di IRIS  – Configurazione</vt:lpstr>
      <vt:lpstr>Fasi dell’attività </vt:lpstr>
      <vt:lpstr>Presentazione standard di PowerPoint</vt:lpstr>
      <vt:lpstr>Il modulo VQR di IRIS  – Fase individuale</vt:lpstr>
      <vt:lpstr>VQR (IRIS) per il docente  - avvio</vt:lpstr>
      <vt:lpstr> VQR (IRIS) per il docente  - dati generali  (1/4)</vt:lpstr>
      <vt:lpstr>Presentazione standard di PowerPoint</vt:lpstr>
      <vt:lpstr>Presentazione standard di PowerPoint</vt:lpstr>
      <vt:lpstr> VQR (IRIS) per il docente – dati generali    (4/4)</vt:lpstr>
      <vt:lpstr> VQR (IRIS) per il docente  - pubblicazioni  (1/4)</vt:lpstr>
      <vt:lpstr> VQR (IRIS) per il docente  - pubblicazioni  (2/4)</vt:lpstr>
      <vt:lpstr> VQR (IRIS) per il docente  - pubblicazioni  (3/4)</vt:lpstr>
      <vt:lpstr>Presentazione standard di PowerPoint</vt:lpstr>
      <vt:lpstr> VQR (IRIS) per il docente - dettaglio comandi</vt:lpstr>
      <vt:lpstr> VQR (IRIS) per il docente - dettaglio comandi</vt:lpstr>
      <vt:lpstr> VQR (IRIS) per il docente - pannello indicatori</vt:lpstr>
      <vt:lpstr> VQR (IRIS) per il docente - pannello indicatori</vt:lpstr>
      <vt:lpstr> VQR (IRIS) per il docente - pannello indicatori</vt:lpstr>
      <vt:lpstr> VQR (IRIS) per il docente - metadati aggiuntivi (1/12)</vt:lpstr>
      <vt:lpstr>Presentazione standard di PowerPoint</vt:lpstr>
      <vt:lpstr>Presentazione standard di PowerPoint</vt:lpstr>
      <vt:lpstr>Presentazione standard di PowerPoint</vt:lpstr>
      <vt:lpstr> VQR (IRIS) per il docente - metadati aggiuntivi (5/12)</vt:lpstr>
      <vt:lpstr>Presentazione standard di PowerPoint</vt:lpstr>
      <vt:lpstr> VQR (IRIS) per il docente - metadati aggiuntivi (7/12)</vt:lpstr>
      <vt:lpstr> VQR (IRIS) per il docente - metadati aggiuntivi (8/12)</vt:lpstr>
      <vt:lpstr>Presentazione standard di PowerPoint</vt:lpstr>
      <vt:lpstr>Presentazione standard di PowerPoint</vt:lpstr>
      <vt:lpstr> VQR (IRIS) per il docente - metadati aggiuntivi (11/12)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Tipologie di prodotti ammessi</vt:lpstr>
      <vt:lpstr> Monografia scientifica e prodotti assimilati </vt:lpstr>
      <vt:lpstr> Contributo in rivista </vt:lpstr>
      <vt:lpstr> Contributo in volume (inclusi Atti di convegni a stampa) </vt:lpstr>
      <vt:lpstr> Altri tipi di pubblicazione scientifica</vt:lpstr>
      <vt:lpstr> Brevetti</vt:lpstr>
      <vt:lpstr> Analisi bibliometrica (2)</vt:lpstr>
      <vt:lpstr> Analisi bibliometrica (3)</vt:lpstr>
      <vt:lpstr> Analisi bibliometrica (4)</vt:lpstr>
      <vt:lpstr>Dati Scopus in IRIS</vt:lpstr>
      <vt:lpstr>Dati Scopus in IRIS</vt:lpstr>
      <vt:lpstr>Dati Scopus in IRIS</vt:lpstr>
      <vt:lpstr>Dati Scopus in IRIS</vt:lpstr>
      <vt:lpstr>Dati Scopus in IRIS</vt:lpstr>
    </vt:vector>
  </TitlesOfParts>
  <Company>siwa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simon</dc:creator>
  <cp:lastModifiedBy>Rosanna D'Astolfo</cp:lastModifiedBy>
  <cp:revision>247</cp:revision>
  <cp:lastPrinted>2015-09-21T06:53:20Z</cp:lastPrinted>
  <dcterms:created xsi:type="dcterms:W3CDTF">2003-06-16T09:31:13Z</dcterms:created>
  <dcterms:modified xsi:type="dcterms:W3CDTF">2016-01-20T09:35:20Z</dcterms:modified>
</cp:coreProperties>
</file>