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551" r:id="rId3"/>
    <p:sldId id="555" r:id="rId4"/>
    <p:sldId id="554" r:id="rId5"/>
    <p:sldId id="510" r:id="rId6"/>
    <p:sldId id="552" r:id="rId7"/>
    <p:sldId id="266" r:id="rId8"/>
    <p:sldId id="556" r:id="rId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FD31-1530-428F-8941-F7FB85674580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511C-EB5C-499E-9DAF-75217DFB4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73E9-8414-495C-BDCB-A8996714E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0511C-EB5C-499E-9DAF-75217DFB46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7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14F5-980F-4EC8-9FC9-A28B04BEFD9A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87AA7-D21A-4C98-B09C-B5F67472B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7D296E-1D5F-4BBE-8428-58696874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CBCD30-DF8D-4088-B56D-2AE86784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5732E-CAF4-485E-8B54-BD5FCAFC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05F1A-DDFE-4943-B807-591194F5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0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EAB5D-D17B-4265-9E76-B93C6254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B391C2-5074-4908-9FD9-8B93009F9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1BAB8-38D6-4BB0-988C-69B19642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160018-8850-47F5-8F6D-994663EC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CB39CA-1BCF-4B9F-8A6D-C0A8CD8E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E6B92B-7345-493A-9EF0-BE0324F77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ECF65E-2924-40A8-BE68-E4A735073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EDFF0-1657-4069-A053-F502A541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1240E-39CB-4A59-B989-0C07BC56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DB0D3C-6D06-48AE-AB55-E96247A4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4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im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2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‹N›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3" y="1980000"/>
            <a:ext cx="10968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im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6200504" y="6381105"/>
            <a:ext cx="5529938" cy="476895"/>
          </a:xfrm>
          <a:custGeom>
            <a:avLst/>
            <a:gdLst/>
            <a:ahLst/>
            <a:cxnLst/>
            <a:rect l="l" t="t" r="r" b="b"/>
            <a:pathLst>
              <a:path w="9273540" h="754379">
                <a:moveTo>
                  <a:pt x="0" y="753903"/>
                </a:moveTo>
                <a:lnTo>
                  <a:pt x="9273015" y="753903"/>
                </a:lnTo>
                <a:lnTo>
                  <a:pt x="9273015" y="0"/>
                </a:lnTo>
                <a:lnTo>
                  <a:pt x="0" y="0"/>
                </a:lnTo>
                <a:lnTo>
                  <a:pt x="0" y="753903"/>
                </a:lnTo>
                <a:close/>
              </a:path>
            </a:pathLst>
          </a:custGeom>
          <a:solidFill>
            <a:srgbClr val="475968">
              <a:alpha val="8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PT Sans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35" y="6555552"/>
            <a:ext cx="2104963" cy="160501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1227981" y="6471646"/>
            <a:ext cx="5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B9DA09D-BCCF-4108-9A11-E782CD0D526D}" type="slidenum">
              <a:rPr lang="it-IT" sz="1400" smtClean="0">
                <a:solidFill>
                  <a:schemeClr val="bg1"/>
                </a:solidFill>
                <a:latin typeface="PT Sans" panose="020B0503020203020204" pitchFamily="34" charset="0"/>
              </a:rPr>
              <a:t>‹N›</a:t>
            </a:fld>
            <a:endParaRPr lang="it-IT" sz="1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407402" y="1980000"/>
            <a:ext cx="11322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PT Sans" panose="020B050302020302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07403" y="560643"/>
            <a:ext cx="10411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8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32854-7A80-4038-9517-B40BE507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DC9E9A-EB9A-4D47-BE78-039A4176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FDAD38-8FF5-4D83-9971-24960089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ADE14B-C0C4-4871-9F0E-232D4746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717257-84F7-4B34-A161-9B33724F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24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CB113-F121-4B26-A468-EFCD44F6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E15A2B-6260-47F8-A81B-A1D0D51A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034CE0-9BEE-445E-A8C7-B4629F99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409E32-B38C-4579-BFC2-88BCD8DF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15B7A5-E613-4B97-A903-C60DE67D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1279E-543A-431E-88FD-563A5485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6CACA-300E-40C4-8379-919A9977A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B04343-60EB-4014-870A-0BB472E58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1613B1-171F-4B8B-AD0D-650842A0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C726E3-52B2-47B9-BD07-093EE184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EDF442-077E-411B-A45F-F5BF8DE2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73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98A11-0FCD-49E9-80B6-C3B01F04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D6FDA-F5CD-48E3-B0C4-EE42EFAE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716197-54A9-4AE2-9E26-7B06031A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4E3C7A-8D8A-4818-B928-6495160E9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2062AD-A0D3-43C5-9292-DF8C5ABB7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BC018B-8ABC-4576-891D-8DD924E0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6F5178-4099-49FB-8C94-6EEB5FF3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4D5A6E-A135-47D4-BA1D-58307C22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59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52A5A-635C-4D08-88CF-1122FB03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A0F421-483D-469C-BB7E-D183D066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8D28A8-973D-4107-A32E-112A6E1B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323452-BDB1-4450-A4D9-298F4B84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57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946386-D711-4735-846C-3E1CBE0A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47328E-504F-42E1-B517-E8448C73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C137C1-E275-4B03-91EA-3F16AC63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6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FB280-C415-473C-8853-ADFB4731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456C70-DC5C-4400-9B94-17C615E9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B1C56A-EBB4-447E-BA2F-6FA056AE9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0249AB-7978-4F57-8D04-A3FEAE4E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568353-3CF0-4824-B27E-60893B33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A8CEC6-E094-4CA5-ACD7-77593983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5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4A49C-CC4F-4612-8119-C35E7944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BF91B9-B44C-41E8-871A-C66E68A6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47F247-43FE-43AC-A8F6-F8ED91B94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78F521-35F8-4ECF-AE85-006C1954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CBF1FC-662C-4BE9-9757-D4595B0A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0C3979-FB52-4B3B-844F-F3967C60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98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54E4BF-E693-415B-B434-9FE008F1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731FFC-1C6B-4708-B351-2DD2AA14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F99574-858E-4E50-B1C4-1B3A7C35F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F230-3624-40DF-B0C8-3AD6E31B86C2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0645BE-FC53-4CFD-9D8F-C4D69BC6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0C1C1F-2A5F-440C-BB40-ED5C702C5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C8CEB-6499-4ADF-9D8B-7F4AB126BA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6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554589" y="2520000"/>
            <a:ext cx="4674823" cy="209480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30"/>
              </a:spcBef>
              <a:tabLst>
                <a:tab pos="3319463" algn="l"/>
              </a:tabLst>
            </a:pP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Horizon 2020: </a:t>
            </a:r>
            <a:r>
              <a:rPr lang="it-IT" sz="4500" b="1" spc="150" dirty="0" err="1">
                <a:solidFill>
                  <a:srgbClr val="FFFFFF"/>
                </a:solidFill>
                <a:latin typeface="Brandon Grotesque Black" panose="020B0A03020203060202" pitchFamily="34" charset="0"/>
              </a:rPr>
              <a:t>Polimi's</a:t>
            </a:r>
            <a:r>
              <a:rPr lang="it-IT" sz="4500" b="1" spc="150" dirty="0">
                <a:solidFill>
                  <a:srgbClr val="FFFFFF"/>
                </a:solidFill>
                <a:latin typeface="Brandon Grotesque Black" panose="020B0A03020203060202" pitchFamily="34" charset="0"/>
              </a:rPr>
              <a:t> Results (2014 – 2020)</a:t>
            </a:r>
          </a:p>
        </p:txBody>
      </p:sp>
    </p:spTree>
    <p:extLst>
      <p:ext uri="{BB962C8B-B14F-4D97-AF65-F5344CB8AC3E}">
        <p14:creationId xmlns:p14="http://schemas.microsoft.com/office/powerpoint/2010/main" val="27375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79130" y="1856858"/>
            <a:ext cx="281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430 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Funded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projects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6800" y="1181623"/>
            <a:ext cx="3084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28FA5"/>
              </a:buClr>
            </a:pPr>
            <a:r>
              <a:rPr lang="en-GB" sz="2000" dirty="0">
                <a:latin typeface="PT Sans" panose="020B0604020202020204" charset="0"/>
                <a:cs typeface="PT Sans" panose="020B0604020202020204" charset="0"/>
              </a:rPr>
              <a:t>In the H2020 programme </a:t>
            </a:r>
            <a:r>
              <a:rPr lang="en-GB" sz="2000" dirty="0" err="1">
                <a:latin typeface="PT Sans" panose="020B0604020202020204" charset="0"/>
                <a:cs typeface="PT Sans" panose="020B0604020202020204" charset="0"/>
              </a:rPr>
              <a:t>Politecnico</a:t>
            </a:r>
            <a:r>
              <a:rPr lang="en-GB" sz="2000" dirty="0">
                <a:latin typeface="PT Sans" panose="020B0604020202020204" charset="0"/>
                <a:cs typeface="PT Sans" panose="020B0604020202020204" charset="0"/>
              </a:rPr>
              <a:t> is</a:t>
            </a:r>
            <a:endParaRPr lang="it-IT" sz="2400" dirty="0">
              <a:latin typeface="PT Sans" panose="020B0604020202020204" charset="0"/>
              <a:cs typeface="PT Sans" panose="020B060402020202020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6800" y="561600"/>
            <a:ext cx="8801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HORIZON 2020</a:t>
            </a:r>
            <a:endParaRPr lang="it-IT" sz="2800" dirty="0">
              <a:solidFill>
                <a:srgbClr val="475968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0477" y="1860887"/>
            <a:ext cx="4423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28FA5"/>
              </a:buClr>
            </a:pPr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19th 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in Europe</a:t>
            </a:r>
            <a:endParaRPr lang="it-IT" sz="2800" dirty="0">
              <a:latin typeface="PT Sans" panose="020B0604020202020204" charset="0"/>
              <a:cs typeface="PT Sans" panose="020B0604020202020204" charset="0"/>
            </a:endParaRPr>
          </a:p>
          <a:p>
            <a:pPr>
              <a:buClr>
                <a:srgbClr val="728FA5"/>
              </a:buClr>
            </a:pPr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12th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among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EU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universities</a:t>
            </a:r>
            <a:endParaRPr lang="it-IT" sz="2000" dirty="0">
              <a:latin typeface="PT Sans" panose="020B0604020202020204" charset="0"/>
              <a:cs typeface="PT Sans" panose="020B0604020202020204" charset="0"/>
            </a:endParaRPr>
          </a:p>
          <a:p>
            <a:pPr>
              <a:buClr>
                <a:srgbClr val="728FA5"/>
              </a:buClr>
            </a:pPr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1st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among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Italian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universities</a:t>
            </a:r>
            <a:endParaRPr lang="it-IT" sz="2000" dirty="0">
              <a:latin typeface="PT Sans" panose="020B0604020202020204" charset="0"/>
              <a:cs typeface="PT Sans" panose="020B060402020202020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2420" y="3766515"/>
            <a:ext cx="900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</a:rPr>
              <a:t>MSCA </a:t>
            </a:r>
            <a:r>
              <a:rPr lang="it-IT" dirty="0">
                <a:solidFill>
                  <a:srgbClr val="475968"/>
                </a:solidFill>
                <a:latin typeface="Brandon Grotesque Regular" panose="020B0503020203060202" pitchFamily="34" charset="0"/>
              </a:rPr>
              <a:t>(Marie </a:t>
            </a:r>
            <a:r>
              <a:rPr lang="it-IT" dirty="0" err="1">
                <a:solidFill>
                  <a:srgbClr val="475968"/>
                </a:solidFill>
                <a:latin typeface="Brandon Grotesque Regular" panose="020B0503020203060202" pitchFamily="34" charset="0"/>
              </a:rPr>
              <a:t>Skłodowska</a:t>
            </a:r>
            <a:r>
              <a:rPr lang="it-IT" dirty="0">
                <a:solidFill>
                  <a:srgbClr val="475968"/>
                </a:solidFill>
                <a:latin typeface="Brandon Grotesque Regular" panose="020B0503020203060202" pitchFamily="34" charset="0"/>
              </a:rPr>
              <a:t>-Curie Actions)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93555" y="4347355"/>
            <a:ext cx="495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24 </a:t>
            </a:r>
            <a:r>
              <a:rPr lang="it-IT" dirty="0" err="1">
                <a:latin typeface="PT Sans" panose="020B0604020202020204" charset="0"/>
                <a:cs typeface="PT Sans" panose="020B0604020202020204" charset="0"/>
              </a:rPr>
              <a:t>Individual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dirty="0" err="1">
                <a:latin typeface="PT Sans" panose="020B0604020202020204" charset="0"/>
                <a:cs typeface="PT Sans" panose="020B0604020202020204" charset="0"/>
              </a:rPr>
              <a:t>Fellowships</a:t>
            </a:r>
            <a:r>
              <a:rPr lang="it-IT" sz="2400" dirty="0">
                <a:latin typeface="PT Sans" panose="020B0604020202020204" charset="0"/>
                <a:cs typeface="PT Sans" panose="020B0604020202020204" charset="0"/>
              </a:rPr>
              <a:t> </a:t>
            </a: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44 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Innovative Training Networks </a:t>
            </a: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15 </a:t>
            </a:r>
            <a:r>
              <a:rPr lang="en-US" dirty="0">
                <a:latin typeface="PT Sans" panose="020B0604020202020204" charset="0"/>
                <a:cs typeface="PT Sans" panose="020B0604020202020204" charset="0"/>
              </a:rPr>
              <a:t>Research and Innovation Staff Exchange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</a:t>
            </a: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2   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NIGHT (notte dei Ricercatori)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31993" y="4852731"/>
            <a:ext cx="22017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35</a:t>
            </a:r>
            <a:r>
              <a:rPr lang="it-IT" dirty="0"/>
              <a:t> 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Coordinator</a:t>
            </a:r>
          </a:p>
          <a:p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50</a:t>
            </a:r>
            <a:r>
              <a:rPr lang="it-IT" dirty="0"/>
              <a:t> 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Partner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 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4981575" y="2326759"/>
            <a:ext cx="2997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28FA5"/>
              </a:buClr>
            </a:pPr>
            <a:r>
              <a:rPr lang="it-IT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117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Coordinator</a:t>
            </a:r>
          </a:p>
          <a:p>
            <a:pPr>
              <a:buClr>
                <a:srgbClr val="728FA5"/>
              </a:buClr>
            </a:pPr>
            <a:r>
              <a:rPr lang="it-IT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300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Partner</a:t>
            </a:r>
          </a:p>
          <a:p>
            <a:pPr>
              <a:buClr>
                <a:srgbClr val="728FA5"/>
              </a:buClr>
            </a:pPr>
            <a:r>
              <a:rPr lang="it-IT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13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Third party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06800" y="4329511"/>
            <a:ext cx="2454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85</a:t>
            </a:r>
            <a:r>
              <a:rPr lang="it-IT" b="1" dirty="0"/>
              <a:t>  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funded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projects</a:t>
            </a:r>
            <a:endParaRPr lang="it-IT" sz="2000" dirty="0">
              <a:latin typeface="PT Sans" panose="020B0604020202020204" charset="0"/>
              <a:cs typeface="PT Sans" panose="020B0604020202020204" charset="0"/>
            </a:endParaRPr>
          </a:p>
        </p:txBody>
      </p:sp>
      <p:cxnSp>
        <p:nvCxnSpPr>
          <p:cNvPr id="20" name="Connettore diritto 34">
            <a:extLst>
              <a:ext uri="{FF2B5EF4-FFF2-40B4-BE49-F238E27FC236}">
                <a16:creationId xmlns:a16="http://schemas.microsoft.com/office/drawing/2014/main" id="{A1D90FEF-DC00-DE47-9C2C-D871AD9E95ED}"/>
              </a:ext>
            </a:extLst>
          </p:cNvPr>
          <p:cNvCxnSpPr>
            <a:cxnSpLocks/>
          </p:cNvCxnSpPr>
          <p:nvPr/>
        </p:nvCxnSpPr>
        <p:spPr>
          <a:xfrm>
            <a:off x="430477" y="3769476"/>
            <a:ext cx="11063135" cy="0"/>
          </a:xfrm>
          <a:prstGeom prst="line">
            <a:avLst/>
          </a:prstGeom>
          <a:ln w="25400" cap="rnd">
            <a:solidFill>
              <a:srgbClr val="7997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4EFA94-2218-4297-9462-1A094D32A6AB}"/>
              </a:ext>
            </a:extLst>
          </p:cNvPr>
          <p:cNvSpPr txBox="1"/>
          <p:nvPr/>
        </p:nvSpPr>
        <p:spPr>
          <a:xfrm>
            <a:off x="7613836" y="1889509"/>
            <a:ext cx="4567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12.00%</a:t>
            </a:r>
            <a:r>
              <a:rPr lang="it-IT" sz="2400" b="1" dirty="0">
                <a:solidFill>
                  <a:srgbClr val="475968"/>
                </a:solidFill>
                <a:latin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EU's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Success rate</a:t>
            </a:r>
            <a:endParaRPr lang="it-IT" sz="1600" b="1" dirty="0">
              <a:solidFill>
                <a:srgbClr val="475968"/>
              </a:solidFill>
              <a:latin typeface="PT Sans" panose="020B0604020202020204" charset="0"/>
            </a:endParaRP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15.42%</a:t>
            </a:r>
            <a:r>
              <a:rPr lang="it-IT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 charset="0"/>
                <a:cs typeface="PT Sans" panose="020B0604020202020204" charset="0"/>
              </a:rPr>
              <a:t>Polimi's</a:t>
            </a:r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 Success rate</a:t>
            </a:r>
            <a:endParaRPr lang="it-IT" dirty="0">
              <a:latin typeface="PT Sans" panose="020B0604020202020204" charset="0"/>
              <a:cs typeface="PT Sans" panose="020B0604020202020204" charset="0"/>
            </a:endParaRPr>
          </a:p>
          <a:p>
            <a:r>
              <a:rPr lang="it-IT" sz="2000" dirty="0">
                <a:latin typeface="PT Sans" panose="020B0604020202020204" charset="0"/>
                <a:cs typeface="PT Sans" panose="020B0604020202020204" charset="0"/>
              </a:rPr>
              <a:t>	    </a:t>
            </a:r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13,51%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Pillar 1 </a:t>
            </a:r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16,54%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Pillar 2</a:t>
            </a:r>
          </a:p>
          <a:p>
            <a:pPr lvl="2"/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     16,98%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Pillar 3 </a:t>
            </a:r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57,89%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1600" dirty="0" err="1">
                <a:latin typeface="PT Sans" panose="020B0604020202020204" charset="0"/>
                <a:cs typeface="PT Sans" panose="020B0604020202020204" charset="0"/>
              </a:rPr>
              <a:t>Euratom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</a:t>
            </a:r>
          </a:p>
          <a:p>
            <a:pPr lvl="2"/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     16,13%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SWFS </a:t>
            </a:r>
            <a:r>
              <a:rPr lang="it-IT" b="1" dirty="0">
                <a:solidFill>
                  <a:srgbClr val="475968"/>
                </a:solidFill>
                <a:latin typeface="PT Sans" panose="020B0604020202020204" charset="0"/>
              </a:rPr>
              <a:t>14,71%</a:t>
            </a:r>
            <a:r>
              <a:rPr lang="it-IT" sz="1600" dirty="0">
                <a:latin typeface="PT Sans" panose="020B0604020202020204" charset="0"/>
                <a:cs typeface="PT Sans" panose="020B0604020202020204" charset="0"/>
              </a:rPr>
              <a:t> SEWP</a:t>
            </a:r>
            <a:endParaRPr lang="it-IT" sz="2000" dirty="0">
              <a:latin typeface="PT Sans" panose="020B0604020202020204" charset="0"/>
              <a:cs typeface="PT Sans" panose="020B060402020202020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30BF7C4-C875-4188-A68E-CAE280D8C32D}"/>
              </a:ext>
            </a:extLst>
          </p:cNvPr>
          <p:cNvSpPr/>
          <p:nvPr/>
        </p:nvSpPr>
        <p:spPr>
          <a:xfrm>
            <a:off x="4179130" y="1201136"/>
            <a:ext cx="308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28FA5"/>
              </a:buClr>
            </a:pPr>
            <a:r>
              <a:rPr lang="en-GB" sz="2000" dirty="0">
                <a:latin typeface="PT Sans" panose="020B0604020202020204" charset="0"/>
                <a:cs typeface="PT Sans" panose="020B0604020202020204" charset="0"/>
              </a:rPr>
              <a:t>With</a:t>
            </a:r>
            <a:endParaRPr lang="it-IT" sz="2400" dirty="0">
              <a:latin typeface="PT Sans" panose="020B0604020202020204" charset="0"/>
              <a:cs typeface="PT Sans" panose="020B060402020202020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909C12-5898-4A08-ACDB-9E8FD2AF3611}"/>
              </a:ext>
            </a:extLst>
          </p:cNvPr>
          <p:cNvSpPr/>
          <p:nvPr/>
        </p:nvSpPr>
        <p:spPr>
          <a:xfrm>
            <a:off x="7649016" y="1183812"/>
            <a:ext cx="308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28FA5"/>
              </a:buClr>
            </a:pPr>
            <a:r>
              <a:rPr lang="en-GB" sz="2000" dirty="0">
                <a:latin typeface="PT Sans" panose="020B0604020202020204" charset="0"/>
                <a:cs typeface="PT Sans" panose="020B0604020202020204" charset="0"/>
              </a:rPr>
              <a:t>And</a:t>
            </a:r>
            <a:endParaRPr lang="it-IT" sz="2400" dirty="0">
              <a:latin typeface="PT Sans" panose="020B0604020202020204" charset="0"/>
              <a:cs typeface="PT Sans" panose="020B060402020202020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B0CEB8-E481-47EB-8B7E-A61E48F03241}"/>
              </a:ext>
            </a:extLst>
          </p:cNvPr>
          <p:cNvSpPr txBox="1"/>
          <p:nvPr/>
        </p:nvSpPr>
        <p:spPr>
          <a:xfrm>
            <a:off x="4169604" y="3239088"/>
            <a:ext cx="331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187.8 </a:t>
            </a:r>
            <a:r>
              <a:rPr lang="it-IT" sz="2000" dirty="0">
                <a:latin typeface="PT Sans" panose="020B0604020202020204" charset="0"/>
              </a:rPr>
              <a:t>M€ </a:t>
            </a:r>
            <a:r>
              <a:rPr lang="it-IT" sz="2000" dirty="0" err="1">
                <a:latin typeface="PT Sans" panose="020B0604020202020204" charset="0"/>
              </a:rPr>
              <a:t>granted</a:t>
            </a:r>
            <a:endParaRPr lang="it-IT" sz="2000" dirty="0"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84F4D7-2C74-4FFC-A1B4-D6024BEB241F}"/>
              </a:ext>
            </a:extLst>
          </p:cNvPr>
          <p:cNvSpPr txBox="1"/>
          <p:nvPr/>
        </p:nvSpPr>
        <p:spPr>
          <a:xfrm>
            <a:off x="406800" y="561600"/>
            <a:ext cx="8801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HORIZON 2020: PROJECTS</a:t>
            </a:r>
            <a:endParaRPr lang="it-IT" sz="2800" dirty="0">
              <a:solidFill>
                <a:srgbClr val="475968"/>
              </a:solidFill>
              <a:latin typeface="Brandon Grotesque Regular" panose="020B0503020203060202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CABFC4-039F-4068-894E-29B61F1BB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" y="1152524"/>
            <a:ext cx="9658178" cy="51438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CBE1788-5595-4415-B618-8A61A9D7D998}"/>
              </a:ext>
            </a:extLst>
          </p:cNvPr>
          <p:cNvSpPr/>
          <p:nvPr/>
        </p:nvSpPr>
        <p:spPr>
          <a:xfrm>
            <a:off x="1936287" y="1152524"/>
            <a:ext cx="2975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</a:rPr>
              <a:t>Main research field</a:t>
            </a:r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6B2B54-FC5D-4629-9A3D-8BF5D14DAD6D}"/>
              </a:ext>
            </a:extLst>
          </p:cNvPr>
          <p:cNvSpPr/>
          <p:nvPr/>
        </p:nvSpPr>
        <p:spPr>
          <a:xfrm>
            <a:off x="8236976" y="1181098"/>
            <a:ext cx="174438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</a:rPr>
              <a:t>Status</a:t>
            </a:r>
          </a:p>
          <a:p>
            <a:endParaRPr lang="en-GB" sz="2800" spc="-5" dirty="0">
              <a:solidFill>
                <a:srgbClr val="7997A6"/>
              </a:solidFill>
              <a:latin typeface="Brandon Grotesque Bold" panose="020B0803020203060202" pitchFamily="34" charset="0"/>
            </a:endParaRPr>
          </a:p>
          <a:p>
            <a:pPr>
              <a:buClr>
                <a:srgbClr val="728FA5"/>
              </a:buClr>
            </a:pPr>
            <a:r>
              <a:rPr lang="it-IT" sz="24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203</a:t>
            </a:r>
            <a:r>
              <a:rPr lang="it-IT" sz="2400" dirty="0">
                <a:latin typeface="PT Sans" panose="020B0604020202020204" charset="0"/>
                <a:cs typeface="PT Sans" panose="020B0604020202020204" charset="0"/>
              </a:rPr>
              <a:t> </a:t>
            </a:r>
            <a:r>
              <a:rPr lang="it-IT" sz="2400" dirty="0" err="1">
                <a:latin typeface="PT Sans" panose="020B0604020202020204" charset="0"/>
                <a:cs typeface="PT Sans" panose="020B0604020202020204" charset="0"/>
              </a:rPr>
              <a:t>Closed</a:t>
            </a:r>
            <a:endParaRPr lang="it-IT" sz="2400" dirty="0">
              <a:latin typeface="PT Sans" panose="020B0604020202020204" charset="0"/>
              <a:cs typeface="PT Sans" panose="020B0604020202020204" charset="0"/>
            </a:endParaRPr>
          </a:p>
          <a:p>
            <a:pPr>
              <a:buClr>
                <a:srgbClr val="728FA5"/>
              </a:buClr>
            </a:pPr>
            <a:r>
              <a:rPr lang="it-IT" sz="24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222</a:t>
            </a:r>
            <a:r>
              <a:rPr lang="it-IT" sz="2400" dirty="0">
                <a:latin typeface="PT Sans" panose="020B0604020202020204" charset="0"/>
                <a:cs typeface="PT Sans" panose="020B0604020202020204" charset="0"/>
              </a:rPr>
              <a:t> Active</a:t>
            </a:r>
          </a:p>
          <a:p>
            <a:pPr>
              <a:buClr>
                <a:srgbClr val="728FA5"/>
              </a:buClr>
            </a:pPr>
            <a:r>
              <a:rPr lang="it-IT" sz="2400" b="1" dirty="0">
                <a:solidFill>
                  <a:srgbClr val="475968"/>
                </a:solidFill>
                <a:latin typeface="PT Sans" panose="020B0604020202020204" charset="0"/>
                <a:cs typeface="PT Sans" panose="020B0604020202020204" charset="0"/>
              </a:rPr>
              <a:t>5</a:t>
            </a:r>
            <a:r>
              <a:rPr lang="it-IT" sz="2400" dirty="0">
                <a:latin typeface="PT Sans" panose="020B0604020202020204" charset="0"/>
                <a:cs typeface="PT Sans" panose="020B0604020202020204" charset="0"/>
              </a:rPr>
              <a:t> Starting</a:t>
            </a:r>
            <a:endParaRPr lang="en-GB" sz="2400" spc="-5" dirty="0">
              <a:solidFill>
                <a:srgbClr val="7997A6"/>
              </a:solidFill>
              <a:latin typeface="Brandon Grotesque Bold" panose="020B0803020203060202" pitchFamily="34" charset="0"/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1823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CC5B9B-1271-4D09-B979-A9228AE007B6}"/>
              </a:ext>
            </a:extLst>
          </p:cNvPr>
          <p:cNvSpPr txBox="1"/>
          <p:nvPr/>
        </p:nvSpPr>
        <p:spPr>
          <a:xfrm>
            <a:off x="406800" y="561600"/>
            <a:ext cx="8801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475968"/>
                </a:solidFill>
                <a:latin typeface="Brandon Grotesque Black" panose="020B0A03020203060202" pitchFamily="34" charset="0"/>
                <a:cs typeface="Times New Roman" panose="02020603050405020304" pitchFamily="18" charset="0"/>
              </a:rPr>
              <a:t>HORIZON 2020: PARTNERS</a:t>
            </a:r>
            <a:endParaRPr lang="it-IT" sz="2800" dirty="0">
              <a:solidFill>
                <a:srgbClr val="475968"/>
              </a:solidFill>
              <a:latin typeface="Brandon Grotesque Regular" panose="020B0503020203060202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00A674-C6C4-4E97-9AE5-19E20DD9E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1084820"/>
            <a:ext cx="7106700" cy="52115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C7F288-4058-4CF9-9B75-19AC2BD332B4}"/>
              </a:ext>
            </a:extLst>
          </p:cNvPr>
          <p:cNvSpPr txBox="1"/>
          <p:nvPr/>
        </p:nvSpPr>
        <p:spPr>
          <a:xfrm>
            <a:off x="7125751" y="1056433"/>
            <a:ext cx="504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3244</a:t>
            </a:r>
            <a:r>
              <a:rPr lang="it-IT" sz="2000" b="1" dirty="0">
                <a:solidFill>
                  <a:srgbClr val="475968"/>
                </a:solidFill>
                <a:latin typeface="PT Sans" panose="020B0604020202020204" charset="0"/>
              </a:rPr>
              <a:t> </a:t>
            </a:r>
            <a:r>
              <a:rPr lang="it-IT" sz="2000" dirty="0" err="1">
                <a:latin typeface="PT Sans" panose="020B0604020202020204"/>
              </a:rPr>
              <a:t>Polimi's</a:t>
            </a:r>
            <a:r>
              <a:rPr lang="it-IT" sz="2000" dirty="0">
                <a:latin typeface="PT Sans" panose="020B0604020202020204"/>
              </a:rPr>
              <a:t> </a:t>
            </a:r>
            <a:r>
              <a:rPr lang="it-IT" sz="2000" dirty="0" err="1">
                <a:latin typeface="PT Sans" panose="020B0604020202020204"/>
              </a:rPr>
              <a:t>international</a:t>
            </a:r>
            <a:r>
              <a:rPr lang="it-IT" sz="2000" dirty="0">
                <a:latin typeface="PT Sans" panose="020B0604020202020204"/>
              </a:rPr>
              <a:t>             </a:t>
            </a:r>
            <a:r>
              <a:rPr lang="it-IT" sz="2000" dirty="0" err="1">
                <a:latin typeface="PT Sans" panose="020B0604020202020204"/>
              </a:rPr>
              <a:t>collaborations</a:t>
            </a:r>
            <a:r>
              <a:rPr lang="it-IT" sz="2000" dirty="0">
                <a:latin typeface="PT Sans" panose="020B0604020202020204"/>
              </a:rPr>
              <a:t> (</a:t>
            </a:r>
            <a:r>
              <a:rPr lang="it-IT" sz="2000" dirty="0" err="1">
                <a:latin typeface="PT Sans" panose="020B0604020202020204"/>
              </a:rPr>
              <a:t>number</a:t>
            </a:r>
            <a:r>
              <a:rPr lang="it-IT" sz="2000" dirty="0">
                <a:latin typeface="PT Sans" panose="020B0604020202020204"/>
              </a:rPr>
              <a:t> of </a:t>
            </a:r>
            <a:r>
              <a:rPr lang="it-IT" sz="2000" dirty="0" err="1">
                <a:latin typeface="PT Sans" panose="020B0604020202020204"/>
              </a:rPr>
              <a:t>distinct</a:t>
            </a:r>
            <a:r>
              <a:rPr lang="it-IT" sz="2000" dirty="0">
                <a:latin typeface="PT Sans" panose="020B0604020202020204"/>
              </a:rPr>
              <a:t> partners)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76045BA-80FE-49A8-959E-0D63C5B4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25119"/>
              </p:ext>
            </p:extLst>
          </p:nvPr>
        </p:nvGraphicFramePr>
        <p:xfrm>
          <a:off x="7226065" y="2373985"/>
          <a:ext cx="4946885" cy="392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20">
                  <a:extLst>
                    <a:ext uri="{9D8B030D-6E8A-4147-A177-3AD203B41FA5}">
                      <a16:colId xmlns:a16="http://schemas.microsoft.com/office/drawing/2014/main" val="1292412992"/>
                    </a:ext>
                  </a:extLst>
                </a:gridCol>
                <a:gridCol w="796868">
                  <a:extLst>
                    <a:ext uri="{9D8B030D-6E8A-4147-A177-3AD203B41FA5}">
                      <a16:colId xmlns:a16="http://schemas.microsoft.com/office/drawing/2014/main" val="2505212566"/>
                    </a:ext>
                  </a:extLst>
                </a:gridCol>
                <a:gridCol w="935897">
                  <a:extLst>
                    <a:ext uri="{9D8B030D-6E8A-4147-A177-3AD203B41FA5}">
                      <a16:colId xmlns:a16="http://schemas.microsoft.com/office/drawing/2014/main" val="3644280286"/>
                    </a:ext>
                  </a:extLst>
                </a:gridCol>
              </a:tblGrid>
              <a:tr h="65907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PT Sans" panose="020B0604020202020204"/>
                        </a:rPr>
                        <a:t>Partners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PT Sans" panose="020B0604020202020204"/>
                        </a:rPr>
                        <a:t>Country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  <a:latin typeface="PT Sans" panose="020B0604020202020204"/>
                        </a:rPr>
                        <a:t>Projects with </a:t>
                      </a:r>
                      <a:r>
                        <a:rPr lang="it-IT" sz="1400" b="1" u="none" strike="noStrike" dirty="0" err="1">
                          <a:effectLst/>
                          <a:latin typeface="PT Sans" panose="020B0604020202020204"/>
                        </a:rPr>
                        <a:t>Polimi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366975"/>
                  </a:ext>
                </a:extLst>
              </a:tr>
              <a:tr h="39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PT Sans" panose="020B0604020202020204"/>
                        </a:rPr>
                        <a:t>COMMISSARIAT A L ENERGIE ATOMIQUE ET AUX ENERGIES ALTERNATIVES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FR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43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373449"/>
                  </a:ext>
                </a:extLst>
              </a:tr>
              <a:tr h="58796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PT Sans" panose="020B0604020202020204"/>
                        </a:rPr>
                        <a:t>FRAUNHOFER GESELLSCHAFT ZUR FORDERUNG DER ANGEWANDTEN FORSCHUNG EV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DE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002514"/>
                  </a:ext>
                </a:extLst>
              </a:tr>
              <a:tr h="2185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TECHNISCHE UNIVERSITEIT DELFT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NL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32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6833605"/>
                  </a:ext>
                </a:extLst>
              </a:tr>
              <a:tr h="39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PT Sans" panose="020B0604020202020204"/>
                        </a:rPr>
                        <a:t>CENTRE NATIONAL DE LA RECHERCHE SCIENTIFIQUE CNRS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FR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684096"/>
                  </a:ext>
                </a:extLst>
              </a:tr>
              <a:tr h="2185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CONSIGLIO NAZIONALE DELLE RICERCHE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IT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794552"/>
                  </a:ext>
                </a:extLst>
              </a:tr>
              <a:tr h="39562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FUNDACION TECNALIA RESEARCH &amp; INNOVATION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2464598"/>
                  </a:ext>
                </a:extLst>
              </a:tr>
              <a:tr h="2185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KARLSRUHER INSTITUT FUER TECHNOLOGIE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DE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36303"/>
                  </a:ext>
                </a:extLst>
              </a:tr>
              <a:tr h="2185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TECHNISCHE UNIVERSITAET DRESDEN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DE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7253371"/>
                  </a:ext>
                </a:extLst>
              </a:tr>
              <a:tr h="2185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PT Sans" panose="020B0604020202020204"/>
                        </a:rPr>
                        <a:t>DANMARKS TEKNISKE UNIVERSITET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DK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105428"/>
                  </a:ext>
                </a:extLst>
              </a:tr>
              <a:tr h="39562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PT Sans" panose="020B0604020202020204"/>
                        </a:rPr>
                        <a:t>AGENCIA ESTATAL CONSEJO SUPERIOR DE INVESTIGACIONES CIENTIFICAS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ES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604020202020204"/>
                        </a:rPr>
                        <a:t>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86736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C01945-F81D-4410-8361-4B23EAB7A884}"/>
              </a:ext>
            </a:extLst>
          </p:cNvPr>
          <p:cNvSpPr txBox="1"/>
          <p:nvPr/>
        </p:nvSpPr>
        <p:spPr>
          <a:xfrm>
            <a:off x="7125750" y="1850765"/>
            <a:ext cx="4086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TOP 10 </a:t>
            </a:r>
            <a:r>
              <a:rPr lang="it-IT" dirty="0" err="1">
                <a:latin typeface="PT Sans" panose="020B0604020202020204"/>
              </a:rPr>
              <a:t>collaborating</a:t>
            </a:r>
            <a:r>
              <a:rPr lang="it-IT" dirty="0">
                <a:latin typeface="PT Sans" panose="020B0604020202020204"/>
              </a:rPr>
              <a:t> institutions</a:t>
            </a:r>
          </a:p>
        </p:txBody>
      </p:sp>
    </p:spTree>
    <p:extLst>
      <p:ext uri="{BB962C8B-B14F-4D97-AF65-F5344CB8AC3E}">
        <p14:creationId xmlns:p14="http://schemas.microsoft.com/office/powerpoint/2010/main" val="253707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09A7E4-E93E-41A5-90CB-DEF64B37D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8" y="1083862"/>
            <a:ext cx="10700362" cy="512643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15B14AA-022B-4FE1-8335-91A3BC2D7B04}"/>
              </a:ext>
            </a:extLst>
          </p:cNvPr>
          <p:cNvSpPr/>
          <p:nvPr/>
        </p:nvSpPr>
        <p:spPr>
          <a:xfrm>
            <a:off x="407403" y="560643"/>
            <a:ext cx="2447017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-GB" sz="2800" dirty="0">
                <a:solidFill>
                  <a:srgbClr val="475968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H2020 RESULTS</a:t>
            </a:r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7159C1-AD16-42FD-BE38-F4BC0C23B3CD}"/>
              </a:ext>
            </a:extLst>
          </p:cNvPr>
          <p:cNvSpPr/>
          <p:nvPr/>
        </p:nvSpPr>
        <p:spPr>
          <a:xfrm>
            <a:off x="5326997" y="1083861"/>
            <a:ext cx="1054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Pillars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0360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4F2C14-EDA5-4DCC-B829-524A5A84F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3863"/>
            <a:ext cx="12129535" cy="52883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07A01C-687C-40B1-8A00-78FB3E965297}"/>
              </a:ext>
            </a:extLst>
          </p:cNvPr>
          <p:cNvSpPr/>
          <p:nvPr/>
        </p:nvSpPr>
        <p:spPr>
          <a:xfrm>
            <a:off x="407403" y="560643"/>
            <a:ext cx="2447017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-GB" sz="2800" dirty="0">
                <a:solidFill>
                  <a:srgbClr val="475968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H2020 RESULTS</a:t>
            </a:r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5A4B1C1-C936-4D4F-94BC-E245D5182D53}"/>
              </a:ext>
            </a:extLst>
          </p:cNvPr>
          <p:cNvSpPr/>
          <p:nvPr/>
        </p:nvSpPr>
        <p:spPr>
          <a:xfrm>
            <a:off x="5326997" y="1083861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Calls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367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FFECBC-5EFD-4594-B15E-B0EDAD4CBC5B}"/>
              </a:ext>
            </a:extLst>
          </p:cNvPr>
          <p:cNvSpPr/>
          <p:nvPr/>
        </p:nvSpPr>
        <p:spPr>
          <a:xfrm>
            <a:off x="407403" y="560643"/>
            <a:ext cx="177971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-GB" sz="2800" dirty="0">
                <a:solidFill>
                  <a:srgbClr val="475968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H2020 ERC</a:t>
            </a:r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169584-BC18-406C-91C1-288E3F6E0FD3}"/>
              </a:ext>
            </a:extLst>
          </p:cNvPr>
          <p:cNvSpPr txBox="1"/>
          <p:nvPr/>
        </p:nvSpPr>
        <p:spPr>
          <a:xfrm>
            <a:off x="307789" y="1083863"/>
            <a:ext cx="4735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34</a:t>
            </a:r>
            <a:r>
              <a:rPr lang="it-IT" sz="2000" b="1" dirty="0">
                <a:solidFill>
                  <a:srgbClr val="475968"/>
                </a:solidFill>
                <a:latin typeface="PT Sans" panose="020B0604020202020204" charset="0"/>
              </a:rPr>
              <a:t> </a:t>
            </a:r>
            <a:r>
              <a:rPr lang="it-IT" sz="2000" dirty="0" err="1">
                <a:latin typeface="PT Sans" panose="020B0503020203020204"/>
              </a:rPr>
              <a:t>ERCs</a:t>
            </a:r>
            <a:endParaRPr lang="it-IT" sz="2000" b="1" dirty="0">
              <a:solidFill>
                <a:srgbClr val="475968"/>
              </a:solidFill>
              <a:latin typeface="PT Sans" panose="020B0604020202020204" charset="0"/>
            </a:endParaRP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38.985.776,59 €</a:t>
            </a:r>
            <a:r>
              <a:rPr lang="it-IT" sz="2800" dirty="0">
                <a:latin typeface="PT Sans" panose="020B0503020203020204"/>
              </a:rPr>
              <a:t> </a:t>
            </a:r>
            <a:r>
              <a:rPr lang="it-IT" sz="2000" dirty="0" err="1">
                <a:latin typeface="PT Sans" panose="020B0503020203020204"/>
              </a:rPr>
              <a:t>Granted</a:t>
            </a:r>
            <a:r>
              <a:rPr lang="it-IT" sz="2000" dirty="0">
                <a:latin typeface="PT Sans" panose="020B0503020203020204"/>
              </a:rPr>
              <a:t> </a:t>
            </a:r>
            <a:r>
              <a:rPr lang="it-IT" sz="2000" dirty="0" err="1">
                <a:latin typeface="PT Sans" panose="020B0503020203020204"/>
              </a:rPr>
              <a:t>amount</a:t>
            </a:r>
            <a:endParaRPr lang="it-IT" sz="2000" dirty="0">
              <a:latin typeface="PT Sans" panose="020B0503020203020204"/>
            </a:endParaRPr>
          </a:p>
          <a:p>
            <a:r>
              <a:rPr lang="it-IT" sz="2800" b="1" dirty="0">
                <a:solidFill>
                  <a:srgbClr val="475968"/>
                </a:solidFill>
                <a:latin typeface="PT Sans" panose="020B0604020202020204" charset="0"/>
              </a:rPr>
              <a:t>13,23%</a:t>
            </a:r>
            <a:r>
              <a:rPr lang="it-IT" sz="2800" dirty="0">
                <a:latin typeface="PT Sans" panose="020B0503020203020204"/>
              </a:rPr>
              <a:t> </a:t>
            </a:r>
            <a:r>
              <a:rPr lang="it-IT" sz="2000" dirty="0">
                <a:latin typeface="PT Sans" panose="020B0503020203020204"/>
              </a:rPr>
              <a:t>Success rate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6433C3-0D3C-4473-B6C3-700BA20BCAB6}"/>
              </a:ext>
            </a:extLst>
          </p:cNvPr>
          <p:cNvSpPr/>
          <p:nvPr/>
        </p:nvSpPr>
        <p:spPr>
          <a:xfrm>
            <a:off x="357068" y="3005901"/>
            <a:ext cx="188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ERC by year</a:t>
            </a:r>
            <a:endParaRPr lang="it-IT" sz="28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258D8FB-58D3-4D2F-987B-A47B1FC0250E}"/>
              </a:ext>
            </a:extLst>
          </p:cNvPr>
          <p:cNvSpPr/>
          <p:nvPr/>
        </p:nvSpPr>
        <p:spPr>
          <a:xfrm>
            <a:off x="6426757" y="3074879"/>
            <a:ext cx="227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ERC by gender</a:t>
            </a:r>
            <a:endParaRPr lang="it-IT" sz="28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C18821-B8B2-4E68-B13F-DF163CC90F16}"/>
              </a:ext>
            </a:extLst>
          </p:cNvPr>
          <p:cNvSpPr/>
          <p:nvPr/>
        </p:nvSpPr>
        <p:spPr>
          <a:xfrm>
            <a:off x="6426757" y="752610"/>
            <a:ext cx="1732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ERC by call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2926FC-B1C1-4946-9B50-0B529756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" y="3880244"/>
            <a:ext cx="6419644" cy="28958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7981791-3EB7-42DC-9243-FB2F71F4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477" y="4246036"/>
            <a:ext cx="4572396" cy="25300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E3064C-C352-4EDE-8370-E9B78A24B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481" y="-215860"/>
            <a:ext cx="4278559" cy="35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633C8B-C677-47FB-BFB2-4A61A1EE5820}"/>
              </a:ext>
            </a:extLst>
          </p:cNvPr>
          <p:cNvSpPr/>
          <p:nvPr/>
        </p:nvSpPr>
        <p:spPr>
          <a:xfrm>
            <a:off x="407403" y="560643"/>
            <a:ext cx="933710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-GB" sz="2800" dirty="0">
                <a:solidFill>
                  <a:srgbClr val="475968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H2020 MSCA IF Masterclass e POLIMI Seal of Excellence fellowships</a:t>
            </a:r>
            <a:endParaRPr lang="it-IT" sz="2800" dirty="0">
              <a:solidFill>
                <a:srgbClr val="475968"/>
              </a:solidFill>
              <a:latin typeface="Brandon Grotesque Black" panose="020B0A03020203060202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111F5A4-3C13-40E3-B530-C0DCD572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45920"/>
              </p:ext>
            </p:extLst>
          </p:nvPr>
        </p:nvGraphicFramePr>
        <p:xfrm>
          <a:off x="536870" y="1083863"/>
          <a:ext cx="9078174" cy="175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492">
                  <a:extLst>
                    <a:ext uri="{9D8B030D-6E8A-4147-A177-3AD203B41FA5}">
                      <a16:colId xmlns:a16="http://schemas.microsoft.com/office/drawing/2014/main" val="2028015839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1230819892"/>
                    </a:ext>
                  </a:extLst>
                </a:gridCol>
                <a:gridCol w="1559955">
                  <a:extLst>
                    <a:ext uri="{9D8B030D-6E8A-4147-A177-3AD203B41FA5}">
                      <a16:colId xmlns:a16="http://schemas.microsoft.com/office/drawing/2014/main" val="3410380084"/>
                    </a:ext>
                  </a:extLst>
                </a:gridCol>
                <a:gridCol w="1593273">
                  <a:extLst>
                    <a:ext uri="{9D8B030D-6E8A-4147-A177-3AD203B41FA5}">
                      <a16:colId xmlns:a16="http://schemas.microsoft.com/office/drawing/2014/main" val="3395497283"/>
                    </a:ext>
                  </a:extLst>
                </a:gridCol>
                <a:gridCol w="1827583">
                  <a:extLst>
                    <a:ext uri="{9D8B030D-6E8A-4147-A177-3AD203B41FA5}">
                      <a16:colId xmlns:a16="http://schemas.microsoft.com/office/drawing/2014/main" val="3104490229"/>
                    </a:ext>
                  </a:extLst>
                </a:gridCol>
                <a:gridCol w="1815635">
                  <a:extLst>
                    <a:ext uri="{9D8B030D-6E8A-4147-A177-3AD203B41FA5}">
                      <a16:colId xmlns:a16="http://schemas.microsoft.com/office/drawing/2014/main" val="15097712"/>
                    </a:ext>
                  </a:extLst>
                </a:gridCol>
              </a:tblGrid>
              <a:tr h="540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N. BANDO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ANNO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PROPOSTE MSCA</a:t>
                      </a:r>
                      <a:r>
                        <a:rPr lang="it-IT" sz="1100" u="none" strike="noStrike" baseline="0" dirty="0">
                          <a:effectLst/>
                          <a:latin typeface="PT Sans" panose="020B0503020203020204"/>
                        </a:rPr>
                        <a:t> IF</a:t>
                      </a:r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 PRESENTATE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lt1"/>
                          </a:solidFill>
                          <a:effectLst/>
                          <a:latin typeface="PT Sans" panose="020B0503020203020204"/>
                        </a:rPr>
                        <a:t>GRANTS</a:t>
                      </a:r>
                      <a:r>
                        <a:rPr lang="it-IT" sz="11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PT Sans" panose="020B0503020203020204"/>
                        </a:rPr>
                        <a:t> MSCA IF VINTI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SELEZIONATI SOE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POLIMI SOE FELLOWSHIPS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588701"/>
                  </a:ext>
                </a:extLst>
              </a:tr>
              <a:tr h="31477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I° BANDO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2018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33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521626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II° BANDO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PT Sans" panose="020B0503020203020204"/>
                        </a:rPr>
                        <a:t>2019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35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143640"/>
                  </a:ext>
                </a:extLst>
              </a:tr>
              <a:tr h="32806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III° BANDO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2020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49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17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86767"/>
                  </a:ext>
                </a:extLst>
              </a:tr>
              <a:tr h="2906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IV° BANDO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2021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35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873846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2984EEB-3FDE-44D9-A8AE-7750E1671B53}"/>
              </a:ext>
            </a:extLst>
          </p:cNvPr>
          <p:cNvSpPr/>
          <p:nvPr/>
        </p:nvSpPr>
        <p:spPr>
          <a:xfrm>
            <a:off x="142818" y="316739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 err="1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Nazionalità</a:t>
            </a:r>
            <a:r>
              <a:rPr lang="en-GB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 MSCA IF e SOE</a:t>
            </a:r>
            <a:endParaRPr lang="it-IT" sz="28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A9FF844-BE45-42F4-B5C8-0D2D2C738D0E}"/>
              </a:ext>
            </a:extLst>
          </p:cNvPr>
          <p:cNvSpPr/>
          <p:nvPr/>
        </p:nvSpPr>
        <p:spPr>
          <a:xfrm>
            <a:off x="5653668" y="3167390"/>
            <a:ext cx="3300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spc="-5" dirty="0">
                <a:solidFill>
                  <a:srgbClr val="7997A6"/>
                </a:solidFill>
                <a:latin typeface="Brandon Grotesque Bold" panose="020B0803020203060202" pitchFamily="34" charset="0"/>
                <a:cs typeface="PT Sans"/>
              </a:rPr>
              <a:t>GENDER MSCA IF e SOE</a:t>
            </a:r>
            <a:endParaRPr lang="it-IT" sz="2800" dirty="0"/>
          </a:p>
          <a:p>
            <a:endParaRPr lang="it-IT" sz="2800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111F5A4-3C13-40E3-B530-C0DCD572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06307"/>
              </p:ext>
            </p:extLst>
          </p:nvPr>
        </p:nvGraphicFramePr>
        <p:xfrm>
          <a:off x="5971826" y="4143176"/>
          <a:ext cx="4578943" cy="113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26">
                  <a:extLst>
                    <a:ext uri="{9D8B030D-6E8A-4147-A177-3AD203B41FA5}">
                      <a16:colId xmlns:a16="http://schemas.microsoft.com/office/drawing/2014/main" val="3104490229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368607414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5097712"/>
                    </a:ext>
                  </a:extLst>
                </a:gridCol>
              </a:tblGrid>
              <a:tr h="540556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lt1"/>
                          </a:solidFill>
                          <a:effectLst/>
                          <a:latin typeface="PT Sans" panose="020B0503020203020204"/>
                        </a:rPr>
                        <a:t>GRANTS</a:t>
                      </a:r>
                      <a:r>
                        <a:rPr lang="it-IT" sz="11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PT Sans" panose="020B0503020203020204"/>
                        </a:rPr>
                        <a:t> MSCA IF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PT Sans" panose="020B0503020203020204"/>
                        </a:rPr>
                        <a:t>POLIMI SOE FELLOWSHIPS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588701"/>
                  </a:ext>
                </a:extLst>
              </a:tr>
              <a:tr h="31477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PT Sans" panose="020B0503020203020204"/>
                        </a:rPr>
                        <a:t>F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521626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chemeClr val="dk1"/>
                          </a:solidFill>
                          <a:effectLst/>
                          <a:latin typeface="PT Sans" panose="020B0503020203020204"/>
                        </a:rPr>
                        <a:t>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14364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01E2D5D-CA25-496D-8B2B-72717A09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732" y="3690609"/>
            <a:ext cx="5780399" cy="33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8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332</Words>
  <Application>Microsoft Office PowerPoint</Application>
  <PresentationFormat>Widescreen</PresentationFormat>
  <Paragraphs>121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Brandon Grotesque Black</vt:lpstr>
      <vt:lpstr>Brandon Grotesque Bold</vt:lpstr>
      <vt:lpstr>Brandon Grotesque Regular</vt:lpstr>
      <vt:lpstr>Calibri</vt:lpstr>
      <vt:lpstr>Calibri Light</vt:lpstr>
      <vt:lpstr>PT Sans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Pappalardo</dc:creator>
  <cp:lastModifiedBy>Silvia Agnes</cp:lastModifiedBy>
  <cp:revision>44</cp:revision>
  <cp:lastPrinted>2021-10-14T12:02:50Z</cp:lastPrinted>
  <dcterms:created xsi:type="dcterms:W3CDTF">2021-10-11T07:46:40Z</dcterms:created>
  <dcterms:modified xsi:type="dcterms:W3CDTF">2021-10-22T13:43:57Z</dcterms:modified>
</cp:coreProperties>
</file>