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34" r:id="rId2"/>
    <p:sldId id="367" r:id="rId3"/>
    <p:sldId id="460" r:id="rId4"/>
    <p:sldId id="467" r:id="rId5"/>
    <p:sldId id="466" r:id="rId6"/>
    <p:sldId id="465" r:id="rId7"/>
    <p:sldId id="468" r:id="rId8"/>
    <p:sldId id="457" r:id="rId9"/>
    <p:sldId id="464" r:id="rId10"/>
    <p:sldId id="315" r:id="rId11"/>
    <p:sldId id="469" r:id="rId12"/>
  </p:sldIdLst>
  <p:sldSz cx="12192000" cy="6858000"/>
  <p:notesSz cx="6797675" cy="9926638"/>
  <p:embeddedFontLst>
    <p:embeddedFont>
      <p:font typeface="Brandon Grotesque Black" panose="020B0A03020203060202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PT Sans" panose="020B0503020203020204" pitchFamily="34" charset="0"/>
      <p:regular r:id="rId25"/>
      <p:bold r:id="rId26"/>
      <p:italic r:id="rId27"/>
      <p:boldItalic r:id="rId28"/>
    </p:embeddedFont>
  </p:embeddedFontLst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9A3FD"/>
    <a:srgbClr val="A4D1FE"/>
    <a:srgbClr val="000000"/>
    <a:srgbClr val="025EBA"/>
    <a:srgbClr val="A8D3FE"/>
    <a:srgbClr val="024F9C"/>
    <a:srgbClr val="475968"/>
    <a:srgbClr val="6E7A84"/>
    <a:srgbClr val="BDC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3FFC8-D023-49DB-88D0-37B01AD0A8ED}" v="224" dt="2021-11-25T16:33:00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71" autoAdjust="0"/>
    <p:restoredTop sz="94404" autoAdjust="0"/>
  </p:normalViewPr>
  <p:slideViewPr>
    <p:cSldViewPr snapToGrid="0">
      <p:cViewPr varScale="1">
        <p:scale>
          <a:sx n="69" d="100"/>
          <a:sy n="69" d="100"/>
        </p:scale>
        <p:origin x="68" y="88"/>
      </p:cViewPr>
      <p:guideLst>
        <p:guide orient="horz" pos="1865"/>
        <p:guide pos="3840"/>
        <p:guide orient="horz" pos="1525"/>
      </p:guideLst>
    </p:cSldViewPr>
  </p:slideViewPr>
  <p:outlineViewPr>
    <p:cViewPr>
      <p:scale>
        <a:sx n="33" d="100"/>
        <a:sy n="33" d="100"/>
      </p:scale>
      <p:origin x="0" y="-239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Ronchi" userId="33175806-d6b5-46ea-bf8d-8732e1ae066a" providerId="ADAL" clId="{E9B3FFC8-D023-49DB-88D0-37B01AD0A8ED}"/>
    <pc:docChg chg="custSel modSld">
      <pc:chgData name="Stefano Ronchi" userId="33175806-d6b5-46ea-bf8d-8732e1ae066a" providerId="ADAL" clId="{E9B3FFC8-D023-49DB-88D0-37B01AD0A8ED}" dt="2021-11-25T16:33:24.231" v="21" actId="1037"/>
      <pc:docMkLst>
        <pc:docMk/>
      </pc:docMkLst>
      <pc:sldChg chg="addSp delSp modSp mod">
        <pc:chgData name="Stefano Ronchi" userId="33175806-d6b5-46ea-bf8d-8732e1ae066a" providerId="ADAL" clId="{E9B3FFC8-D023-49DB-88D0-37B01AD0A8ED}" dt="2021-11-25T16:33:24.231" v="21" actId="1037"/>
        <pc:sldMkLst>
          <pc:docMk/>
          <pc:sldMk cId="2082751780" sldId="466"/>
        </pc:sldMkLst>
        <pc:graphicFrameChg chg="add mod">
          <ac:chgData name="Stefano Ronchi" userId="33175806-d6b5-46ea-bf8d-8732e1ae066a" providerId="ADAL" clId="{E9B3FFC8-D023-49DB-88D0-37B01AD0A8ED}" dt="2021-11-25T16:33:00.732" v="5"/>
          <ac:graphicFrameMkLst>
            <pc:docMk/>
            <pc:sldMk cId="2082751780" sldId="466"/>
            <ac:graphicFrameMk id="8" creationId="{BBFCC134-57DF-49EC-A128-6EAA04940FE6}"/>
          </ac:graphicFrameMkLst>
        </pc:graphicFrameChg>
        <pc:picChg chg="add mod modCrop">
          <ac:chgData name="Stefano Ronchi" userId="33175806-d6b5-46ea-bf8d-8732e1ae066a" providerId="ADAL" clId="{E9B3FFC8-D023-49DB-88D0-37B01AD0A8ED}" dt="2021-11-25T16:33:24.231" v="21" actId="1037"/>
          <ac:picMkLst>
            <pc:docMk/>
            <pc:sldMk cId="2082751780" sldId="466"/>
            <ac:picMk id="3" creationId="{6FEF4DDA-3385-440E-9F70-6157E566D88B}"/>
          </ac:picMkLst>
        </pc:picChg>
        <pc:picChg chg="del">
          <ac:chgData name="Stefano Ronchi" userId="33175806-d6b5-46ea-bf8d-8732e1ae066a" providerId="ADAL" clId="{E9B3FFC8-D023-49DB-88D0-37B01AD0A8ED}" dt="2021-11-25T16:32:56.211" v="0" actId="478"/>
          <ac:picMkLst>
            <pc:docMk/>
            <pc:sldMk cId="2082751780" sldId="466"/>
            <ac:picMk id="13" creationId="{83A7197F-0D2F-4CF8-997C-9E34C8506A6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142635_polimi_it/Documents/Politecnico/Internazionalizzazione/2020-2022/Dashboard%20internazionalizzazione%20LEGENDA%20ITALIANO%20PER%20EVEN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142635_polimi_it/Documents/Politecnico/Internazionalizzazione/2020-2022/Dashboard%20internazionalizzazione%20LEGENDA%20ITALIANO%20PER%20EVENT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142635_polimi_it/Documents/Politecnico/Internazionalizzazione/2020-2022/Dashboard%20internazionalizzazione%20LEGENDA%20ITALIANO%20PER%20EVENT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142635_polimi_it/Documents/Politecnico/Internazionalizzazione/2020-2022/Dashboard%20internazionalizzazione%20LEGENDA%20ITALIANO%20PER%20EVEN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142635_polimi_it/Documents/Politecnico/Internazionalizzazione/2020-2022/Dashboard%20internazionalizzazione%20LEGENDA%20ITALIANO%20PER%20EVEN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142635_polimi_it/Documents/Politecnico/Internazionalizzazione/2020-2022/Dashboard%20internazionalizzazione%20LEGENDA%20ITALIANO%20PER%20EVENT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142635_polimi_it/Documents/Politecnico/Internazionalizzazione/2020-2022/Dashboard%20internazionalizzazione%20LEGENDA%20ITALIANO%20PER%20EVENT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142635_polimi_it/Documents/Politecnico/Internazionalizzazione/2020-2022/Dashboard%20internazionalizzazione%20LEGENDA%20ITALIANO%20PER%20EVENT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142635_polimi_it/Documents/Politecnico/Internazionalizzazione/2020-2022/Dashboard%20internazionalizzazione%20LEGENDA%20ITALIANO%20PER%20EVENT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142635_polimi_it/Documents/Politecnico/Internazionalizzazione/2020-2022/Dashboard%20internazionalizzazione%20LEGENDA%20ITALIANO%20PER%20EVENT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142635_polimi_it/Documents/Politecnico/Internazionalizzazione/2020-2022/Dashboard%20internazionalizzazione%20LEGENDA%20ITALIANO%20PER%20EVENT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'grafici evento Poli'!$G$58</c:f>
              <c:strCache>
                <c:ptCount val="1"/>
                <c:pt idx="0">
                  <c:v>Visiting Didattica</c:v>
                </c:pt>
              </c:strCache>
            </c:strRef>
          </c:tx>
          <c:spPr>
            <a:solidFill>
              <a:srgbClr val="428BCE"/>
            </a:solidFill>
            <a:ln>
              <a:noFill/>
            </a:ln>
            <a:effectLst/>
          </c:spPr>
          <c:invertIfNegative val="0"/>
          <c:cat>
            <c:numRef>
              <c:f>'grafici evento Poli'!$E$59:$E$64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'grafici evento Poli'!$H$59:$H$64</c:f>
              <c:numCache>
                <c:formatCode>General</c:formatCode>
                <c:ptCount val="6"/>
                <c:pt idx="0">
                  <c:v>50</c:v>
                </c:pt>
                <c:pt idx="1">
                  <c:v>46</c:v>
                </c:pt>
                <c:pt idx="2">
                  <c:v>49</c:v>
                </c:pt>
                <c:pt idx="3">
                  <c:v>53</c:v>
                </c:pt>
                <c:pt idx="4">
                  <c:v>96</c:v>
                </c:pt>
                <c:pt idx="5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1-4D89-9162-A940D328E95A}"/>
            </c:ext>
          </c:extLst>
        </c:ser>
        <c:ser>
          <c:idx val="2"/>
          <c:order val="1"/>
          <c:tx>
            <c:strRef>
              <c:f>'grafici evento Poli'!$J$58</c:f>
              <c:strCache>
                <c:ptCount val="1"/>
                <c:pt idx="0">
                  <c:v>Resident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'grafici evento Poli'!$E$59:$E$64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'grafici evento Poli'!$J$59:$J$64</c:f>
              <c:numCache>
                <c:formatCode>General</c:formatCode>
                <c:ptCount val="6"/>
                <c:pt idx="0">
                  <c:v>37</c:v>
                </c:pt>
                <c:pt idx="1">
                  <c:v>46</c:v>
                </c:pt>
                <c:pt idx="2">
                  <c:v>57</c:v>
                </c:pt>
                <c:pt idx="3">
                  <c:v>53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81-4D89-9162-A940D328E95A}"/>
            </c:ext>
          </c:extLst>
        </c:ser>
        <c:ser>
          <c:idx val="1"/>
          <c:order val="2"/>
          <c:tx>
            <c:strRef>
              <c:f>'grafici evento Poli'!$L$58</c:f>
              <c:strCache>
                <c:ptCount val="1"/>
                <c:pt idx="0">
                  <c:v>Visiting Ricerca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val>
            <c:numRef>
              <c:f>'grafici evento Poli'!$L$59:$L$64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17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81-4D89-9162-A940D328E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3466527"/>
        <c:axId val="2133465695"/>
      </c:barChart>
      <c:catAx>
        <c:axId val="213346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465695"/>
        <c:crosses val="autoZero"/>
        <c:auto val="1"/>
        <c:lblAlgn val="ctr"/>
        <c:lblOffset val="100"/>
        <c:noMultiLvlLbl val="0"/>
      </c:catAx>
      <c:valAx>
        <c:axId val="2133465695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4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Dati!$J$44</c:f>
              <c:strCache>
                <c:ptCount val="1"/>
                <c:pt idx="0">
                  <c:v>Domande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Dati!$K$43:$P$43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Dati!$K$44:$P$44</c:f>
              <c:numCache>
                <c:formatCode>General</c:formatCode>
                <c:ptCount val="6"/>
                <c:pt idx="0">
                  <c:v>670</c:v>
                </c:pt>
                <c:pt idx="1">
                  <c:v>680</c:v>
                </c:pt>
                <c:pt idx="2">
                  <c:v>704</c:v>
                </c:pt>
                <c:pt idx="3">
                  <c:v>703</c:v>
                </c:pt>
                <c:pt idx="4">
                  <c:v>935</c:v>
                </c:pt>
                <c:pt idx="5">
                  <c:v>1163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88-4E4B-BB23-A5FF3F09993B}"/>
            </c:ext>
          </c:extLst>
        </c:ser>
        <c:ser>
          <c:idx val="0"/>
          <c:order val="1"/>
          <c:tx>
            <c:strRef>
              <c:f>Dati!$J$45</c:f>
              <c:strCache>
                <c:ptCount val="1"/>
                <c:pt idx="0">
                  <c:v>Selezionati</c:v>
                </c:pt>
              </c:strCache>
            </c:strRef>
          </c:tx>
          <c:spPr>
            <a:solidFill>
              <a:srgbClr val="91C36F"/>
            </a:solidFill>
            <a:ln>
              <a:noFill/>
            </a:ln>
            <a:effectLst/>
          </c:spPr>
          <c:invertIfNegative val="0"/>
          <c:cat>
            <c:numRef>
              <c:f>Dati!$K$43:$P$43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Dati!$K$45:$P$45</c:f>
              <c:numCache>
                <c:formatCode>General</c:formatCode>
                <c:ptCount val="6"/>
                <c:pt idx="0">
                  <c:v>435</c:v>
                </c:pt>
                <c:pt idx="1">
                  <c:v>447</c:v>
                </c:pt>
                <c:pt idx="2">
                  <c:v>469</c:v>
                </c:pt>
                <c:pt idx="3">
                  <c:v>530</c:v>
                </c:pt>
                <c:pt idx="4">
                  <c:v>797</c:v>
                </c:pt>
                <c:pt idx="5">
                  <c:v>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88-4E4B-BB23-A5FF3F09993B}"/>
            </c:ext>
          </c:extLst>
        </c:ser>
        <c:ser>
          <c:idx val="2"/>
          <c:order val="2"/>
          <c:tx>
            <c:strRef>
              <c:f>Dati!$J$46</c:f>
              <c:strCache>
                <c:ptCount val="1"/>
                <c:pt idx="0">
                  <c:v>Outgoing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Dati!$K$43:$P$43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Dati!$K$46:$P$46</c:f>
              <c:numCache>
                <c:formatCode>General</c:formatCode>
                <c:ptCount val="6"/>
                <c:pt idx="0">
                  <c:v>230</c:v>
                </c:pt>
                <c:pt idx="1">
                  <c:v>244</c:v>
                </c:pt>
                <c:pt idx="2">
                  <c:v>247</c:v>
                </c:pt>
                <c:pt idx="3">
                  <c:v>269</c:v>
                </c:pt>
                <c:pt idx="4">
                  <c:v>158</c:v>
                </c:pt>
                <c:pt idx="5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88-4E4B-BB23-A5FF3F099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202224"/>
        <c:axId val="196202768"/>
      </c:barChart>
      <c:catAx>
        <c:axId val="19620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02768"/>
        <c:crosses val="autoZero"/>
        <c:auto val="1"/>
        <c:lblAlgn val="ctr"/>
        <c:lblOffset val="100"/>
        <c:noMultiLvlLbl val="0"/>
      </c:catAx>
      <c:valAx>
        <c:axId val="1962027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02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Dati!$J$49</c:f>
              <c:strCache>
                <c:ptCount val="1"/>
                <c:pt idx="0">
                  <c:v>Domande</c:v>
                </c:pt>
              </c:strCache>
            </c:strRef>
          </c:tx>
          <c:spPr>
            <a:solidFill>
              <a:srgbClr val="A4D1FE"/>
            </a:solidFill>
            <a:ln>
              <a:noFill/>
            </a:ln>
            <a:effectLst/>
          </c:spPr>
          <c:invertIfNegative val="0"/>
          <c:cat>
            <c:numRef>
              <c:f>Dati!$K$48:$P$48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Dati!$K$49:$P$49</c:f>
              <c:numCache>
                <c:formatCode>General</c:formatCode>
                <c:ptCount val="6"/>
                <c:pt idx="0">
                  <c:v>3310</c:v>
                </c:pt>
                <c:pt idx="1">
                  <c:v>3320</c:v>
                </c:pt>
                <c:pt idx="2">
                  <c:v>3468</c:v>
                </c:pt>
                <c:pt idx="3">
                  <c:v>3962</c:v>
                </c:pt>
                <c:pt idx="4">
                  <c:v>4833</c:v>
                </c:pt>
                <c:pt idx="5">
                  <c:v>5723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5C-4B51-A75D-FB32B9E81B33}"/>
            </c:ext>
          </c:extLst>
        </c:ser>
        <c:ser>
          <c:idx val="0"/>
          <c:order val="1"/>
          <c:tx>
            <c:strRef>
              <c:f>Dati!$J$50</c:f>
              <c:strCache>
                <c:ptCount val="1"/>
                <c:pt idx="0">
                  <c:v>Selezionati</c:v>
                </c:pt>
              </c:strCache>
            </c:strRef>
          </c:tx>
          <c:spPr>
            <a:solidFill>
              <a:srgbClr val="49A3FD"/>
            </a:solidFill>
            <a:ln>
              <a:noFill/>
            </a:ln>
            <a:effectLst/>
          </c:spPr>
          <c:invertIfNegative val="0"/>
          <c:cat>
            <c:numRef>
              <c:f>Dati!$K$48:$P$48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Dati!$K$50:$P$50</c:f>
              <c:numCache>
                <c:formatCode>General</c:formatCode>
                <c:ptCount val="6"/>
                <c:pt idx="0">
                  <c:v>2080</c:v>
                </c:pt>
                <c:pt idx="1">
                  <c:v>2101</c:v>
                </c:pt>
                <c:pt idx="2">
                  <c:v>2194</c:v>
                </c:pt>
                <c:pt idx="3">
                  <c:v>2694</c:v>
                </c:pt>
                <c:pt idx="4">
                  <c:v>2912</c:v>
                </c:pt>
                <c:pt idx="5">
                  <c:v>3036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5C-4B51-A75D-FB32B9E81B33}"/>
            </c:ext>
          </c:extLst>
        </c:ser>
        <c:ser>
          <c:idx val="2"/>
          <c:order val="2"/>
          <c:tx>
            <c:strRef>
              <c:f>Dati!$J$51</c:f>
              <c:strCache>
                <c:ptCount val="1"/>
                <c:pt idx="0">
                  <c:v>Outgoing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Dati!$K$48:$P$48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Dati!$K$51:$P$51</c:f>
              <c:numCache>
                <c:formatCode>General</c:formatCode>
                <c:ptCount val="6"/>
                <c:pt idx="0">
                  <c:v>1150</c:v>
                </c:pt>
                <c:pt idx="1">
                  <c:v>1162</c:v>
                </c:pt>
                <c:pt idx="2">
                  <c:v>1329</c:v>
                </c:pt>
                <c:pt idx="3">
                  <c:v>1426</c:v>
                </c:pt>
                <c:pt idx="4">
                  <c:v>978</c:v>
                </c:pt>
                <c:pt idx="5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5C-4B51-A75D-FB32B9E81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202224"/>
        <c:axId val="196202768"/>
      </c:barChart>
      <c:catAx>
        <c:axId val="19620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02768"/>
        <c:crosses val="autoZero"/>
        <c:auto val="1"/>
        <c:lblAlgn val="ctr"/>
        <c:lblOffset val="100"/>
        <c:noMultiLvlLbl val="0"/>
      </c:catAx>
      <c:valAx>
        <c:axId val="1962027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02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'grafici evento Poli'!$M$80</c:f>
              <c:strCache>
                <c:ptCount val="1"/>
                <c:pt idx="0">
                  <c:v>Ordinari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'grafici evento Poli'!$A$81:$A$86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'grafici evento Poli'!$M$81:$M$86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C-4796-83C3-57FE7A3F042A}"/>
            </c:ext>
          </c:extLst>
        </c:ser>
        <c:ser>
          <c:idx val="1"/>
          <c:order val="1"/>
          <c:tx>
            <c:strRef>
              <c:f>'grafici evento Poli'!$N$80</c:f>
              <c:strCache>
                <c:ptCount val="1"/>
                <c:pt idx="0">
                  <c:v>Associati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'grafici evento Poli'!$A$81:$A$86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'grafici evento Poli'!$N$81:$N$86</c:f>
              <c:numCache>
                <c:formatCode>General</c:formatCode>
                <c:ptCount val="6"/>
                <c:pt idx="0">
                  <c:v>9</c:v>
                </c:pt>
                <c:pt idx="1">
                  <c:v>9</c:v>
                </c:pt>
                <c:pt idx="2">
                  <c:v>18</c:v>
                </c:pt>
                <c:pt idx="3">
                  <c:v>26</c:v>
                </c:pt>
                <c:pt idx="4">
                  <c:v>31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EC-4796-83C3-57FE7A3F042A}"/>
            </c:ext>
          </c:extLst>
        </c:ser>
        <c:ser>
          <c:idx val="2"/>
          <c:order val="2"/>
          <c:tx>
            <c:strRef>
              <c:f>'grafici evento Poli'!$O$80</c:f>
              <c:strCache>
                <c:ptCount val="1"/>
                <c:pt idx="0">
                  <c:v>Ricercatori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'grafici evento Poli'!$A$81:$A$86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'grafici evento Poli'!$O$81:$O$86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EC-4796-83C3-57FE7A3F042A}"/>
            </c:ext>
          </c:extLst>
        </c:ser>
        <c:ser>
          <c:idx val="3"/>
          <c:order val="3"/>
          <c:tx>
            <c:strRef>
              <c:f>'grafici evento Poli'!$P$80</c:f>
              <c:strCache>
                <c:ptCount val="1"/>
                <c:pt idx="0">
                  <c:v>RTDB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'grafici evento Poli'!$A$81:$A$86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'grafici evento Poli'!$P$81:$P$86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EC-4796-83C3-57FE7A3F042A}"/>
            </c:ext>
          </c:extLst>
        </c:ser>
        <c:ser>
          <c:idx val="4"/>
          <c:order val="4"/>
          <c:tx>
            <c:strRef>
              <c:f>'grafici evento Poli'!$Q$80</c:f>
              <c:strCache>
                <c:ptCount val="1"/>
                <c:pt idx="0">
                  <c:v>RTDA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'grafici evento Poli'!$A$81:$A$86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'grafici evento Poli'!$Q$81:$Q$86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9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EC-4796-83C3-57FE7A3F0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588911"/>
        <c:axId val="2086588495"/>
      </c:barChart>
      <c:catAx>
        <c:axId val="208658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588495"/>
        <c:crosses val="autoZero"/>
        <c:auto val="1"/>
        <c:lblAlgn val="ctr"/>
        <c:lblOffset val="100"/>
        <c:noMultiLvlLbl val="0"/>
      </c:catAx>
      <c:valAx>
        <c:axId val="2086588495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588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'grafici evento Poli'!$G$58</c:f>
              <c:strCache>
                <c:ptCount val="1"/>
                <c:pt idx="0">
                  <c:v>Visiting Didattica</c:v>
                </c:pt>
              </c:strCache>
            </c:strRef>
          </c:tx>
          <c:spPr>
            <a:solidFill>
              <a:srgbClr val="428BCE"/>
            </a:solidFill>
            <a:ln>
              <a:noFill/>
            </a:ln>
            <a:effectLst/>
          </c:spPr>
          <c:invertIfNegative val="0"/>
          <c:cat>
            <c:numRef>
              <c:f>'grafici evento Poli'!$E$59:$E$64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'grafici evento Poli'!$H$59:$H$64</c:f>
              <c:numCache>
                <c:formatCode>General</c:formatCode>
                <c:ptCount val="6"/>
                <c:pt idx="0">
                  <c:v>50</c:v>
                </c:pt>
                <c:pt idx="1">
                  <c:v>46</c:v>
                </c:pt>
                <c:pt idx="2">
                  <c:v>49</c:v>
                </c:pt>
                <c:pt idx="3">
                  <c:v>53</c:v>
                </c:pt>
                <c:pt idx="4">
                  <c:v>96</c:v>
                </c:pt>
                <c:pt idx="5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1-4D89-9162-A940D328E95A}"/>
            </c:ext>
          </c:extLst>
        </c:ser>
        <c:ser>
          <c:idx val="2"/>
          <c:order val="1"/>
          <c:tx>
            <c:strRef>
              <c:f>'grafici evento Poli'!$J$58</c:f>
              <c:strCache>
                <c:ptCount val="1"/>
                <c:pt idx="0">
                  <c:v>Resident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'grafici evento Poli'!$E$59:$E$64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'grafici evento Poli'!$J$59:$J$64</c:f>
              <c:numCache>
                <c:formatCode>General</c:formatCode>
                <c:ptCount val="6"/>
                <c:pt idx="0">
                  <c:v>37</c:v>
                </c:pt>
                <c:pt idx="1">
                  <c:v>46</c:v>
                </c:pt>
                <c:pt idx="2">
                  <c:v>57</c:v>
                </c:pt>
                <c:pt idx="3">
                  <c:v>53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81-4D89-9162-A940D328E95A}"/>
            </c:ext>
          </c:extLst>
        </c:ser>
        <c:ser>
          <c:idx val="1"/>
          <c:order val="2"/>
          <c:tx>
            <c:strRef>
              <c:f>'grafici evento Poli'!$L$58</c:f>
              <c:strCache>
                <c:ptCount val="1"/>
                <c:pt idx="0">
                  <c:v>Visiting Ricerca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val>
            <c:numRef>
              <c:f>'grafici evento Poli'!$L$59:$L$64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17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81-4D89-9162-A940D328E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3466527"/>
        <c:axId val="2133465695"/>
      </c:barChart>
      <c:catAx>
        <c:axId val="213346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465695"/>
        <c:crosses val="autoZero"/>
        <c:auto val="1"/>
        <c:lblAlgn val="ctr"/>
        <c:lblOffset val="100"/>
        <c:noMultiLvlLbl val="0"/>
      </c:catAx>
      <c:valAx>
        <c:axId val="2133465695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4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'grafici evento Poli'!$A$79</c:f>
              <c:strCache>
                <c:ptCount val="1"/>
                <c:pt idx="0">
                  <c:v>Dottorandi stranieri</c:v>
                </c:pt>
              </c:strCache>
            </c:strRef>
          </c:tx>
          <c:spPr>
            <a:solidFill>
              <a:srgbClr val="428BCE"/>
            </a:solidFill>
            <a:ln>
              <a:noFill/>
            </a:ln>
            <a:effectLst/>
          </c:spPr>
          <c:invertIfNegative val="0"/>
          <c:cat>
            <c:strRef>
              <c:f>'grafici evento Poli'!$A$81:$A$86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'grafici evento Poli'!$D$81:$D$86</c:f>
              <c:numCache>
                <c:formatCode>General</c:formatCode>
                <c:ptCount val="6"/>
                <c:pt idx="0">
                  <c:v>88</c:v>
                </c:pt>
                <c:pt idx="1">
                  <c:v>100</c:v>
                </c:pt>
                <c:pt idx="2">
                  <c:v>83</c:v>
                </c:pt>
                <c:pt idx="3">
                  <c:v>115</c:v>
                </c:pt>
                <c:pt idx="4">
                  <c:v>149</c:v>
                </c:pt>
                <c:pt idx="5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6-421F-8AE7-890B5D9E9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062677391"/>
        <c:axId val="1062654511"/>
      </c:barChart>
      <c:catAx>
        <c:axId val="106267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654511"/>
        <c:crosses val="autoZero"/>
        <c:auto val="1"/>
        <c:lblAlgn val="ctr"/>
        <c:lblOffset val="100"/>
        <c:noMultiLvlLbl val="0"/>
      </c:catAx>
      <c:valAx>
        <c:axId val="1062654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67739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Dati!$A$6</c:f>
              <c:strCache>
                <c:ptCount val="1"/>
                <c:pt idx="0">
                  <c:v>Studenti internazionali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Dati!$B$2:$G$2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Dati!$B$6:$G$6</c:f>
              <c:numCache>
                <c:formatCode>_(* #,##0_);_(* \(#,##0\);_(* "-"??_);_(@_)</c:formatCode>
                <c:ptCount val="6"/>
                <c:pt idx="0" formatCode="General">
                  <c:v>1751</c:v>
                </c:pt>
                <c:pt idx="1">
                  <c:v>1822</c:v>
                </c:pt>
                <c:pt idx="2">
                  <c:v>1710</c:v>
                </c:pt>
                <c:pt idx="3">
                  <c:v>1940</c:v>
                </c:pt>
                <c:pt idx="4">
                  <c:v>2107</c:v>
                </c:pt>
                <c:pt idx="5">
                  <c:v>2191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3-4FA8-972F-61045472AC44}"/>
            </c:ext>
          </c:extLst>
        </c:ser>
        <c:ser>
          <c:idx val="0"/>
          <c:order val="1"/>
          <c:tx>
            <c:strRef>
              <c:f>Dati!$A$7</c:f>
              <c:strCache>
                <c:ptCount val="1"/>
                <c:pt idx="0">
                  <c:v>Italiani laureati all'estero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Dati!$B$2:$G$2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Dati!$B$7:$G$7</c:f>
              <c:numCache>
                <c:formatCode>_(* #,##0_);_(* \(#,##0\);_(* "-"??_);_(@_)</c:formatCode>
                <c:ptCount val="6"/>
                <c:pt idx="0" formatCode="General">
                  <c:v>62</c:v>
                </c:pt>
                <c:pt idx="1">
                  <c:v>67</c:v>
                </c:pt>
                <c:pt idx="2">
                  <c:v>93</c:v>
                </c:pt>
                <c:pt idx="3">
                  <c:v>112</c:v>
                </c:pt>
                <c:pt idx="4">
                  <c:v>166</c:v>
                </c:pt>
                <c:pt idx="5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A3-4FA8-972F-61045472AC44}"/>
            </c:ext>
          </c:extLst>
        </c:ser>
        <c:ser>
          <c:idx val="2"/>
          <c:order val="2"/>
          <c:tx>
            <c:strRef>
              <c:f>Dati!$A$8</c:f>
              <c:strCache>
                <c:ptCount val="1"/>
                <c:pt idx="0">
                  <c:v>Doppia laurea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cat>
            <c:numRef>
              <c:f>Dati!$B$2:$G$2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Dati!$B$8:$G$8</c:f>
              <c:numCache>
                <c:formatCode>_(* #,##0_);_(* \(#,##0\);_(* "-"??_);_(@_)</c:formatCode>
                <c:ptCount val="6"/>
                <c:pt idx="0" formatCode="General">
                  <c:v>225</c:v>
                </c:pt>
                <c:pt idx="1">
                  <c:v>232</c:v>
                </c:pt>
                <c:pt idx="2">
                  <c:v>272</c:v>
                </c:pt>
                <c:pt idx="3">
                  <c:v>290</c:v>
                </c:pt>
                <c:pt idx="4">
                  <c:v>240</c:v>
                </c:pt>
                <c:pt idx="5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A3-4FA8-972F-61045472A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6202224"/>
        <c:axId val="196202768"/>
      </c:barChart>
      <c:catAx>
        <c:axId val="19620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02768"/>
        <c:crosses val="autoZero"/>
        <c:auto val="1"/>
        <c:lblAlgn val="ctr"/>
        <c:lblOffset val="100"/>
        <c:noMultiLvlLbl val="0"/>
      </c:catAx>
      <c:valAx>
        <c:axId val="1962027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02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Dati!$A$4</c:f>
              <c:strCache>
                <c:ptCount val="1"/>
                <c:pt idx="0">
                  <c:v>Applications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Dati!$B$2:$G$2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Dati!$B$4:$G$4</c:f>
              <c:numCache>
                <c:formatCode>_(* #,##0_);_(* \(#,##0\);_(* "-"??_);_(@_)</c:formatCode>
                <c:ptCount val="6"/>
                <c:pt idx="0">
                  <c:v>8124</c:v>
                </c:pt>
                <c:pt idx="1">
                  <c:v>8435</c:v>
                </c:pt>
                <c:pt idx="2">
                  <c:v>9042</c:v>
                </c:pt>
                <c:pt idx="3">
                  <c:v>9385</c:v>
                </c:pt>
                <c:pt idx="4">
                  <c:v>9037</c:v>
                </c:pt>
                <c:pt idx="5">
                  <c:v>8692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2F-4339-9DB6-707244ABA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202224"/>
        <c:axId val="196202768"/>
      </c:lineChart>
      <c:catAx>
        <c:axId val="19620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02768"/>
        <c:crosses val="autoZero"/>
        <c:auto val="1"/>
        <c:lblAlgn val="ctr"/>
        <c:lblOffset val="100"/>
        <c:noMultiLvlLbl val="0"/>
      </c:catAx>
      <c:valAx>
        <c:axId val="196202768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0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Dati!$A$6</c:f>
              <c:strCache>
                <c:ptCount val="1"/>
                <c:pt idx="0">
                  <c:v>Studenti internazionali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Dati!$B$2:$G$2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Dati!$B$6:$G$6</c:f>
              <c:numCache>
                <c:formatCode>_(* #,##0_);_(* \(#,##0\);_(* "-"??_);_(@_)</c:formatCode>
                <c:ptCount val="6"/>
                <c:pt idx="0" formatCode="General">
                  <c:v>1751</c:v>
                </c:pt>
                <c:pt idx="1">
                  <c:v>1822</c:v>
                </c:pt>
                <c:pt idx="2">
                  <c:v>1710</c:v>
                </c:pt>
                <c:pt idx="3">
                  <c:v>1940</c:v>
                </c:pt>
                <c:pt idx="4">
                  <c:v>2107</c:v>
                </c:pt>
                <c:pt idx="5">
                  <c:v>2191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3-4FA8-972F-61045472AC44}"/>
            </c:ext>
          </c:extLst>
        </c:ser>
        <c:ser>
          <c:idx val="0"/>
          <c:order val="1"/>
          <c:tx>
            <c:strRef>
              <c:f>Dati!$A$7</c:f>
              <c:strCache>
                <c:ptCount val="1"/>
                <c:pt idx="0">
                  <c:v>Italiani laureati all'estero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Dati!$B$2:$G$2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Dati!$B$7:$G$7</c:f>
              <c:numCache>
                <c:formatCode>_(* #,##0_);_(* \(#,##0\);_(* "-"??_);_(@_)</c:formatCode>
                <c:ptCount val="6"/>
                <c:pt idx="0" formatCode="General">
                  <c:v>62</c:v>
                </c:pt>
                <c:pt idx="1">
                  <c:v>67</c:v>
                </c:pt>
                <c:pt idx="2">
                  <c:v>93</c:v>
                </c:pt>
                <c:pt idx="3">
                  <c:v>112</c:v>
                </c:pt>
                <c:pt idx="4">
                  <c:v>166</c:v>
                </c:pt>
                <c:pt idx="5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A3-4FA8-972F-61045472AC44}"/>
            </c:ext>
          </c:extLst>
        </c:ser>
        <c:ser>
          <c:idx val="2"/>
          <c:order val="2"/>
          <c:tx>
            <c:strRef>
              <c:f>Dati!$A$8</c:f>
              <c:strCache>
                <c:ptCount val="1"/>
                <c:pt idx="0">
                  <c:v>Doppia laurea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cat>
            <c:numRef>
              <c:f>Dati!$B$2:$G$2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Dati!$B$8:$G$8</c:f>
              <c:numCache>
                <c:formatCode>_(* #,##0_);_(* \(#,##0\);_(* "-"??_);_(@_)</c:formatCode>
                <c:ptCount val="6"/>
                <c:pt idx="0" formatCode="General">
                  <c:v>225</c:v>
                </c:pt>
                <c:pt idx="1">
                  <c:v>232</c:v>
                </c:pt>
                <c:pt idx="2">
                  <c:v>272</c:v>
                </c:pt>
                <c:pt idx="3">
                  <c:v>290</c:v>
                </c:pt>
                <c:pt idx="4">
                  <c:v>240</c:v>
                </c:pt>
                <c:pt idx="5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A3-4FA8-972F-61045472A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6202224"/>
        <c:axId val="196202768"/>
      </c:barChart>
      <c:catAx>
        <c:axId val="19620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02768"/>
        <c:crosses val="autoZero"/>
        <c:auto val="1"/>
        <c:lblAlgn val="ctr"/>
        <c:lblOffset val="100"/>
        <c:noMultiLvlLbl val="0"/>
      </c:catAx>
      <c:valAx>
        <c:axId val="1962027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02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61296816136399"/>
          <c:y val="5.5334648193126224E-2"/>
          <c:w val="0.7978666991834763"/>
          <c:h val="0.65591902588540352"/>
        </c:manualLayout>
      </c:layout>
      <c:lineChart>
        <c:grouping val="standard"/>
        <c:varyColors val="0"/>
        <c:ser>
          <c:idx val="0"/>
          <c:order val="0"/>
          <c:tx>
            <c:strRef>
              <c:f>Dati!$I$4</c:f>
              <c:strCache>
                <c:ptCount val="1"/>
                <c:pt idx="0">
                  <c:v>LT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Dati!$J$3:$O$3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Dati!$J$4:$O$4</c:f>
              <c:numCache>
                <c:formatCode>General</c:formatCode>
                <c:ptCount val="6"/>
                <c:pt idx="0">
                  <c:v>230</c:v>
                </c:pt>
                <c:pt idx="1">
                  <c:v>244</c:v>
                </c:pt>
                <c:pt idx="2">
                  <c:v>247</c:v>
                </c:pt>
                <c:pt idx="3">
                  <c:v>269</c:v>
                </c:pt>
                <c:pt idx="4">
                  <c:v>158</c:v>
                </c:pt>
                <c:pt idx="5">
                  <c:v>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C3-4707-BA4D-1B357430CC8D}"/>
            </c:ext>
          </c:extLst>
        </c:ser>
        <c:ser>
          <c:idx val="1"/>
          <c:order val="1"/>
          <c:tx>
            <c:strRef>
              <c:f>Dati!$I$5</c:f>
              <c:strCache>
                <c:ptCount val="1"/>
                <c:pt idx="0">
                  <c:v>LM</c:v>
                </c:pt>
              </c:strCache>
            </c:strRef>
          </c:tx>
          <c:spPr>
            <a:ln w="28575" cap="rnd">
              <a:solidFill>
                <a:srgbClr val="5B9BD5"/>
              </a:solidFill>
              <a:round/>
            </a:ln>
            <a:effectLst/>
          </c:spPr>
          <c:marker>
            <c:symbol val="none"/>
          </c:marker>
          <c:cat>
            <c:numRef>
              <c:f>Dati!$J$3:$O$3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Dati!$J$5:$O$5</c:f>
              <c:numCache>
                <c:formatCode>General</c:formatCode>
                <c:ptCount val="6"/>
                <c:pt idx="0">
                  <c:v>1150</c:v>
                </c:pt>
                <c:pt idx="1">
                  <c:v>1162</c:v>
                </c:pt>
                <c:pt idx="2">
                  <c:v>1329</c:v>
                </c:pt>
                <c:pt idx="3">
                  <c:v>1426</c:v>
                </c:pt>
                <c:pt idx="4">
                  <c:v>978</c:v>
                </c:pt>
                <c:pt idx="5">
                  <c:v>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C3-4707-BA4D-1B357430CC8D}"/>
            </c:ext>
          </c:extLst>
        </c:ser>
        <c:ser>
          <c:idx val="2"/>
          <c:order val="2"/>
          <c:tx>
            <c:strRef>
              <c:f>Dati!$I$6</c:f>
              <c:strCache>
                <c:ptCount val="1"/>
                <c:pt idx="0">
                  <c:v>TOTALE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Dati!$J$3:$O$3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Dati!$J$6:$O$6</c:f>
              <c:numCache>
                <c:formatCode>General</c:formatCode>
                <c:ptCount val="6"/>
                <c:pt idx="0">
                  <c:v>1380</c:v>
                </c:pt>
                <c:pt idx="1">
                  <c:v>1406</c:v>
                </c:pt>
                <c:pt idx="2">
                  <c:v>1576</c:v>
                </c:pt>
                <c:pt idx="3">
                  <c:v>1695</c:v>
                </c:pt>
                <c:pt idx="4">
                  <c:v>1136</c:v>
                </c:pt>
                <c:pt idx="5">
                  <c:v>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C3-4707-BA4D-1B357430C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7000992"/>
        <c:axId val="-2116997584"/>
      </c:lineChart>
      <c:catAx>
        <c:axId val="-211700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997584"/>
        <c:crosses val="autoZero"/>
        <c:auto val="1"/>
        <c:lblAlgn val="ctr"/>
        <c:lblOffset val="100"/>
        <c:noMultiLvlLbl val="0"/>
      </c:catAx>
      <c:valAx>
        <c:axId val="-2116997584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000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Dati!$I$4</c:f>
              <c:strCache>
                <c:ptCount val="1"/>
                <c:pt idx="0">
                  <c:v>LT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Dati!$J$3:$O$3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Dati!$J$18:$O$18</c:f>
              <c:numCache>
                <c:formatCode>General</c:formatCode>
                <c:ptCount val="6"/>
                <c:pt idx="0">
                  <c:v>450</c:v>
                </c:pt>
                <c:pt idx="1">
                  <c:v>487</c:v>
                </c:pt>
                <c:pt idx="2">
                  <c:v>454</c:v>
                </c:pt>
                <c:pt idx="3">
                  <c:v>472</c:v>
                </c:pt>
                <c:pt idx="4">
                  <c:v>210</c:v>
                </c:pt>
                <c:pt idx="5">
                  <c:v>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32-442E-B106-BD009BF9F605}"/>
            </c:ext>
          </c:extLst>
        </c:ser>
        <c:ser>
          <c:idx val="1"/>
          <c:order val="1"/>
          <c:tx>
            <c:strRef>
              <c:f>Dati!$I$5</c:f>
              <c:strCache>
                <c:ptCount val="1"/>
                <c:pt idx="0">
                  <c:v>LM</c:v>
                </c:pt>
              </c:strCache>
            </c:strRef>
          </c:tx>
          <c:spPr>
            <a:ln w="28575" cap="rnd">
              <a:solidFill>
                <a:srgbClr val="5B9BD5"/>
              </a:solidFill>
              <a:round/>
            </a:ln>
            <a:effectLst/>
          </c:spPr>
          <c:marker>
            <c:symbol val="none"/>
          </c:marker>
          <c:cat>
            <c:numRef>
              <c:f>Dati!$J$3:$O$3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Dati!$J$19:$O$19</c:f>
              <c:numCache>
                <c:formatCode>General</c:formatCode>
                <c:ptCount val="6"/>
                <c:pt idx="0">
                  <c:v>1200</c:v>
                </c:pt>
                <c:pt idx="1">
                  <c:v>1224</c:v>
                </c:pt>
                <c:pt idx="2">
                  <c:v>1356</c:v>
                </c:pt>
                <c:pt idx="3">
                  <c:v>1378</c:v>
                </c:pt>
                <c:pt idx="4">
                  <c:v>955</c:v>
                </c:pt>
                <c:pt idx="5">
                  <c:v>1108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32-442E-B106-BD009BF9F605}"/>
            </c:ext>
          </c:extLst>
        </c:ser>
        <c:ser>
          <c:idx val="2"/>
          <c:order val="2"/>
          <c:tx>
            <c:strRef>
              <c:f>Dati!$I$6</c:f>
              <c:strCache>
                <c:ptCount val="1"/>
                <c:pt idx="0">
                  <c:v>TOTALE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Dati!$J$3:$O$3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Dati!$J$20:$O$20</c:f>
              <c:numCache>
                <c:formatCode>General</c:formatCode>
                <c:ptCount val="6"/>
                <c:pt idx="0">
                  <c:v>1650</c:v>
                </c:pt>
                <c:pt idx="1">
                  <c:v>1711</c:v>
                </c:pt>
                <c:pt idx="2">
                  <c:v>1810</c:v>
                </c:pt>
                <c:pt idx="3">
                  <c:v>1850</c:v>
                </c:pt>
                <c:pt idx="4">
                  <c:v>1165</c:v>
                </c:pt>
                <c:pt idx="5">
                  <c:v>1346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32-442E-B106-BD009BF9F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7000992"/>
        <c:axId val="-2116997584"/>
      </c:lineChart>
      <c:catAx>
        <c:axId val="-211700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997584"/>
        <c:crosses val="autoZero"/>
        <c:auto val="1"/>
        <c:lblAlgn val="ctr"/>
        <c:lblOffset val="100"/>
        <c:noMultiLvlLbl val="0"/>
      </c:catAx>
      <c:valAx>
        <c:axId val="-211699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000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noFill/>
      <a:round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it-IT"/>
              <a:t>18/02/2020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EB2BCF4-1626-4634-A855-49E02A93F6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684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it-IT"/>
              <a:t>18/02/2020</a:t>
            </a: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Modifica gli stili del testo dello schema</a:t>
            </a:r>
          </a:p>
          <a:p>
            <a:pPr lvl="1" rtl="0"/>
            <a:r>
              <a:rPr lang="en-GB"/>
              <a:t>Secondo livello</a:t>
            </a:r>
          </a:p>
          <a:p>
            <a:pPr lvl="2" rtl="0"/>
            <a:r>
              <a:rPr lang="en-GB"/>
              <a:t>Terzo livello</a:t>
            </a:r>
          </a:p>
          <a:p>
            <a:pPr lvl="3" rtl="0"/>
            <a:r>
              <a:rPr lang="en-GB"/>
              <a:t>Quarto livello</a:t>
            </a:r>
          </a:p>
          <a:p>
            <a:pPr lvl="4" rtl="0"/>
            <a:r>
              <a:rPr lang="en-GB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539BD3-680E-40AD-9AE2-3CFB198AB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95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248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89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10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77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51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819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72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457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773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23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https://enhance.webs.upv.es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m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 userDrawn="1"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PT Sans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B9DA09D-BCCF-4108-9A11-E782CD0D526D}" type="slidenum">
              <a:rPr lang="it-IT" sz="1400" smtClean="0">
                <a:solidFill>
                  <a:schemeClr val="bg1"/>
                </a:solidFill>
                <a:latin typeface="PT Sans" panose="020B0503020203020204" pitchFamily="34" charset="0"/>
              </a:rPr>
              <a:t>‹N›</a:t>
            </a:fld>
            <a:endParaRPr lang="it-IT" sz="1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407402" y="1980000"/>
            <a:ext cx="11322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latin typeface="PT Sans" panose="020B0503020203020204" pitchFamily="34" charset="0"/>
            </a:endParaRPr>
          </a:p>
        </p:txBody>
      </p:sp>
      <p:sp>
        <p:nvSpPr>
          <p:cNvPr id="6" name="Rettangolo 5"/>
          <p:cNvSpPr/>
          <p:nvPr userDrawn="1"/>
        </p:nvSpPr>
        <p:spPr>
          <a:xfrm>
            <a:off x="407403" y="560643"/>
            <a:ext cx="10411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dirty="0">
              <a:solidFill>
                <a:srgbClr val="475968"/>
              </a:solidFill>
              <a:latin typeface="Brandon Grotesque Black" panose="020B0A03020203060202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1265ABAF-5502-44FD-9476-EDCC281B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397521"/>
            <a:ext cx="1120585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it-IT" sz="2400" b="1" cap="all" dirty="0">
                <a:solidFill>
                  <a:srgbClr val="475968"/>
                </a:solidFill>
                <a:latin typeface="Calibri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defTabSz="45720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lo stile del </a:t>
            </a:r>
            <a:r>
              <a:rPr lang="en-GB" dirty="0" err="1"/>
              <a:t>titolo</a:t>
            </a:r>
            <a:endParaRPr lang="it-IT" dirty="0"/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DD5E9033-AE7B-4BF3-99F8-A8DAE1CFD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628775"/>
            <a:ext cx="11205854" cy="454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dirty="0" err="1"/>
              <a:t>Modifica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stili</a:t>
            </a:r>
            <a:r>
              <a:rPr lang="en-GB" dirty="0"/>
              <a:t> del testo </a:t>
            </a:r>
            <a:r>
              <a:rPr lang="en-GB" dirty="0" err="1"/>
              <a:t>dello</a:t>
            </a:r>
            <a:r>
              <a:rPr lang="en-GB" dirty="0"/>
              <a:t> schema</a:t>
            </a:r>
          </a:p>
          <a:p>
            <a:pPr lvl="1" rtl="0"/>
            <a:r>
              <a:rPr lang="en-GB" dirty="0"/>
              <a:t>Secondo </a:t>
            </a:r>
            <a:r>
              <a:rPr lang="en-GB" dirty="0" err="1"/>
              <a:t>livello</a:t>
            </a:r>
            <a:endParaRPr lang="en-GB" dirty="0"/>
          </a:p>
          <a:p>
            <a:pPr lvl="2" rtl="0"/>
            <a:r>
              <a:rPr lang="en-GB" dirty="0" err="1"/>
              <a:t>Terzo</a:t>
            </a:r>
            <a:r>
              <a:rPr lang="en-GB" dirty="0"/>
              <a:t> </a:t>
            </a:r>
            <a:r>
              <a:rPr lang="en-GB" dirty="0" err="1"/>
              <a:t>livello</a:t>
            </a:r>
            <a:endParaRPr lang="en-GB" dirty="0"/>
          </a:p>
          <a:p>
            <a:pPr lvl="3" rtl="0"/>
            <a:r>
              <a:rPr lang="en-GB" dirty="0"/>
              <a:t>Quarto </a:t>
            </a:r>
            <a:r>
              <a:rPr lang="en-GB" dirty="0" err="1"/>
              <a:t>livello</a:t>
            </a:r>
            <a:endParaRPr lang="en-GB" dirty="0"/>
          </a:p>
          <a:p>
            <a:pPr lvl="4" rtl="0"/>
            <a:r>
              <a:rPr lang="en-GB" dirty="0"/>
              <a:t>Quinto </a:t>
            </a:r>
            <a:r>
              <a:rPr lang="en-GB" dirty="0" err="1"/>
              <a:t>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802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im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 userDrawn="1"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PT Sans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B9DA09D-BCCF-4108-9A11-E782CD0D526D}" type="slidenum">
              <a:rPr lang="it-IT" sz="1400" smtClean="0">
                <a:solidFill>
                  <a:schemeClr val="bg1"/>
                </a:solidFill>
                <a:latin typeface="PT Sans" panose="020B0503020203020204" pitchFamily="34" charset="0"/>
              </a:rPr>
              <a:t>‹N›</a:t>
            </a:fld>
            <a:endParaRPr lang="it-IT" sz="1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6200504" y="-1"/>
            <a:ext cx="5529938" cy="6381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 userDrawn="1"/>
        </p:nvSpPr>
        <p:spPr>
          <a:xfrm>
            <a:off x="6434219" y="293943"/>
            <a:ext cx="4904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475968"/>
              </a:solidFill>
              <a:effectLst/>
              <a:uLnTx/>
              <a:uFillTx/>
              <a:latin typeface="Brandon Grotesque Black" panose="020B0A03020203060202" pitchFamily="34" charset="0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6434218" y="1634400"/>
            <a:ext cx="51446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000" spc="-65" dirty="0">
              <a:latin typeface="PT Sans" panose="020B0503020203020204" pitchFamily="34" charset="0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09409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m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"/>
            <a:ext cx="12192000" cy="6857657"/>
          </a:xfrm>
          <a:prstGeom prst="rect">
            <a:avLst/>
          </a:prstGeom>
        </p:spPr>
      </p:pic>
      <p:sp>
        <p:nvSpPr>
          <p:cNvPr id="2" name="object 6"/>
          <p:cNvSpPr/>
          <p:nvPr userDrawn="1"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PT Sans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B9DA09D-BCCF-4108-9A11-E782CD0D526D}" type="slidenum">
              <a:rPr lang="it-IT" sz="1400" smtClean="0">
                <a:solidFill>
                  <a:schemeClr val="bg1"/>
                </a:solidFill>
                <a:latin typeface="PT Sans" panose="020B0503020203020204" pitchFamily="34" charset="0"/>
              </a:rPr>
              <a:t>‹N›</a:t>
            </a:fld>
            <a:endParaRPr lang="it-IT" sz="1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6" name="Rettangolo 5"/>
          <p:cNvSpPr/>
          <p:nvPr userDrawn="1"/>
        </p:nvSpPr>
        <p:spPr>
          <a:xfrm>
            <a:off x="407402" y="1980000"/>
            <a:ext cx="11322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latin typeface="PT Sans" panose="020B050302020302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07403" y="560643"/>
            <a:ext cx="10411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dirty="0">
              <a:solidFill>
                <a:srgbClr val="475968"/>
              </a:solidFill>
              <a:latin typeface="Brandon Grotesque Black" panose="020B0A03020203060202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72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n-GB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18/02/2020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89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DA1BD25-4EA0-41FC-A705-AB96CAA99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5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2A60C0A-FD6E-4505-82A2-0AEDC7C2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73" y="4972424"/>
            <a:ext cx="6138024" cy="1251625"/>
          </a:xfrm>
        </p:spPr>
        <p:txBody>
          <a:bodyPr wrap="square">
            <a:spAutoFit/>
          </a:bodyPr>
          <a:lstStyle>
            <a:lvl1pPr>
              <a:defRPr lang="en-US" sz="3600" spc="15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defTabSz="914400">
              <a:lnSpc>
                <a:spcPct val="107000"/>
              </a:lnSpc>
              <a:spcAft>
                <a:spcPts val="800"/>
              </a:spcAft>
            </a:pPr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2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5368" y="2196548"/>
            <a:ext cx="3726657" cy="3672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8" name="CuadroTexto 7">
            <a:hlinkClick r:id="rId2"/>
            <a:extLst>
              <a:ext uri="{FF2B5EF4-FFF2-40B4-BE49-F238E27FC236}">
                <a16:creationId xmlns:a16="http://schemas.microsoft.com/office/drawing/2014/main" id="{7C390DE2-44C6-D740-B346-3360BD9515F5}"/>
              </a:ext>
            </a:extLst>
          </p:cNvPr>
          <p:cNvSpPr txBox="1"/>
          <p:nvPr userDrawn="1"/>
        </p:nvSpPr>
        <p:spPr>
          <a:xfrm>
            <a:off x="8700981" y="6279275"/>
            <a:ext cx="1948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enhanceuniversity.eu</a:t>
            </a:r>
            <a:endParaRPr lang="es-ES" sz="1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0F9A5153-AE24-904B-B62E-8107E17A65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9051" y="6311900"/>
            <a:ext cx="704748" cy="1809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A9DBF8A-13EA-F442-A84F-BC632AE1E6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0" y="775252"/>
            <a:ext cx="3932237" cy="1282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5369" y="457200"/>
            <a:ext cx="3726656" cy="1600200"/>
          </a:xfrm>
        </p:spPr>
        <p:txBody>
          <a:bodyPr anchor="b"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0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Modifica gli stili del testo dello schema</a:t>
            </a:r>
          </a:p>
          <a:p>
            <a:pPr lvl="1" rtl="0"/>
            <a:r>
              <a:rPr lang="en-GB"/>
              <a:t>Secondo livello</a:t>
            </a:r>
          </a:p>
          <a:p>
            <a:pPr lvl="2" rtl="0"/>
            <a:r>
              <a:rPr lang="en-GB"/>
              <a:t>Terzo livello</a:t>
            </a:r>
          </a:p>
          <a:p>
            <a:pPr lvl="3" rtl="0"/>
            <a:r>
              <a:rPr lang="en-GB"/>
              <a:t>Quarto livello</a:t>
            </a:r>
          </a:p>
          <a:p>
            <a:pPr lvl="4" rtl="0"/>
            <a:r>
              <a:rPr lang="en-GB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18/02/2020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97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49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"/>
            <a:ext cx="12194701" cy="6856482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554589" y="2520000"/>
            <a:ext cx="8410884" cy="1402307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lang="it-IT" sz="4500" b="1" spc="150" dirty="0">
                <a:solidFill>
                  <a:srgbClr val="FFFFFF"/>
                </a:solidFill>
                <a:latin typeface="Brandon Grotesque Black" panose="020B0A03020203060202" pitchFamily="34" charset="0"/>
              </a:rPr>
              <a:t>POLITECNICO </a:t>
            </a:r>
            <a:br>
              <a:rPr lang="it-IT" sz="4500" b="1" spc="150" dirty="0">
                <a:solidFill>
                  <a:srgbClr val="FFFFFF"/>
                </a:solidFill>
                <a:latin typeface="Brandon Grotesque Black" panose="020B0A03020203060202" pitchFamily="34" charset="0"/>
              </a:rPr>
            </a:br>
            <a:r>
              <a:rPr lang="it-IT" sz="4500" b="1" spc="150" dirty="0">
                <a:solidFill>
                  <a:srgbClr val="FFFFFF"/>
                </a:solidFill>
                <a:latin typeface="Brandon Grotesque Black" panose="020B0A03020203060202" pitchFamily="34" charset="0"/>
              </a:rPr>
              <a:t>DI MILANO</a:t>
            </a:r>
            <a:endParaRPr lang="it-IT" sz="4500" b="1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D5FF483-9D46-AE42-989B-47FEA3FDCAA6}"/>
              </a:ext>
            </a:extLst>
          </p:cNvPr>
          <p:cNvSpPr txBox="1">
            <a:spLocks/>
          </p:cNvSpPr>
          <p:nvPr/>
        </p:nvSpPr>
        <p:spPr>
          <a:xfrm>
            <a:off x="706989" y="4645427"/>
            <a:ext cx="4764663" cy="1200329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>
              <a:lnSpc>
                <a:spcPts val="4500"/>
              </a:lnSpc>
              <a:spcBef>
                <a:spcPts val="0"/>
              </a:spcBef>
            </a:pPr>
            <a:r>
              <a:rPr lang="it-IT" sz="4500" b="1" spc="150" dirty="0">
                <a:solidFill>
                  <a:srgbClr val="FFFFFF"/>
                </a:solidFill>
                <a:latin typeface="Brandon Grotesque Black" panose="020B0A03020203060202" pitchFamily="34" charset="0"/>
              </a:rPr>
              <a:t>La dimensione internazionale</a:t>
            </a:r>
            <a:endParaRPr lang="it-IT" sz="4500" b="1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61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17" y="1372582"/>
            <a:ext cx="2451338" cy="2371749"/>
          </a:xfrm>
          <a:prstGeom prst="rect">
            <a:avLst/>
          </a:prstGeom>
        </p:spPr>
      </p:pic>
      <p:pic>
        <p:nvPicPr>
          <p:cNvPr id="8" name="Immagine 7" descr="There is no Hierarchy in Sociocracy…Right? | Grassroot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09" y="1372582"/>
            <a:ext cx="3498824" cy="2641612"/>
          </a:xfrm>
          <a:prstGeom prst="rect">
            <a:avLst/>
          </a:prstGeom>
        </p:spPr>
      </p:pic>
      <p:pic>
        <p:nvPicPr>
          <p:cNvPr id="9" name="Immagine 8" descr="How to convey the concept of &quot;Clear Communication&quot; with an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3" y="1574135"/>
            <a:ext cx="2039072" cy="2238506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741700" y="5409812"/>
            <a:ext cx="10685721" cy="451948"/>
          </a:xfrm>
          <a:prstGeom prst="rightArrow">
            <a:avLst>
              <a:gd name="adj1" fmla="val 68666"/>
              <a:gd name="adj2" fmla="val 50000"/>
            </a:avLst>
          </a:prstGeom>
          <a:solidFill>
            <a:srgbClr val="47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+mj-lt"/>
              </a:rPr>
              <a:t>Grado dii coinvolgimento e integrazione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92993" y="4264794"/>
            <a:ext cx="3038344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lvl="0" algn="ctr"/>
            <a:r>
              <a:rPr lang="it-IT" sz="1600" dirty="0">
                <a:latin typeface="Avenir Light"/>
              </a:rPr>
              <a:t>Un docente invita un collega di un’istituzione estera a tenere una/più lezioni presso il suo corso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479643" y="4138558"/>
            <a:ext cx="2879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600" dirty="0">
                <a:latin typeface="Avenir Light"/>
              </a:rPr>
              <a:t>Due docenti progettano e realizzano insieme un corso, gli studenti delle due classi collaborano ad attività comuni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763645" y="4138558"/>
            <a:ext cx="2870527" cy="107721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1600" dirty="0">
                <a:latin typeface="Avenir Light"/>
              </a:rPr>
              <a:t>Due docenti uniscono le proprie classi e svolgono alcune lezioni in modalità congiunta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6BCC6AC-8BE7-4AC3-9A71-72834287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International collaborative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2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CEF5B-CEB3-4E48-B333-E1143651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International collaborative classes</a:t>
            </a:r>
            <a:endParaRPr lang="en-US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AB24F9C-603C-4A8D-9D0A-8E9BC6B5EBB1}"/>
              </a:ext>
            </a:extLst>
          </p:cNvPr>
          <p:cNvGrpSpPr/>
          <p:nvPr/>
        </p:nvGrpSpPr>
        <p:grpSpPr>
          <a:xfrm>
            <a:off x="-83716" y="1242689"/>
            <a:ext cx="8100879" cy="5043845"/>
            <a:chOff x="101007" y="1242689"/>
            <a:chExt cx="8100879" cy="5043845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760C3DC9-4040-4BF8-AE16-01B1DC7E7FD8}"/>
                </a:ext>
              </a:extLst>
            </p:cNvPr>
            <p:cNvGrpSpPr/>
            <p:nvPr/>
          </p:nvGrpSpPr>
          <p:grpSpPr>
            <a:xfrm>
              <a:off x="101007" y="1242689"/>
              <a:ext cx="8100879" cy="5043845"/>
              <a:chOff x="4091121" y="1187273"/>
              <a:chExt cx="8100879" cy="5043845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467F7416-A80D-42CD-8061-A14CD2D4E3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773" t="18556" r="16245" b="11615"/>
              <a:stretch/>
            </p:blipFill>
            <p:spPr>
              <a:xfrm>
                <a:off x="4091121" y="1187273"/>
                <a:ext cx="7975190" cy="4973657"/>
              </a:xfrm>
              <a:prstGeom prst="rect">
                <a:avLst/>
              </a:prstGeom>
            </p:spPr>
          </p:pic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492A4634-B91E-4746-9CAE-09EB0AF49A9B}"/>
                  </a:ext>
                </a:extLst>
              </p:cNvPr>
              <p:cNvSpPr/>
              <p:nvPr/>
            </p:nvSpPr>
            <p:spPr>
              <a:xfrm>
                <a:off x="4091121" y="1187273"/>
                <a:ext cx="8100879" cy="5043845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F6B6367A-B23C-4B02-8E23-439DB158E8E5}"/>
                </a:ext>
              </a:extLst>
            </p:cNvPr>
            <p:cNvSpPr/>
            <p:nvPr/>
          </p:nvSpPr>
          <p:spPr>
            <a:xfrm>
              <a:off x="1207673" y="2612175"/>
              <a:ext cx="791852" cy="770641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14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F4449C5A-7D44-4490-AAC0-54FD653243DD}"/>
                </a:ext>
              </a:extLst>
            </p:cNvPr>
            <p:cNvSpPr/>
            <p:nvPr/>
          </p:nvSpPr>
          <p:spPr>
            <a:xfrm>
              <a:off x="3300788" y="2087415"/>
              <a:ext cx="1252251" cy="118946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61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E50F0907-CCD7-41FB-9D8A-0B15B0C62214}"/>
                </a:ext>
              </a:extLst>
            </p:cNvPr>
            <p:cNvSpPr/>
            <p:nvPr/>
          </p:nvSpPr>
          <p:spPr>
            <a:xfrm>
              <a:off x="5967620" y="2713775"/>
              <a:ext cx="675701" cy="63159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8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056F8AFC-00FC-4D2F-BC58-3B42C8BA3AD9}"/>
                </a:ext>
              </a:extLst>
            </p:cNvPr>
            <p:cNvSpPr/>
            <p:nvPr/>
          </p:nvSpPr>
          <p:spPr>
            <a:xfrm>
              <a:off x="4779844" y="2355556"/>
              <a:ext cx="564093" cy="55362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BEF9458B-CCA6-42E3-B785-6251FC8A543A}"/>
                </a:ext>
              </a:extLst>
            </p:cNvPr>
            <p:cNvSpPr/>
            <p:nvPr/>
          </p:nvSpPr>
          <p:spPr>
            <a:xfrm>
              <a:off x="4317173" y="3207601"/>
              <a:ext cx="462671" cy="47713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8EA17C15-C385-4071-8364-4D799E035051}"/>
                </a:ext>
              </a:extLst>
            </p:cNvPr>
            <p:cNvSpPr/>
            <p:nvPr/>
          </p:nvSpPr>
          <p:spPr>
            <a:xfrm>
              <a:off x="2262082" y="4376001"/>
              <a:ext cx="462671" cy="47713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9A337503-0BED-4C96-AD99-59FF310838A7}"/>
                </a:ext>
              </a:extLst>
            </p:cNvPr>
            <p:cNvSpPr/>
            <p:nvPr/>
          </p:nvSpPr>
          <p:spPr>
            <a:xfrm>
              <a:off x="6908794" y="4853137"/>
              <a:ext cx="350983" cy="34693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BD95C021-1317-4DD3-9A1F-E3E3EB90B215}"/>
                </a:ext>
              </a:extLst>
            </p:cNvPr>
            <p:cNvSpPr/>
            <p:nvPr/>
          </p:nvSpPr>
          <p:spPr>
            <a:xfrm>
              <a:off x="5518723" y="3536960"/>
              <a:ext cx="350983" cy="34693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3" name="Tabella 22">
            <a:extLst>
              <a:ext uri="{FF2B5EF4-FFF2-40B4-BE49-F238E27FC236}">
                <a16:creationId xmlns:a16="http://schemas.microsoft.com/office/drawing/2014/main" id="{D7758393-AEF8-45A1-9B1C-2CEE3552B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095025"/>
              </p:ext>
            </p:extLst>
          </p:nvPr>
        </p:nvGraphicFramePr>
        <p:xfrm>
          <a:off x="8354317" y="504249"/>
          <a:ext cx="3042160" cy="1033936"/>
        </p:xfrm>
        <a:graphic>
          <a:graphicData uri="http://schemas.openxmlformats.org/drawingml/2006/table">
            <a:tbl>
              <a:tblPr/>
              <a:tblGrid>
                <a:gridCol w="1825296">
                  <a:extLst>
                    <a:ext uri="{9D8B030D-6E8A-4147-A177-3AD203B41FA5}">
                      <a16:colId xmlns:a16="http://schemas.microsoft.com/office/drawing/2014/main" val="2660528297"/>
                    </a:ext>
                  </a:extLst>
                </a:gridCol>
                <a:gridCol w="1216864">
                  <a:extLst>
                    <a:ext uri="{9D8B030D-6E8A-4147-A177-3AD203B41FA5}">
                      <a16:colId xmlns:a16="http://schemas.microsoft.com/office/drawing/2014/main" val="1155261791"/>
                    </a:ext>
                  </a:extLst>
                </a:gridCol>
              </a:tblGrid>
              <a:tr h="289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#ICC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57754"/>
                  </a:ext>
                </a:extLst>
              </a:tr>
              <a:tr h="3696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2020/2021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602981"/>
                  </a:ext>
                </a:extLst>
              </a:tr>
              <a:tr h="3696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2021/2022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266309"/>
                  </a:ext>
                </a:extLst>
              </a:tr>
            </a:tbl>
          </a:graphicData>
        </a:graphic>
      </p:graphicFrame>
      <p:pic>
        <p:nvPicPr>
          <p:cNvPr id="2050" name="Picture 2" descr="RWTH Aachen University - GO FAIR">
            <a:extLst>
              <a:ext uri="{FF2B5EF4-FFF2-40B4-BE49-F238E27FC236}">
                <a16:creationId xmlns:a16="http://schemas.microsoft.com/office/drawing/2014/main" id="{916B90FA-0BA5-4C52-8ACA-0E58A8D8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24" y="2455963"/>
            <a:ext cx="1816717" cy="49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D position in Earthquake Engineering - Zurich, Switzerland | EURAXESS">
            <a:extLst>
              <a:ext uri="{FF2B5EF4-FFF2-40B4-BE49-F238E27FC236}">
                <a16:creationId xmlns:a16="http://schemas.microsoft.com/office/drawing/2014/main" id="{0CB3FDE4-A8CB-41F1-93E5-B363A7397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t="24356" r="9543" b="30241"/>
          <a:stretch/>
        </p:blipFill>
        <p:spPr bwMode="auto">
          <a:xfrm>
            <a:off x="9110197" y="3015924"/>
            <a:ext cx="1816717" cy="62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chnical University of Munich (TUM) | Best Architecture Masters">
            <a:extLst>
              <a:ext uri="{FF2B5EF4-FFF2-40B4-BE49-F238E27FC236}">
                <a16:creationId xmlns:a16="http://schemas.microsoft.com/office/drawing/2014/main" id="{77C317F8-D33C-43B8-8232-5A6A3A5E8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283" y="3673583"/>
            <a:ext cx="1660866" cy="7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T Logo - Storia e significato dell'emblema del marchio">
            <a:extLst>
              <a:ext uri="{FF2B5EF4-FFF2-40B4-BE49-F238E27FC236}">
                <a16:creationId xmlns:a16="http://schemas.microsoft.com/office/drawing/2014/main" id="{48382B2D-1B14-4699-8366-BAD132704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5" b="25140"/>
          <a:stretch/>
        </p:blipFill>
        <p:spPr bwMode="auto">
          <a:xfrm>
            <a:off x="9237935" y="4501426"/>
            <a:ext cx="1561241" cy="45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anford University in Florence - Fondazione Sistema Toscana">
            <a:extLst>
              <a:ext uri="{FF2B5EF4-FFF2-40B4-BE49-F238E27FC236}">
                <a16:creationId xmlns:a16="http://schemas.microsoft.com/office/drawing/2014/main" id="{D99A126E-E473-4D80-98FB-7D4A1A163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6" b="24734"/>
          <a:stretch/>
        </p:blipFill>
        <p:spPr bwMode="auto">
          <a:xfrm>
            <a:off x="9148802" y="5059064"/>
            <a:ext cx="1739506" cy="7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talian Department">
            <a:extLst>
              <a:ext uri="{FF2B5EF4-FFF2-40B4-BE49-F238E27FC236}">
                <a16:creationId xmlns:a16="http://schemas.microsoft.com/office/drawing/2014/main" id="{224759B3-2FEE-47ED-A8A1-D76ECC1D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31" y="5735907"/>
            <a:ext cx="2903249" cy="4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Università tecnica di Delft - Wikipedia">
            <a:extLst>
              <a:ext uri="{FF2B5EF4-FFF2-40B4-BE49-F238E27FC236}">
                <a16:creationId xmlns:a16="http://schemas.microsoft.com/office/drawing/2014/main" id="{1CC1BDDB-B95F-4973-B1DF-FFB1AB36B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467" y="1723320"/>
            <a:ext cx="1242289" cy="48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70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olo 1"/>
          <p:cNvSpPr>
            <a:spLocks noGrp="1"/>
          </p:cNvSpPr>
          <p:nvPr>
            <p:ph type="title" idx="4294967295"/>
          </p:nvPr>
        </p:nvSpPr>
        <p:spPr>
          <a:xfrm>
            <a:off x="315663" y="181029"/>
            <a:ext cx="11778925" cy="7571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400" b="1" cap="all" dirty="0">
                <a:solidFill>
                  <a:srgbClr val="475968"/>
                </a:solidFill>
                <a:latin typeface="Calibri"/>
                <a:ea typeface="+mn-ea"/>
                <a:cs typeface="Times New Roman" panose="02020603050405020304" pitchFamily="18" charset="0"/>
              </a:rPr>
              <a:t>Il piano Affari Internazionali si pone 10 obiettivi di medio termine,</a:t>
            </a:r>
            <a:br>
              <a:rPr lang="it-IT" sz="2400" b="1" cap="all" dirty="0">
                <a:solidFill>
                  <a:srgbClr val="475968"/>
                </a:solidFill>
                <a:latin typeface="Calibri"/>
                <a:ea typeface="+mn-ea"/>
                <a:cs typeface="Times New Roman" panose="02020603050405020304" pitchFamily="18" charset="0"/>
              </a:rPr>
            </a:br>
            <a:r>
              <a:rPr lang="it-IT" sz="2400" b="1" cap="all" dirty="0">
                <a:solidFill>
                  <a:srgbClr val="475968"/>
                </a:solidFill>
                <a:latin typeface="Calibri"/>
                <a:ea typeface="+mn-ea"/>
                <a:cs typeface="Times New Roman" panose="02020603050405020304" pitchFamily="18" charset="0"/>
              </a:rPr>
              <a:t>6 dei quali sono riportati nel piano strategico e nel piano integrato di Ateneo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08114" y="1230494"/>
            <a:ext cx="7253343" cy="23736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+mj-lt"/>
              </a:rPr>
              <a:t>Obiettivi al 2022 </a:t>
            </a:r>
            <a:r>
              <a:rPr lang="it-IT" sz="1800" b="1" dirty="0">
                <a:latin typeface="+mj-lt"/>
              </a:rPr>
              <a:t>(</a:t>
            </a:r>
            <a:r>
              <a:rPr lang="it-IT" sz="1800" b="1" u="sng" dirty="0">
                <a:latin typeface="+mj-lt"/>
              </a:rPr>
              <a:t>impegni esplicitati nel piano strategico/integrato</a:t>
            </a:r>
            <a:r>
              <a:rPr lang="it-IT" sz="1800" b="1" dirty="0">
                <a:latin typeface="+mj-lt"/>
              </a:rPr>
              <a:t>)</a:t>
            </a:r>
            <a:endParaRPr lang="it-IT" b="1" dirty="0">
              <a:latin typeface="+mj-lt"/>
            </a:endParaRPr>
          </a:p>
          <a:p>
            <a:pPr marL="342900" indent="-2492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+mj-lt"/>
              </a:rPr>
              <a:t>Migliorare la profilazione degli studenti internazionali</a:t>
            </a:r>
          </a:p>
          <a:p>
            <a:pPr marL="342900" indent="-249238">
              <a:buFont typeface="Arial" panose="020B0604020202020204" pitchFamily="34" charset="0"/>
              <a:buChar char="•"/>
            </a:pPr>
            <a:r>
              <a:rPr lang="it-IT" sz="1800" dirty="0">
                <a:latin typeface="+mj-lt"/>
              </a:rPr>
              <a:t>Aumentare del 40% gli studenti da paesi target</a:t>
            </a:r>
          </a:p>
          <a:p>
            <a:pPr marL="342900" indent="-249238">
              <a:buFont typeface="Arial" panose="020B0604020202020204" pitchFamily="34" charset="0"/>
              <a:buChar char="•"/>
            </a:pPr>
            <a:r>
              <a:rPr lang="it-IT" sz="1800" dirty="0">
                <a:latin typeface="+mj-lt"/>
              </a:rPr>
              <a:t>Aumentare i docenti internazionali del 25%</a:t>
            </a:r>
          </a:p>
          <a:p>
            <a:pPr marL="342900" indent="-249238">
              <a:buFont typeface="Arial" panose="020B0604020202020204" pitchFamily="34" charset="0"/>
              <a:buChar char="•"/>
            </a:pPr>
            <a:r>
              <a:rPr lang="it-IT" sz="1800" b="1" u="sng" dirty="0">
                <a:latin typeface="+mj-lt"/>
              </a:rPr>
              <a:t>Aumentare la mobilità studenti del 25%</a:t>
            </a:r>
          </a:p>
          <a:p>
            <a:pPr marL="342900" indent="-249238">
              <a:buFont typeface="Arial" panose="020B0604020202020204" pitchFamily="34" charset="0"/>
              <a:buChar char="•"/>
            </a:pPr>
            <a:r>
              <a:rPr lang="it-IT" sz="1800" b="1" u="sng" dirty="0">
                <a:latin typeface="+mj-lt"/>
              </a:rPr>
              <a:t>Integrare gli studenti stranieri (100% corsi di italiano)</a:t>
            </a:r>
          </a:p>
        </p:txBody>
      </p:sp>
      <p:sp>
        <p:nvSpPr>
          <p:cNvPr id="49" name="Segnaposto contenuto 2"/>
          <p:cNvSpPr txBox="1">
            <a:spLocks/>
          </p:cNvSpPr>
          <p:nvPr/>
        </p:nvSpPr>
        <p:spPr>
          <a:xfrm>
            <a:off x="6035203" y="1332349"/>
            <a:ext cx="6335779" cy="21641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+mj-lt"/>
              </a:rPr>
              <a:t>:</a:t>
            </a:r>
          </a:p>
          <a:p>
            <a:pPr marL="342900" indent="-249238">
              <a:buFont typeface="Arial" panose="020B0604020202020204" pitchFamily="34" charset="0"/>
              <a:buChar char="•"/>
            </a:pPr>
            <a:r>
              <a:rPr lang="it-IT" sz="1800" b="1" u="sng" dirty="0">
                <a:latin typeface="+mj-lt"/>
              </a:rPr>
              <a:t>Avviare una </a:t>
            </a:r>
            <a:r>
              <a:rPr lang="it-IT" sz="1800" b="1" u="sng" dirty="0" err="1">
                <a:latin typeface="+mj-lt"/>
              </a:rPr>
              <a:t>European</a:t>
            </a:r>
            <a:r>
              <a:rPr lang="it-IT" sz="1800" b="1" u="sng" dirty="0">
                <a:latin typeface="+mj-lt"/>
              </a:rPr>
              <a:t> University of Technology (ENHANCE)</a:t>
            </a:r>
          </a:p>
          <a:p>
            <a:pPr marL="342900" indent="-249238">
              <a:buFont typeface="Arial" panose="020B0604020202020204" pitchFamily="34" charset="0"/>
              <a:buChar char="•"/>
            </a:pPr>
            <a:r>
              <a:rPr lang="it-IT" sz="1800" b="1" u="sng" dirty="0">
                <a:latin typeface="+mj-lt"/>
              </a:rPr>
              <a:t>Avviare attività di formazione in Africa</a:t>
            </a:r>
          </a:p>
          <a:p>
            <a:pPr marL="342900" indent="-249238">
              <a:buFont typeface="Arial" panose="020B0604020202020204" pitchFamily="34" charset="0"/>
              <a:buChar char="•"/>
            </a:pPr>
            <a:r>
              <a:rPr lang="it-IT" sz="1800" b="1" u="sng" dirty="0">
                <a:latin typeface="+mj-lt"/>
              </a:rPr>
              <a:t>Potenziare le iniziative presso il campus di Xi’an (+30)</a:t>
            </a:r>
          </a:p>
          <a:p>
            <a:pPr marL="342900" indent="-249238">
              <a:buFont typeface="Arial" panose="020B0604020202020204" pitchFamily="34" charset="0"/>
              <a:buChar char="•"/>
            </a:pPr>
            <a:r>
              <a:rPr lang="it-IT" sz="1800" b="1" u="sng" dirty="0">
                <a:latin typeface="+mj-lt"/>
              </a:rPr>
              <a:t>Rafforzare l’imprenditorialità internazionale</a:t>
            </a:r>
          </a:p>
          <a:p>
            <a:pPr marL="342900" indent="-249238">
              <a:buFont typeface="Arial" panose="020B0604020202020204" pitchFamily="34" charset="0"/>
              <a:buChar char="•"/>
            </a:pPr>
            <a:r>
              <a:rPr lang="it-IT" sz="1800" dirty="0">
                <a:latin typeface="+mj-lt"/>
              </a:rPr>
              <a:t>Rafforzare la comunità </a:t>
            </a:r>
            <a:r>
              <a:rPr lang="it-IT" sz="1800" dirty="0" err="1">
                <a:latin typeface="+mj-lt"/>
              </a:rPr>
              <a:t>Alumni</a:t>
            </a:r>
            <a:r>
              <a:rPr lang="it-IT" sz="1800" dirty="0">
                <a:latin typeface="+mj-lt"/>
              </a:rPr>
              <a:t> internazionale</a:t>
            </a:r>
          </a:p>
          <a:p>
            <a:pPr marL="342900" indent="-249238">
              <a:buFont typeface="Arial" panose="020B0604020202020204" pitchFamily="34" charset="0"/>
              <a:buChar char="•"/>
            </a:pPr>
            <a:endParaRPr lang="it-IT" sz="1800" dirty="0">
              <a:latin typeface="+mj-lt"/>
            </a:endParaRPr>
          </a:p>
          <a:p>
            <a:pPr marL="342900" indent="-249238">
              <a:buFont typeface="Arial" panose="020B0604020202020204" pitchFamily="34" charset="0"/>
              <a:buChar char="•"/>
            </a:pPr>
            <a:endParaRPr lang="it-IT" sz="1800" dirty="0">
              <a:latin typeface="+mj-lt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CD4AEA-9CD8-4A57-9F5D-C75DB2C712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87" t="30378" r="10195" b="25774"/>
          <a:stretch/>
        </p:blipFill>
        <p:spPr>
          <a:xfrm>
            <a:off x="2349322" y="3771760"/>
            <a:ext cx="7371762" cy="24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8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BE3A4D9E-98C0-464D-BE96-6BE934F7E4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258082"/>
              </p:ext>
            </p:extLst>
          </p:nvPr>
        </p:nvGraphicFramePr>
        <p:xfrm>
          <a:off x="6704099" y="1202267"/>
          <a:ext cx="5002844" cy="313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F54CEF5B-CEB3-4E48-B333-E1143651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Docenti internazionali E VISITING PROFESSOR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C8F9B9-F375-4EB5-8C48-C5BC9EB6D6C5}"/>
              </a:ext>
            </a:extLst>
          </p:cNvPr>
          <p:cNvSpPr txBox="1"/>
          <p:nvPr/>
        </p:nvSpPr>
        <p:spPr>
          <a:xfrm>
            <a:off x="983565" y="1138461"/>
            <a:ext cx="398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Docenti internazionali</a:t>
            </a:r>
            <a:endParaRPr lang="en-US" sz="16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350450-248B-48F7-B8BB-A1DD0CF97E2E}"/>
              </a:ext>
            </a:extLst>
          </p:cNvPr>
          <p:cNvSpPr txBox="1"/>
          <p:nvPr/>
        </p:nvSpPr>
        <p:spPr>
          <a:xfrm>
            <a:off x="7125438" y="1133201"/>
            <a:ext cx="268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Visiting Professor</a:t>
            </a:r>
            <a:endParaRPr lang="en-US" sz="1600" b="1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DD0A68E1-194A-40DC-8E13-E2A3BFE16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4899683"/>
            <a:ext cx="11205854" cy="1277280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+mj-lt"/>
              </a:rPr>
              <a:t>La pandemia non ha rallentato il processo di reclutamento di docenti internazionali e la presenza di visiting professor (coerenza strategica), aumentati rispettivamente del 37% e del 34% negli ultimi due anni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CCBEEC28-8957-409A-9102-F1B35FB817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030788"/>
              </p:ext>
            </p:extLst>
          </p:nvPr>
        </p:nvGraphicFramePr>
        <p:xfrm>
          <a:off x="691610" y="1385909"/>
          <a:ext cx="5142262" cy="2950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056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BE3A4D9E-98C0-464D-BE96-6BE934F7E44F}"/>
              </a:ext>
            </a:extLst>
          </p:cNvPr>
          <p:cNvGraphicFramePr>
            <a:graphicFrameLocks/>
          </p:cNvGraphicFramePr>
          <p:nvPr/>
        </p:nvGraphicFramePr>
        <p:xfrm>
          <a:off x="6704099" y="1202267"/>
          <a:ext cx="5002844" cy="313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F54CEF5B-CEB3-4E48-B333-E1143651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Docenti internazionali E VISITING PROFESSOR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350450-248B-48F7-B8BB-A1DD0CF97E2E}"/>
              </a:ext>
            </a:extLst>
          </p:cNvPr>
          <p:cNvSpPr txBox="1"/>
          <p:nvPr/>
        </p:nvSpPr>
        <p:spPr>
          <a:xfrm>
            <a:off x="7125438" y="1133201"/>
            <a:ext cx="268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Visiting Professor</a:t>
            </a:r>
            <a:endParaRPr lang="en-US" sz="1600" b="1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0BDD5230-7DB5-4A3C-8190-ADEC1A80F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4899683"/>
            <a:ext cx="11205854" cy="1277280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+mj-lt"/>
              </a:rPr>
              <a:t>La pandemia non ha rallentato il processo di reclutamento di docenti internazionali e la presenza di visiting professor (</a:t>
            </a:r>
            <a:r>
              <a:rPr lang="it-IT" sz="2400" u="sng" dirty="0">
                <a:latin typeface="+mj-lt"/>
              </a:rPr>
              <a:t>coerenza strategica</a:t>
            </a:r>
            <a:r>
              <a:rPr lang="it-IT" sz="2400" dirty="0">
                <a:latin typeface="+mj-lt"/>
              </a:rPr>
              <a:t>), aumentati rispettivamente del 37% e del 34% negli ultimi due anni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B0E550E-6644-4962-9543-9A019F1847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8" t="3027" r="19314" b="3808"/>
          <a:stretch/>
        </p:blipFill>
        <p:spPr>
          <a:xfrm>
            <a:off x="791729" y="1029177"/>
            <a:ext cx="4549312" cy="32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3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CEF5B-CEB3-4E48-B333-E1143651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DOTTORANDI INTERNAZIONALI</a:t>
            </a:r>
            <a:endParaRPr lang="en-US" dirty="0"/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922D307E-6E2C-4C76-BDB1-6E5A8E6EF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702221"/>
              </p:ext>
            </p:extLst>
          </p:nvPr>
        </p:nvGraphicFramePr>
        <p:xfrm>
          <a:off x="258171" y="1397479"/>
          <a:ext cx="6137199" cy="326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Segnaposto contenuto 12">
            <a:extLst>
              <a:ext uri="{FF2B5EF4-FFF2-40B4-BE49-F238E27FC236}">
                <a16:creationId xmlns:a16="http://schemas.microsoft.com/office/drawing/2014/main" id="{538057A7-D376-486B-8CF9-763BA380D3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3269"/>
              </p:ext>
            </p:extLst>
          </p:nvPr>
        </p:nvGraphicFramePr>
        <p:xfrm>
          <a:off x="1958229" y="4387057"/>
          <a:ext cx="4301958" cy="221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3">
                  <a:extLst>
                    <a:ext uri="{9D8B030D-6E8A-4147-A177-3AD203B41FA5}">
                      <a16:colId xmlns:a16="http://schemas.microsoft.com/office/drawing/2014/main" val="1331475210"/>
                    </a:ext>
                  </a:extLst>
                </a:gridCol>
                <a:gridCol w="716993">
                  <a:extLst>
                    <a:ext uri="{9D8B030D-6E8A-4147-A177-3AD203B41FA5}">
                      <a16:colId xmlns:a16="http://schemas.microsoft.com/office/drawing/2014/main" val="3673614585"/>
                    </a:ext>
                  </a:extLst>
                </a:gridCol>
                <a:gridCol w="716993">
                  <a:extLst>
                    <a:ext uri="{9D8B030D-6E8A-4147-A177-3AD203B41FA5}">
                      <a16:colId xmlns:a16="http://schemas.microsoft.com/office/drawing/2014/main" val="1588004747"/>
                    </a:ext>
                  </a:extLst>
                </a:gridCol>
                <a:gridCol w="716993">
                  <a:extLst>
                    <a:ext uri="{9D8B030D-6E8A-4147-A177-3AD203B41FA5}">
                      <a16:colId xmlns:a16="http://schemas.microsoft.com/office/drawing/2014/main" val="3890167312"/>
                    </a:ext>
                  </a:extLst>
                </a:gridCol>
                <a:gridCol w="716993">
                  <a:extLst>
                    <a:ext uri="{9D8B030D-6E8A-4147-A177-3AD203B41FA5}">
                      <a16:colId xmlns:a16="http://schemas.microsoft.com/office/drawing/2014/main" val="1445018847"/>
                    </a:ext>
                  </a:extLst>
                </a:gridCol>
                <a:gridCol w="716993">
                  <a:extLst>
                    <a:ext uri="{9D8B030D-6E8A-4147-A177-3AD203B41FA5}">
                      <a16:colId xmlns:a16="http://schemas.microsoft.com/office/drawing/2014/main" val="1926047502"/>
                    </a:ext>
                  </a:extLst>
                </a:gridCol>
              </a:tblGrid>
              <a:tr h="2217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25%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21%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22%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28%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26%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114198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F67CA0-E6E0-43F8-B1B5-20A6D2DEF2DB}"/>
              </a:ext>
            </a:extLst>
          </p:cNvPr>
          <p:cNvSpPr txBox="1"/>
          <p:nvPr/>
        </p:nvSpPr>
        <p:spPr>
          <a:xfrm>
            <a:off x="1872154" y="1138461"/>
            <a:ext cx="268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Ingressi dottorandi stranieri</a:t>
            </a:r>
            <a:endParaRPr lang="en-US" sz="1600" b="1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5F190C3F-4D3B-4336-84BD-1027A1B1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4981733"/>
            <a:ext cx="10301968" cy="1356006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+mj-lt"/>
              </a:rPr>
              <a:t>La percentuale di dottorandi stranieri è prossima al 30%, con una buona diversificazione geografica</a:t>
            </a:r>
            <a:endParaRPr lang="en-US" sz="2400" dirty="0">
              <a:latin typeface="+mj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EF4DDA-3385-440E-9F70-6157E566D8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2" t="5535" r="21401" b="6109"/>
          <a:stretch/>
        </p:blipFill>
        <p:spPr>
          <a:xfrm>
            <a:off x="6871856" y="1221988"/>
            <a:ext cx="4409050" cy="35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5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CEF5B-CEB3-4E48-B333-E1143651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studenti INTERNAZIONALI</a:t>
            </a:r>
            <a:endParaRPr lang="en-US" dirty="0"/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890BA8FE-B6C0-4360-86A1-5C0CD72E5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359527"/>
              </p:ext>
            </p:extLst>
          </p:nvPr>
        </p:nvGraphicFramePr>
        <p:xfrm>
          <a:off x="5782350" y="1418896"/>
          <a:ext cx="5808862" cy="3077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FF01F0F-7DE3-44E6-ACAE-2D7075BDA22E}"/>
              </a:ext>
            </a:extLst>
          </p:cNvPr>
          <p:cNvGraphicFramePr>
            <a:graphicFrameLocks/>
          </p:cNvGraphicFramePr>
          <p:nvPr/>
        </p:nvGraphicFramePr>
        <p:xfrm>
          <a:off x="314848" y="1399646"/>
          <a:ext cx="5194418" cy="308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84469D3D-3BA3-4417-A02F-A7A2013B157F}"/>
              </a:ext>
            </a:extLst>
          </p:cNvPr>
          <p:cNvCxnSpPr>
            <a:cxnSpLocks/>
          </p:cNvCxnSpPr>
          <p:nvPr/>
        </p:nvCxnSpPr>
        <p:spPr>
          <a:xfrm flipV="1">
            <a:off x="4346917" y="1844040"/>
            <a:ext cx="658023" cy="212639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1471B2A0-94E1-4D47-98A7-DEB9283FBFB8}"/>
              </a:ext>
            </a:extLst>
          </p:cNvPr>
          <p:cNvSpPr/>
          <p:nvPr/>
        </p:nvSpPr>
        <p:spPr>
          <a:xfrm>
            <a:off x="10990750" y="2112950"/>
            <a:ext cx="310101" cy="154539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0A4D139-2AF0-4292-92B9-39F4D480A1DA}"/>
              </a:ext>
            </a:extLst>
          </p:cNvPr>
          <p:cNvSpPr/>
          <p:nvPr/>
        </p:nvSpPr>
        <p:spPr>
          <a:xfrm>
            <a:off x="10992425" y="1978970"/>
            <a:ext cx="310101" cy="45719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CB98220-54B1-44C1-8F63-D6AAE66FA2A2}"/>
              </a:ext>
            </a:extLst>
          </p:cNvPr>
          <p:cNvSpPr/>
          <p:nvPr/>
        </p:nvSpPr>
        <p:spPr>
          <a:xfrm>
            <a:off x="10992425" y="1784660"/>
            <a:ext cx="310101" cy="5938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Segnaposto contenuto 12">
            <a:extLst>
              <a:ext uri="{FF2B5EF4-FFF2-40B4-BE49-F238E27FC236}">
                <a16:creationId xmlns:a16="http://schemas.microsoft.com/office/drawing/2014/main" id="{0B1C7DDA-F86A-4345-957E-27A4AC5B9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650333"/>
              </p:ext>
            </p:extLst>
          </p:nvPr>
        </p:nvGraphicFramePr>
        <p:xfrm>
          <a:off x="7791721" y="3752879"/>
          <a:ext cx="3689130" cy="665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855">
                  <a:extLst>
                    <a:ext uri="{9D8B030D-6E8A-4147-A177-3AD203B41FA5}">
                      <a16:colId xmlns:a16="http://schemas.microsoft.com/office/drawing/2014/main" val="1331475210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val="3673614585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val="1588004747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val="3890167312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val="1445018847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val="1926047502"/>
                    </a:ext>
                  </a:extLst>
                </a:gridCol>
              </a:tblGrid>
              <a:tr h="2217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114198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4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2%</a:t>
                      </a:r>
                      <a:endParaRPr lang="en-US" sz="14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3%</a:t>
                      </a:r>
                      <a:endParaRPr lang="en-US" sz="14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182328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27%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28%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25%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27%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30%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30%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224781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B744CF8-17F3-42C6-BED6-57979AC1310C}"/>
              </a:ext>
            </a:extLst>
          </p:cNvPr>
          <p:cNvSpPr txBox="1"/>
          <p:nvPr/>
        </p:nvSpPr>
        <p:spPr>
          <a:xfrm>
            <a:off x="1072054" y="1138461"/>
            <a:ext cx="268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Domande di ammissione</a:t>
            </a:r>
            <a:endParaRPr lang="en-US" sz="1600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C268DE1-3658-40FA-94F7-005B0CF6C5B1}"/>
              </a:ext>
            </a:extLst>
          </p:cNvPr>
          <p:cNvSpPr txBox="1"/>
          <p:nvPr/>
        </p:nvSpPr>
        <p:spPr>
          <a:xfrm>
            <a:off x="7691877" y="1133201"/>
            <a:ext cx="268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Immatricolati</a:t>
            </a:r>
            <a:endParaRPr lang="en-US" sz="1600" b="1" dirty="0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EFB04A08-E2D9-45A9-BD2E-5B4ABD4B5103}"/>
              </a:ext>
            </a:extLst>
          </p:cNvPr>
          <p:cNvSpPr txBox="1">
            <a:spLocks/>
          </p:cNvSpPr>
          <p:nvPr/>
        </p:nvSpPr>
        <p:spPr>
          <a:xfrm>
            <a:off x="523874" y="5017039"/>
            <a:ext cx="10890361" cy="1159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+mj-lt"/>
              </a:rPr>
              <a:t>L’attrattività delle nostre lauree magistrali a livello internazionale riprende a crescere dopo un calo dovuto all’introduzione di una </a:t>
            </a:r>
            <a:r>
              <a:rPr lang="it-IT" i="1" dirty="0" err="1">
                <a:latin typeface="+mj-lt"/>
              </a:rPr>
              <a:t>application</a:t>
            </a:r>
            <a:r>
              <a:rPr lang="it-IT" i="1" dirty="0">
                <a:latin typeface="+mj-lt"/>
              </a:rPr>
              <a:t> </a:t>
            </a:r>
            <a:r>
              <a:rPr lang="it-IT" i="1" dirty="0" err="1">
                <a:latin typeface="+mj-lt"/>
              </a:rPr>
              <a:t>fee</a:t>
            </a:r>
            <a:r>
              <a:rPr lang="it-IT" i="1" dirty="0">
                <a:latin typeface="+mj-lt"/>
              </a:rPr>
              <a:t> </a:t>
            </a:r>
            <a:r>
              <a:rPr lang="it-IT" dirty="0">
                <a:latin typeface="+mj-lt"/>
              </a:rPr>
              <a:t>e alla pandemia</a:t>
            </a:r>
          </a:p>
          <a:p>
            <a:r>
              <a:rPr lang="it-IT" dirty="0">
                <a:latin typeface="+mj-lt"/>
              </a:rPr>
              <a:t>Immatricolati comunque in aumento del 7-8% all’anno negli ultimi tre anni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2D52FC-2107-421C-A02E-16DE40E964C7}"/>
              </a:ext>
            </a:extLst>
          </p:cNvPr>
          <p:cNvSpPr txBox="1"/>
          <p:nvPr/>
        </p:nvSpPr>
        <p:spPr>
          <a:xfrm>
            <a:off x="4479653" y="2267489"/>
            <a:ext cx="1132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C00000"/>
                </a:solidFill>
              </a:rPr>
              <a:t>Settembre ‘21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1CA5E7B-1995-41BE-8213-4835180262E3}"/>
              </a:ext>
            </a:extLst>
          </p:cNvPr>
          <p:cNvSpPr txBox="1"/>
          <p:nvPr/>
        </p:nvSpPr>
        <p:spPr>
          <a:xfrm>
            <a:off x="4514063" y="1520235"/>
            <a:ext cx="1059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C00000"/>
                </a:solidFill>
              </a:rPr>
              <a:t>Febbraio ‘22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D57DA52-CDB5-4045-8DB8-243D5405B33A}"/>
              </a:ext>
            </a:extLst>
          </p:cNvPr>
          <p:cNvSpPr txBox="1"/>
          <p:nvPr/>
        </p:nvSpPr>
        <p:spPr>
          <a:xfrm>
            <a:off x="10616217" y="1315357"/>
            <a:ext cx="1059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C00000"/>
                </a:solidFill>
              </a:rPr>
              <a:t>Febbraio ‘22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5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CEF5B-CEB3-4E48-B333-E1143651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studenti INTERNAZIONALI</a:t>
            </a:r>
            <a:endParaRPr lang="en-US" dirty="0"/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890BA8FE-B6C0-4360-86A1-5C0CD72E58F3}"/>
              </a:ext>
            </a:extLst>
          </p:cNvPr>
          <p:cNvGraphicFramePr>
            <a:graphicFrameLocks/>
          </p:cNvGraphicFramePr>
          <p:nvPr/>
        </p:nvGraphicFramePr>
        <p:xfrm>
          <a:off x="5782350" y="1418896"/>
          <a:ext cx="5808862" cy="3077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D0A4D139-2AF0-4292-92B9-39F4D480A1DA}"/>
              </a:ext>
            </a:extLst>
          </p:cNvPr>
          <p:cNvSpPr/>
          <p:nvPr/>
        </p:nvSpPr>
        <p:spPr>
          <a:xfrm>
            <a:off x="10992425" y="1978970"/>
            <a:ext cx="310101" cy="45719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CB98220-54B1-44C1-8F63-D6AAE66FA2A2}"/>
              </a:ext>
            </a:extLst>
          </p:cNvPr>
          <p:cNvSpPr/>
          <p:nvPr/>
        </p:nvSpPr>
        <p:spPr>
          <a:xfrm>
            <a:off x="10992425" y="1784660"/>
            <a:ext cx="310101" cy="5938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Segnaposto contenuto 12">
            <a:extLst>
              <a:ext uri="{FF2B5EF4-FFF2-40B4-BE49-F238E27FC236}">
                <a16:creationId xmlns:a16="http://schemas.microsoft.com/office/drawing/2014/main" id="{0B1C7DDA-F86A-4345-957E-27A4AC5B93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91721" y="3752879"/>
          <a:ext cx="3689130" cy="665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855">
                  <a:extLst>
                    <a:ext uri="{9D8B030D-6E8A-4147-A177-3AD203B41FA5}">
                      <a16:colId xmlns:a16="http://schemas.microsoft.com/office/drawing/2014/main" val="1331475210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val="3673614585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val="1588004747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val="3890167312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val="1445018847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val="1926047502"/>
                    </a:ext>
                  </a:extLst>
                </a:gridCol>
              </a:tblGrid>
              <a:tr h="2217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114198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4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2%</a:t>
                      </a:r>
                      <a:endParaRPr lang="en-US" sz="14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3%</a:t>
                      </a:r>
                      <a:endParaRPr lang="en-US" sz="14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182328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27%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28%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25%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27%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30%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30%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224781"/>
                  </a:ext>
                </a:extLst>
              </a:tr>
            </a:tbl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C268DE1-3658-40FA-94F7-005B0CF6C5B1}"/>
              </a:ext>
            </a:extLst>
          </p:cNvPr>
          <p:cNvSpPr txBox="1"/>
          <p:nvPr/>
        </p:nvSpPr>
        <p:spPr>
          <a:xfrm>
            <a:off x="7691877" y="1133201"/>
            <a:ext cx="268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Immatricolati</a:t>
            </a:r>
            <a:endParaRPr lang="en-US" sz="1600" b="1" dirty="0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EFB04A08-E2D9-45A9-BD2E-5B4ABD4B5103}"/>
              </a:ext>
            </a:extLst>
          </p:cNvPr>
          <p:cNvSpPr txBox="1">
            <a:spLocks/>
          </p:cNvSpPr>
          <p:nvPr/>
        </p:nvSpPr>
        <p:spPr>
          <a:xfrm>
            <a:off x="523874" y="5017039"/>
            <a:ext cx="10890361" cy="1159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+mj-lt"/>
              </a:rPr>
              <a:t>L’attrattività delle nostre lauree magistrali a livello internazionale riprende a crescere dopo un calo dovuto all’introduzione di una </a:t>
            </a:r>
            <a:r>
              <a:rPr lang="it-IT" i="1" dirty="0" err="1">
                <a:latin typeface="+mj-lt"/>
              </a:rPr>
              <a:t>application</a:t>
            </a:r>
            <a:r>
              <a:rPr lang="it-IT" i="1" dirty="0">
                <a:latin typeface="+mj-lt"/>
              </a:rPr>
              <a:t> </a:t>
            </a:r>
            <a:r>
              <a:rPr lang="it-IT" i="1" dirty="0" err="1">
                <a:latin typeface="+mj-lt"/>
              </a:rPr>
              <a:t>fee</a:t>
            </a:r>
            <a:r>
              <a:rPr lang="it-IT" i="1" dirty="0">
                <a:latin typeface="+mj-lt"/>
              </a:rPr>
              <a:t> </a:t>
            </a:r>
            <a:r>
              <a:rPr lang="it-IT" dirty="0">
                <a:latin typeface="+mj-lt"/>
              </a:rPr>
              <a:t>e alla pandemia</a:t>
            </a:r>
          </a:p>
          <a:p>
            <a:r>
              <a:rPr lang="it-IT" dirty="0">
                <a:latin typeface="+mj-lt"/>
              </a:rPr>
              <a:t>Immatricolati comunque in aumento del 7-8% all’anno negli ultimi tre anni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640A08E-8EF9-4AC6-92BD-E7E79D36566C}"/>
              </a:ext>
            </a:extLst>
          </p:cNvPr>
          <p:cNvSpPr txBox="1"/>
          <p:nvPr/>
        </p:nvSpPr>
        <p:spPr>
          <a:xfrm>
            <a:off x="10616217" y="1315357"/>
            <a:ext cx="1059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C00000"/>
                </a:solidFill>
              </a:rPr>
              <a:t>Febbraio ‘22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361AF7F-4FC0-4526-9704-C5EB2FE792BD}"/>
              </a:ext>
            </a:extLst>
          </p:cNvPr>
          <p:cNvSpPr/>
          <p:nvPr/>
        </p:nvSpPr>
        <p:spPr>
          <a:xfrm>
            <a:off x="10990750" y="2112950"/>
            <a:ext cx="310101" cy="154539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0520E9-5015-4D7E-88BF-0439BA05C7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7" t="5854" r="27374" b="1936"/>
          <a:stretch/>
        </p:blipFill>
        <p:spPr>
          <a:xfrm>
            <a:off x="599282" y="1086217"/>
            <a:ext cx="4877880" cy="35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4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CEF5B-CEB3-4E48-B333-E1143651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SCAMBI INTERNAZIONALI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D1456A-116B-4FA9-96F5-450161AAE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4899683"/>
            <a:ext cx="11205854" cy="1541404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+mj-lt"/>
              </a:rPr>
              <a:t>La pandemia ha avuto un forte impatto sugli scambi internazionali</a:t>
            </a:r>
          </a:p>
          <a:p>
            <a:r>
              <a:rPr lang="it-IT" sz="2400" dirty="0">
                <a:latin typeface="+mj-lt"/>
              </a:rPr>
              <a:t>Abbiamo modificato il processo di selezione e introdotto la procedura </a:t>
            </a:r>
            <a:r>
              <a:rPr lang="it-IT" sz="2400" i="1" dirty="0">
                <a:latin typeface="+mj-lt"/>
              </a:rPr>
              <a:t>free-</a:t>
            </a:r>
            <a:r>
              <a:rPr lang="it-IT" sz="2400" i="1" dirty="0" err="1">
                <a:latin typeface="+mj-lt"/>
              </a:rPr>
              <a:t>mover</a:t>
            </a:r>
            <a:r>
              <a:rPr lang="it-IT" sz="2400" dirty="0">
                <a:latin typeface="+mj-lt"/>
              </a:rPr>
              <a:t> per essere più flessibili  ai cambiamenti di contesto e potenziare le opportunità di scambio per gli studenti (</a:t>
            </a:r>
            <a:r>
              <a:rPr lang="it-IT" sz="2400" u="sng" dirty="0">
                <a:latin typeface="+mj-lt"/>
              </a:rPr>
              <a:t>coerenza strategica</a:t>
            </a:r>
            <a:r>
              <a:rPr lang="it-IT" sz="2400" dirty="0">
                <a:latin typeface="+mj-lt"/>
              </a:rPr>
              <a:t>)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97EFE042-A00E-4C35-9C27-EE330FA159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028243"/>
              </p:ext>
            </p:extLst>
          </p:nvPr>
        </p:nvGraphicFramePr>
        <p:xfrm>
          <a:off x="205401" y="1235914"/>
          <a:ext cx="5855433" cy="333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EE081D7-BD9B-4DEE-B04C-5614BB34A1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240697"/>
              </p:ext>
            </p:extLst>
          </p:nvPr>
        </p:nvGraphicFramePr>
        <p:xfrm>
          <a:off x="6060834" y="1235914"/>
          <a:ext cx="5908374" cy="3336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F9751624-E516-44E6-981A-865566B32AD6}"/>
              </a:ext>
            </a:extLst>
          </p:cNvPr>
          <p:cNvCxnSpPr>
            <a:cxnSpLocks/>
          </p:cNvCxnSpPr>
          <p:nvPr/>
        </p:nvCxnSpPr>
        <p:spPr>
          <a:xfrm flipV="1">
            <a:off x="4756245" y="3291840"/>
            <a:ext cx="791115" cy="13034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F3A6634-7175-42FC-9A5E-D0C0A1EAD54E}"/>
              </a:ext>
            </a:extLst>
          </p:cNvPr>
          <p:cNvCxnSpPr>
            <a:cxnSpLocks/>
          </p:cNvCxnSpPr>
          <p:nvPr/>
        </p:nvCxnSpPr>
        <p:spPr>
          <a:xfrm flipV="1">
            <a:off x="4765341" y="1454331"/>
            <a:ext cx="782019" cy="885119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1EB2847-63D7-41E8-B6DF-365E546A4410}"/>
              </a:ext>
            </a:extLst>
          </p:cNvPr>
          <p:cNvCxnSpPr>
            <a:cxnSpLocks/>
          </p:cNvCxnSpPr>
          <p:nvPr/>
        </p:nvCxnSpPr>
        <p:spPr>
          <a:xfrm flipV="1">
            <a:off x="4765341" y="1846217"/>
            <a:ext cx="782474" cy="677483"/>
          </a:xfrm>
          <a:prstGeom prst="line">
            <a:avLst/>
          </a:prstGeom>
          <a:ln w="28575">
            <a:solidFill>
              <a:srgbClr val="025EB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3061D0B-57AE-4198-BD49-53B0635E9D69}"/>
              </a:ext>
            </a:extLst>
          </p:cNvPr>
          <p:cNvCxnSpPr>
            <a:cxnSpLocks/>
          </p:cNvCxnSpPr>
          <p:nvPr/>
        </p:nvCxnSpPr>
        <p:spPr>
          <a:xfrm flipV="1">
            <a:off x="10640717" y="3104866"/>
            <a:ext cx="783003" cy="25816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1F5FEC7-0C15-408B-888A-8E21AAE5F91E}"/>
              </a:ext>
            </a:extLst>
          </p:cNvPr>
          <p:cNvCxnSpPr>
            <a:cxnSpLocks/>
          </p:cNvCxnSpPr>
          <p:nvPr/>
        </p:nvCxnSpPr>
        <p:spPr>
          <a:xfrm flipV="1">
            <a:off x="10649813" y="1454331"/>
            <a:ext cx="773907" cy="853271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26FFAB2D-3139-47EE-9E37-3537E8A9D5F1}"/>
              </a:ext>
            </a:extLst>
          </p:cNvPr>
          <p:cNvCxnSpPr>
            <a:cxnSpLocks/>
          </p:cNvCxnSpPr>
          <p:nvPr/>
        </p:nvCxnSpPr>
        <p:spPr>
          <a:xfrm flipV="1">
            <a:off x="10649813" y="1974374"/>
            <a:ext cx="796122" cy="565245"/>
          </a:xfrm>
          <a:prstGeom prst="line">
            <a:avLst/>
          </a:prstGeom>
          <a:ln w="28575">
            <a:solidFill>
              <a:srgbClr val="025EB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A09BEDB-E91C-40E3-B880-31A91C198A87}"/>
              </a:ext>
            </a:extLst>
          </p:cNvPr>
          <p:cNvSpPr txBox="1"/>
          <p:nvPr/>
        </p:nvSpPr>
        <p:spPr>
          <a:xfrm>
            <a:off x="1182416" y="1028099"/>
            <a:ext cx="268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Outgoing</a:t>
            </a:r>
            <a:endParaRPr lang="en-US" sz="1600" b="1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50FA18A-B919-4810-910F-C2B299174BE7}"/>
              </a:ext>
            </a:extLst>
          </p:cNvPr>
          <p:cNvSpPr txBox="1"/>
          <p:nvPr/>
        </p:nvSpPr>
        <p:spPr>
          <a:xfrm>
            <a:off x="7057697" y="1022839"/>
            <a:ext cx="268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Incoming</a:t>
            </a:r>
            <a:endParaRPr lang="en-US" sz="1600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D8D4F4E-9572-4DE2-AAC6-9FEA4713E33E}"/>
              </a:ext>
            </a:extLst>
          </p:cNvPr>
          <p:cNvSpPr txBox="1"/>
          <p:nvPr/>
        </p:nvSpPr>
        <p:spPr>
          <a:xfrm>
            <a:off x="5049347" y="1104243"/>
            <a:ext cx="1059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C00000"/>
                </a:solidFill>
              </a:rPr>
              <a:t>II semestre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D161FE0-0064-42D6-8ECA-69A6AA7DDC4D}"/>
              </a:ext>
            </a:extLst>
          </p:cNvPr>
          <p:cNvSpPr txBox="1"/>
          <p:nvPr/>
        </p:nvSpPr>
        <p:spPr>
          <a:xfrm>
            <a:off x="10889315" y="1110339"/>
            <a:ext cx="1059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C00000"/>
                </a:solidFill>
              </a:rPr>
              <a:t>II semestre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4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CEF5B-CEB3-4E48-B333-E1143651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SCAMBI INTERNAZIONALI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D1456A-116B-4FA9-96F5-450161AAE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4833955"/>
            <a:ext cx="10901056" cy="1356006"/>
          </a:xfrm>
        </p:spPr>
        <p:txBody>
          <a:bodyPr>
            <a:normAutofit fontScale="92500"/>
          </a:bodyPr>
          <a:lstStyle/>
          <a:p>
            <a:r>
              <a:rPr lang="it-IT" sz="2400" dirty="0">
                <a:latin typeface="+mj-lt"/>
              </a:rPr>
              <a:t>Grazie al nuovo processo e alle nuove iniziative di comunicazione interna «</a:t>
            </a:r>
            <a:r>
              <a:rPr lang="it-IT" sz="2400" i="1" dirty="0">
                <a:latin typeface="+mj-lt"/>
              </a:rPr>
              <a:t>Exchange Your Mind»</a:t>
            </a:r>
            <a:r>
              <a:rPr lang="it-IT" sz="2400" dirty="0">
                <a:latin typeface="+mj-lt"/>
              </a:rPr>
              <a:t> l’interesse per un’esperienza all’estero è cresciuto ancora di più negli ultimi 2-3 anni</a:t>
            </a:r>
          </a:p>
          <a:p>
            <a:r>
              <a:rPr lang="it-IT" sz="2400" dirty="0">
                <a:latin typeface="+mj-lt"/>
              </a:rPr>
              <a:t>Il 75% dei flussi è focalizzato in Europa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F76C1914-C3FF-46CC-81E6-23E73162F5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604439"/>
              </p:ext>
            </p:extLst>
          </p:nvPr>
        </p:nvGraphicFramePr>
        <p:xfrm>
          <a:off x="194921" y="1324895"/>
          <a:ext cx="5825951" cy="3154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4AA05D74-CC05-4E55-9F28-CBE63F41C9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830269"/>
              </p:ext>
            </p:extLst>
          </p:nvPr>
        </p:nvGraphicFramePr>
        <p:xfrm>
          <a:off x="6020873" y="1320920"/>
          <a:ext cx="5836828" cy="315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ttangolo 14">
            <a:extLst>
              <a:ext uri="{FF2B5EF4-FFF2-40B4-BE49-F238E27FC236}">
                <a16:creationId xmlns:a16="http://schemas.microsoft.com/office/drawing/2014/main" id="{2D96556E-04D8-482E-B735-C849B27B32F7}"/>
              </a:ext>
            </a:extLst>
          </p:cNvPr>
          <p:cNvSpPr/>
          <p:nvPr/>
        </p:nvSpPr>
        <p:spPr>
          <a:xfrm>
            <a:off x="11424931" y="3031937"/>
            <a:ext cx="165089" cy="256093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BAB20B5-AC02-4DE6-9609-9FEAC4F4E246}"/>
              </a:ext>
            </a:extLst>
          </p:cNvPr>
          <p:cNvSpPr txBox="1"/>
          <p:nvPr/>
        </p:nvSpPr>
        <p:spPr>
          <a:xfrm>
            <a:off x="1182416" y="1028099"/>
            <a:ext cx="268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Lauree Triennali</a:t>
            </a:r>
            <a:endParaRPr lang="en-US" sz="1600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4C79A51-0917-4AA8-B9DE-CFCA6F99C8AF}"/>
              </a:ext>
            </a:extLst>
          </p:cNvPr>
          <p:cNvSpPr txBox="1"/>
          <p:nvPr/>
        </p:nvSpPr>
        <p:spPr>
          <a:xfrm>
            <a:off x="7028201" y="1022839"/>
            <a:ext cx="268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Lauree Magistrali</a:t>
            </a:r>
            <a:endParaRPr lang="en-US" sz="1600" b="1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2003A0B-A72E-4025-B85C-3832E0882978}"/>
              </a:ext>
            </a:extLst>
          </p:cNvPr>
          <p:cNvSpPr/>
          <p:nvPr/>
        </p:nvSpPr>
        <p:spPr>
          <a:xfrm>
            <a:off x="5588103" y="3048000"/>
            <a:ext cx="165089" cy="20574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FED7A77-4C86-492E-B0E7-76494DE8A9FE}"/>
              </a:ext>
            </a:extLst>
          </p:cNvPr>
          <p:cNvSpPr txBox="1"/>
          <p:nvPr/>
        </p:nvSpPr>
        <p:spPr>
          <a:xfrm>
            <a:off x="5021915" y="1195683"/>
            <a:ext cx="1059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C00000"/>
                </a:solidFill>
              </a:rPr>
              <a:t>II semestre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C14730D-6C28-4104-AF4F-2B561FFB3D05}"/>
              </a:ext>
            </a:extLst>
          </p:cNvPr>
          <p:cNvSpPr txBox="1"/>
          <p:nvPr/>
        </p:nvSpPr>
        <p:spPr>
          <a:xfrm>
            <a:off x="10816163" y="1201779"/>
            <a:ext cx="1059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C00000"/>
                </a:solidFill>
              </a:rPr>
              <a:t>II semestre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32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Widescreen</PresentationFormat>
  <Paragraphs>124</Paragraphs>
  <Slides>11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Brandon Grotesque Black</vt:lpstr>
      <vt:lpstr>Arial</vt:lpstr>
      <vt:lpstr>Calibri Light</vt:lpstr>
      <vt:lpstr>Wingdings</vt:lpstr>
      <vt:lpstr>Calibri</vt:lpstr>
      <vt:lpstr>Avenir Light</vt:lpstr>
      <vt:lpstr>PT Sans</vt:lpstr>
      <vt:lpstr>Futura Medium</vt:lpstr>
      <vt:lpstr>Tema di Office</vt:lpstr>
      <vt:lpstr>Presentazione standard di PowerPoint</vt:lpstr>
      <vt:lpstr>Il piano Affari Internazionali si pone 10 obiettivi di medio termine, 6 dei quali sono riportati nel piano strategico e nel piano integrato di Ateneo</vt:lpstr>
      <vt:lpstr>Docenti internazionali E VISITING PROFESSOR</vt:lpstr>
      <vt:lpstr>Docenti internazionali E VISITING PROFESSOR</vt:lpstr>
      <vt:lpstr>DOTTORANDI INTERNAZIONALI</vt:lpstr>
      <vt:lpstr>studenti INTERNAZIONALI</vt:lpstr>
      <vt:lpstr>studenti INTERNAZIONALI</vt:lpstr>
      <vt:lpstr>SCAMBI INTERNAZIONALI</vt:lpstr>
      <vt:lpstr>SCAMBI INTERNAZIONALI</vt:lpstr>
      <vt:lpstr>International collaborative classes</vt:lpstr>
      <vt:lpstr>International collaborative classes</vt:lpstr>
    </vt:vector>
  </TitlesOfParts>
  <Company>Politecnico di Milano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Ricerca</dc:title>
  <dc:creator>Mascia Sgarlata</dc:creator>
  <cp:lastModifiedBy>Stefano Ronchi</cp:lastModifiedBy>
  <cp:revision>644</cp:revision>
  <cp:lastPrinted>2019-08-19T12:16:01Z</cp:lastPrinted>
  <dcterms:created xsi:type="dcterms:W3CDTF">2017-07-03T16:06:51Z</dcterms:created>
  <dcterms:modified xsi:type="dcterms:W3CDTF">2021-11-25T16:33:28Z</dcterms:modified>
</cp:coreProperties>
</file>